
<file path=[Content_Types].xml><?xml version="1.0" encoding="utf-8"?>
<Types xmlns="http://schemas.openxmlformats.org/package/2006/content-types">
  <Default ContentType="application/xml" Extension="xml"/>
  <Default ContentType="image/png" Extension="png"/>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comments+xml" PartName="/ppt/comments/comment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showSpecialPlsOnTitleSld="0">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guide id="3" pos="120">
          <p15:clr>
            <a:srgbClr val="9AA0A6"/>
          </p15:clr>
        </p15:guide>
        <p15:guide id="4" orient="horz" pos="3120">
          <p15:clr>
            <a:srgbClr val="9AA0A6"/>
          </p15:clr>
        </p15:guide>
        <p15:guide id="5" pos="5640">
          <p15:clr>
            <a:srgbClr val="9AA0A6"/>
          </p15:clr>
        </p15:guide>
        <p15:guide id="6" orient="horz" pos="129">
          <p15:clr>
            <a:srgbClr val="9AA0A6"/>
          </p15:clr>
        </p15:guide>
        <p15:guide id="7" orient="horz" pos="564">
          <p15:clr>
            <a:srgbClr val="9AA0A6"/>
          </p15:clr>
        </p15:guide>
      </p15:sldGuideLst>
    </p:ext>
    <p:ext uri="http://customooxmlschemas.google.com/">
      <go:slidesCustomData xmlns:go="http://customooxmlschemas.google.com/" r:id="rId32" roundtripDataSignature="AMtx7miISp/Z7xLLqpF2T8qdopdvt3AQCg=="/>
    </p:ext>
  </p:extLst>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Author clrIdx="0" id="0" initials="" lastIdx="3" name="Jakob Luettgau"/>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 pos="120"/>
        <p:guide pos="3120" orient="horz"/>
        <p:guide pos="5640"/>
        <p:guide pos="129" orient="horz"/>
        <p:guide pos="564" orient="horz"/>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commentAuthors" Target="commentAuthor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10" Type="http://schemas.openxmlformats.org/officeDocument/2006/relationships/slide" Target="slides/slide4.xml"/><Relationship Id="rId32" Type="http://customschemas.google.com/relationships/presentationmetadata" Target="metadata"/><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1" dt="2022-09-21T14:29:50.935">
    <p:pos x="6000" y="0"/>
    <p:text>https://docs.google.com/document/d/1z48gLh8rklx-coLr7qdjOe4yTtMPePljH2ClreuyyVo/edit</p:text>
    <p:extLst>
      <p:ext uri="{C676402C-5697-4E1C-873F-D02D1690AC5C}">
        <p15:threadingInfo timeZoneBias="0"/>
      </p:ext>
      <p:ext uri="http://customooxmlschemas.google.com/">
        <go:slidesCustomData xmlns:go="http://customooxmlschemas.google.com/" commentPostId="AAAAgeBlcFg"/>
      </p:ext>
    </p:extLst>
  </p:cm>
  <p:cm authorId="0" idx="2" dt="2022-09-21T14:29:50.935">
    <p:pos x="6000" y="0"/>
    <p:text>https://publish.illinois.edu/14th-jlesc-workshop/agenda/</p:text>
    <p:extLst>
      <p:ext uri="{C676402C-5697-4E1C-873F-D02D1690AC5C}">
        <p15:threadingInfo timeZoneBias="0">
          <p15:parentCm authorId="0" idx="1"/>
        </p15:threadingInfo>
      </p:ext>
      <p:ext uri="http://customooxmlschemas.google.com/">
        <go:slidesCustomData xmlns:go="http://customooxmlschemas.google.com/" commentPostId="AAAAgeBlcF4"/>
      </p:ext>
    </p:extLst>
  </p:cm>
</p:cmLst>
</file>

<file path=ppt/comments/comment2.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3" dt="2022-09-21T14:45:36.196">
    <p:pos x="6000" y="0"/>
    <p:text>Reduce number of examples:
maybe 2 for simple structure
maybe 2 that show deviersity</p:text>
    <p:extLst>
      <p:ext uri="{C676402C-5697-4E1C-873F-D02D1690AC5C}">
        <p15:threadingInfo timeZoneBias="0"/>
      </p:ext>
      <p:ext uri="http://customooxmlschemas.google.com/">
        <go:slidesCustomData xmlns:go="http://customooxmlschemas.google.com/" commentPostId="AAAAgeBlcGA"/>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minorityhealth.hhs.gov/assets/PDF/2020_Minority_Serving_Institutions.pdf" TargetMode="External"/><Relationship Id="rId3" Type="http://schemas.openxmlformats.org/officeDocument/2006/relationships/hyperlink" Target="https://orise.orau.gov/msipp/documents/approved-msi-school-list.pdf" TargetMode="Externa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2" name="Google Shape;52;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p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12" name="Google Shape;212;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200"/>
              </a:spcBef>
              <a:spcAft>
                <a:spcPts val="1200"/>
              </a:spcAft>
              <a:buSzPts val="1100"/>
              <a:buNone/>
            </a:pPr>
            <a:r>
              <a:rPr lang="en">
                <a:solidFill>
                  <a:schemeClr val="dk1"/>
                </a:solidFill>
              </a:rPr>
              <a:t>The NSDF pilot supports the </a:t>
            </a:r>
            <a:r>
              <a:rPr b="1" lang="en">
                <a:solidFill>
                  <a:schemeClr val="dk1"/>
                </a:solidFill>
              </a:rPr>
              <a:t>IceCube neutrino observatory</a:t>
            </a:r>
            <a:r>
              <a:rPr lang="en">
                <a:solidFill>
                  <a:schemeClr val="dk1"/>
                </a:solidFill>
              </a:rPr>
              <a:t> and the </a:t>
            </a:r>
            <a:r>
              <a:rPr b="1" lang="en">
                <a:solidFill>
                  <a:schemeClr val="dk1"/>
                </a:solidFill>
              </a:rPr>
              <a:t>XenonNT</a:t>
            </a:r>
            <a:r>
              <a:rPr lang="en">
                <a:solidFill>
                  <a:schemeClr val="dk1"/>
                </a:solidFill>
              </a:rPr>
              <a:t> dark matter detector advances the understanding of the evolution of galaxies and the nature of “dark matter” and “dark energy.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p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44" name="Google Shape;244;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Now with this kind of surface area to countless services.. We end up with a relatively complicated software stack</a:t>
            </a:r>
            <a:endParaRPr/>
          </a:p>
          <a:p>
            <a:pPr indent="0" lvl="0" marL="0" rtl="0" algn="l">
              <a:lnSpc>
                <a:spcPct val="100000"/>
              </a:lnSpc>
              <a:spcBef>
                <a:spcPts val="0"/>
              </a:spcBef>
              <a:spcAft>
                <a:spcPts val="0"/>
              </a:spcAft>
              <a:buSzPts val="1100"/>
              <a:buNone/>
            </a:pPr>
            <a:r>
              <a:t/>
            </a:r>
            <a:endParaRPr/>
          </a:p>
          <a:p>
            <a:pPr indent="0" lvl="0" marL="0" rtl="0" algn="l">
              <a:lnSpc>
                <a:spcPct val="100000"/>
              </a:lnSpc>
              <a:spcBef>
                <a:spcPts val="0"/>
              </a:spcBef>
              <a:spcAft>
                <a:spcPts val="0"/>
              </a:spcAft>
              <a:buSzPts val="1100"/>
              <a:buNone/>
            </a:pPr>
            <a:r>
              <a:rPr lang="en"/>
              <a:t>But the abstraction that we envision for this is that of an “Entry Node”..</a:t>
            </a:r>
            <a:endParaRPr/>
          </a:p>
          <a:p>
            <a:pPr indent="0" lvl="0" marL="0" rtl="0" algn="l">
              <a:lnSpc>
                <a:spcPct val="100000"/>
              </a:lnSpc>
              <a:spcBef>
                <a:spcPts val="0"/>
              </a:spcBef>
              <a:spcAft>
                <a:spcPts val="0"/>
              </a:spcAft>
              <a:buSzPts val="1100"/>
              <a:buNone/>
            </a:pPr>
            <a:r>
              <a:rPr lang="en"/>
              <a:t>	Which normalizes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p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52" name="Google Shape;252;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2" name="Shape 262"/>
        <p:cNvGrpSpPr/>
        <p:nvPr/>
      </p:nvGrpSpPr>
      <p:grpSpPr>
        <a:xfrm>
          <a:off x="0" y="0"/>
          <a:ext cx="0" cy="0"/>
          <a:chOff x="0" y="0"/>
          <a:chExt cx="0" cy="0"/>
        </a:xfrm>
      </p:grpSpPr>
      <p:sp>
        <p:nvSpPr>
          <p:cNvPr id="263" name="Google Shape;263;p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64" name="Google Shape;264;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7" name="Shape 277"/>
        <p:cNvGrpSpPr/>
        <p:nvPr/>
      </p:nvGrpSpPr>
      <p:grpSpPr>
        <a:xfrm>
          <a:off x="0" y="0"/>
          <a:ext cx="0" cy="0"/>
          <a:chOff x="0" y="0"/>
          <a:chExt cx="0" cy="0"/>
        </a:xfrm>
      </p:grpSpPr>
      <p:sp>
        <p:nvSpPr>
          <p:cNvPr id="278" name="Google Shape;278;p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79" name="Google Shape;279;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t>And on the other hand we have to idneitify the core services and building blocks that are currently often missing or elusive especially for organizations that haven’t been using advanced research infrastructure for decades</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4" name="Shape 284"/>
        <p:cNvGrpSpPr/>
        <p:nvPr/>
      </p:nvGrpSpPr>
      <p:grpSpPr>
        <a:xfrm>
          <a:off x="0" y="0"/>
          <a:ext cx="0" cy="0"/>
          <a:chOff x="0" y="0"/>
          <a:chExt cx="0" cy="0"/>
        </a:xfrm>
      </p:grpSpPr>
      <p:sp>
        <p:nvSpPr>
          <p:cNvPr id="285" name="Google Shape;285;p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286" name="Google Shape;286;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6" name="Shape 296"/>
        <p:cNvGrpSpPr/>
        <p:nvPr/>
      </p:nvGrpSpPr>
      <p:grpSpPr>
        <a:xfrm>
          <a:off x="0" y="0"/>
          <a:ext cx="0" cy="0"/>
          <a:chOff x="0" y="0"/>
          <a:chExt cx="0" cy="0"/>
        </a:xfrm>
      </p:grpSpPr>
      <p:sp>
        <p:nvSpPr>
          <p:cNvPr id="297" name="Google Shape;297;g15780911600_0_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98" name="Google Shape;298;g15780911600_0_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3" name="Shape 303"/>
        <p:cNvGrpSpPr/>
        <p:nvPr/>
      </p:nvGrpSpPr>
      <p:grpSpPr>
        <a:xfrm>
          <a:off x="0" y="0"/>
          <a:ext cx="0" cy="0"/>
          <a:chOff x="0" y="0"/>
          <a:chExt cx="0" cy="0"/>
        </a:xfrm>
      </p:grpSpPr>
      <p:sp>
        <p:nvSpPr>
          <p:cNvPr id="304" name="Google Shape;304;g15780911600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5" name="Google Shape;305;g15780911600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1" name="Shape 311"/>
        <p:cNvGrpSpPr/>
        <p:nvPr/>
      </p:nvGrpSpPr>
      <p:grpSpPr>
        <a:xfrm>
          <a:off x="0" y="0"/>
          <a:ext cx="0" cy="0"/>
          <a:chOff x="0" y="0"/>
          <a:chExt cx="0" cy="0"/>
        </a:xfrm>
      </p:grpSpPr>
      <p:sp>
        <p:nvSpPr>
          <p:cNvPr id="312" name="Google Shape;312;g15780911600_0_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3" name="Google Shape;313;g15780911600_0_3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9" name="Shape 319"/>
        <p:cNvGrpSpPr/>
        <p:nvPr/>
      </p:nvGrpSpPr>
      <p:grpSpPr>
        <a:xfrm>
          <a:off x="0" y="0"/>
          <a:ext cx="0" cy="0"/>
          <a:chOff x="0" y="0"/>
          <a:chExt cx="0" cy="0"/>
        </a:xfrm>
      </p:grpSpPr>
      <p:sp>
        <p:nvSpPr>
          <p:cNvPr id="320" name="Google Shape;320;g15780911600_0_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1" name="Google Shape;321;g15780911600_0_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 name="Shape 62"/>
        <p:cNvGrpSpPr/>
        <p:nvPr/>
      </p:nvGrpSpPr>
      <p:grpSpPr>
        <a:xfrm>
          <a:off x="0" y="0"/>
          <a:ext cx="0" cy="0"/>
          <a:chOff x="0" y="0"/>
          <a:chExt cx="0" cy="0"/>
        </a:xfrm>
      </p:grpSpPr>
      <p:sp>
        <p:nvSpPr>
          <p:cNvPr id="63" name="Google Shape;63;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4" name="Google Shape;64;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7" name="Shape 327"/>
        <p:cNvGrpSpPr/>
        <p:nvPr/>
      </p:nvGrpSpPr>
      <p:grpSpPr>
        <a:xfrm>
          <a:off x="0" y="0"/>
          <a:ext cx="0" cy="0"/>
          <a:chOff x="0" y="0"/>
          <a:chExt cx="0" cy="0"/>
        </a:xfrm>
      </p:grpSpPr>
      <p:sp>
        <p:nvSpPr>
          <p:cNvPr id="328" name="Google Shape;328;gff55107310_21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9" name="Google Shape;329;gff55107310_21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7" name="Shape 337"/>
        <p:cNvGrpSpPr/>
        <p:nvPr/>
      </p:nvGrpSpPr>
      <p:grpSpPr>
        <a:xfrm>
          <a:off x="0" y="0"/>
          <a:ext cx="0" cy="0"/>
          <a:chOff x="0" y="0"/>
          <a:chExt cx="0" cy="0"/>
        </a:xfrm>
      </p:grpSpPr>
      <p:sp>
        <p:nvSpPr>
          <p:cNvPr id="338" name="Google Shape;338;g15b66485fd5_6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9" name="Google Shape;339;g15b66485fd5_6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7" name="Shape 347"/>
        <p:cNvGrpSpPr/>
        <p:nvPr/>
      </p:nvGrpSpPr>
      <p:grpSpPr>
        <a:xfrm>
          <a:off x="0" y="0"/>
          <a:ext cx="0" cy="0"/>
          <a:chOff x="0" y="0"/>
          <a:chExt cx="0" cy="0"/>
        </a:xfrm>
      </p:grpSpPr>
      <p:sp>
        <p:nvSpPr>
          <p:cNvPr id="348" name="Google Shape;348;gff55107310_21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9" name="Google Shape;349;gff55107310_21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2" name="Shape 362"/>
        <p:cNvGrpSpPr/>
        <p:nvPr/>
      </p:nvGrpSpPr>
      <p:grpSpPr>
        <a:xfrm>
          <a:off x="0" y="0"/>
          <a:ext cx="0" cy="0"/>
          <a:chOff x="0" y="0"/>
          <a:chExt cx="0" cy="0"/>
        </a:xfrm>
      </p:grpSpPr>
      <p:sp>
        <p:nvSpPr>
          <p:cNvPr id="363" name="Google Shape;363;gff55107310_21_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4" name="Google Shape;364;gff55107310_21_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3" name="Shape 373"/>
        <p:cNvGrpSpPr/>
        <p:nvPr/>
      </p:nvGrpSpPr>
      <p:grpSpPr>
        <a:xfrm>
          <a:off x="0" y="0"/>
          <a:ext cx="0" cy="0"/>
          <a:chOff x="0" y="0"/>
          <a:chExt cx="0" cy="0"/>
        </a:xfrm>
      </p:grpSpPr>
      <p:sp>
        <p:nvSpPr>
          <p:cNvPr id="374" name="Google Shape;374;g15780911600_0_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5" name="Google Shape;375;g15780911600_0_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1" name="Shape 381"/>
        <p:cNvGrpSpPr/>
        <p:nvPr/>
      </p:nvGrpSpPr>
      <p:grpSpPr>
        <a:xfrm>
          <a:off x="0" y="0"/>
          <a:ext cx="0" cy="0"/>
          <a:chOff x="0" y="0"/>
          <a:chExt cx="0" cy="0"/>
        </a:xfrm>
      </p:grpSpPr>
      <p:sp>
        <p:nvSpPr>
          <p:cNvPr id="382" name="Google Shape;382;g15780911600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3" name="Google Shape;383;g15780911600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g15780911600_0_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4" name="Google Shape;74;g15780911600_0_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p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5" name="Google Shape;85;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200"/>
              </a:spcBef>
              <a:spcAft>
                <a:spcPts val="1200"/>
              </a:spcAft>
              <a:buSzPts val="1100"/>
              <a:buNone/>
            </a:pPr>
            <a:r>
              <a:rPr lang="en">
                <a:solidFill>
                  <a:schemeClr val="dk1"/>
                </a:solidFill>
              </a:rPr>
              <a:t>The NSDF pilot supports the </a:t>
            </a:r>
            <a:r>
              <a:rPr b="1" lang="en">
                <a:solidFill>
                  <a:schemeClr val="dk1"/>
                </a:solidFill>
              </a:rPr>
              <a:t>IceCube neutrino observatory</a:t>
            </a:r>
            <a:r>
              <a:rPr lang="en">
                <a:solidFill>
                  <a:schemeClr val="dk1"/>
                </a:solidFill>
              </a:rPr>
              <a:t> and the </a:t>
            </a:r>
            <a:r>
              <a:rPr b="1" lang="en">
                <a:solidFill>
                  <a:schemeClr val="dk1"/>
                </a:solidFill>
              </a:rPr>
              <a:t>XenonNT</a:t>
            </a:r>
            <a:r>
              <a:rPr lang="en">
                <a:solidFill>
                  <a:schemeClr val="dk1"/>
                </a:solidFill>
              </a:rPr>
              <a:t> dark matter detector advances the understanding of the evolution of galaxies and the nature of “dark matter” and “dark energy.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p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9" name="Google Shape;99;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200"/>
              </a:spcBef>
              <a:spcAft>
                <a:spcPts val="0"/>
              </a:spcAft>
              <a:buSzPts val="1100"/>
              <a:buNone/>
            </a:pPr>
            <a:r>
              <a:rPr lang="en">
                <a:solidFill>
                  <a:schemeClr val="dk1"/>
                </a:solidFill>
              </a:rPr>
              <a:t>Now where does democatization come into the picture</a:t>
            </a:r>
            <a:endParaRPr>
              <a:solidFill>
                <a:schemeClr val="dk1"/>
              </a:solidFill>
            </a:endParaRPr>
          </a:p>
          <a:p>
            <a:pPr indent="0" lvl="0" marL="0" rtl="0" algn="l">
              <a:lnSpc>
                <a:spcPct val="115000"/>
              </a:lnSpc>
              <a:spcBef>
                <a:spcPts val="1200"/>
              </a:spcBef>
              <a:spcAft>
                <a:spcPts val="0"/>
              </a:spcAft>
              <a:buSzPts val="1100"/>
              <a:buNone/>
            </a:pPr>
            <a:r>
              <a:t/>
            </a:r>
            <a:endParaRPr/>
          </a:p>
          <a:p>
            <a:pPr indent="0" lvl="0" marL="0" rtl="0" algn="l">
              <a:lnSpc>
                <a:spcPct val="115000"/>
              </a:lnSpc>
              <a:spcBef>
                <a:spcPts val="1200"/>
              </a:spcBef>
              <a:spcAft>
                <a:spcPts val="0"/>
              </a:spcAft>
              <a:buSzPts val="1100"/>
              <a:buNone/>
            </a:pPr>
            <a:r>
              <a:rPr lang="en" u="sng">
                <a:solidFill>
                  <a:schemeClr val="hlink"/>
                </a:solidFill>
                <a:hlinkClick r:id="rId2"/>
              </a:rPr>
              <a:t>https://www.minorityhealth.hhs.gov/assets/PDF/2020_Minority_Serving_Institutions.pdf</a:t>
            </a:r>
            <a:endParaRPr/>
          </a:p>
          <a:p>
            <a:pPr indent="0" lvl="0" marL="0" rtl="0" algn="l">
              <a:lnSpc>
                <a:spcPct val="115000"/>
              </a:lnSpc>
              <a:spcBef>
                <a:spcPts val="1200"/>
              </a:spcBef>
              <a:spcAft>
                <a:spcPts val="0"/>
              </a:spcAft>
              <a:buSzPts val="1100"/>
              <a:buNone/>
            </a:pPr>
            <a:r>
              <a:rPr lang="en" u="sng">
                <a:solidFill>
                  <a:schemeClr val="hlink"/>
                </a:solidFill>
                <a:hlinkClick r:id="rId3"/>
              </a:rPr>
              <a:t>https://orise.orau.gov/msipp/documents/approved-msi-school-list.pdf</a:t>
            </a:r>
            <a:endParaRPr/>
          </a:p>
          <a:p>
            <a:pPr indent="0" lvl="0" marL="0" rtl="0" algn="l">
              <a:lnSpc>
                <a:spcPct val="115000"/>
              </a:lnSpc>
              <a:spcBef>
                <a:spcPts val="1200"/>
              </a:spcBef>
              <a:spcAft>
                <a:spcPts val="120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5" name="Shape 115"/>
        <p:cNvGrpSpPr/>
        <p:nvPr/>
      </p:nvGrpSpPr>
      <p:grpSpPr>
        <a:xfrm>
          <a:off x="0" y="0"/>
          <a:ext cx="0" cy="0"/>
          <a:chOff x="0" y="0"/>
          <a:chExt cx="0" cy="0"/>
        </a:xfrm>
      </p:grpSpPr>
      <p:sp>
        <p:nvSpPr>
          <p:cNvPr id="116" name="Google Shape;116;p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7" name="Google Shape;117;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200"/>
              </a:spcBef>
              <a:spcAft>
                <a:spcPts val="1200"/>
              </a:spcAft>
              <a:buSzPts val="1100"/>
              <a:buNone/>
            </a:pPr>
            <a:r>
              <a:rPr lang="en">
                <a:solidFill>
                  <a:schemeClr val="dk1"/>
                </a:solidFill>
              </a:rPr>
              <a:t>The NSDF pilot supports the </a:t>
            </a:r>
            <a:r>
              <a:rPr b="1" lang="en">
                <a:solidFill>
                  <a:schemeClr val="dk1"/>
                </a:solidFill>
              </a:rPr>
              <a:t>IceCube neutrino observatory</a:t>
            </a:r>
            <a:r>
              <a:rPr lang="en">
                <a:solidFill>
                  <a:schemeClr val="dk1"/>
                </a:solidFill>
              </a:rPr>
              <a:t> and the </a:t>
            </a:r>
            <a:r>
              <a:rPr b="1" lang="en">
                <a:solidFill>
                  <a:schemeClr val="dk1"/>
                </a:solidFill>
              </a:rPr>
              <a:t>XenonNT</a:t>
            </a:r>
            <a:r>
              <a:rPr lang="en">
                <a:solidFill>
                  <a:schemeClr val="dk1"/>
                </a:solidFill>
              </a:rPr>
              <a:t> dark matter detector advances the understanding of the evolution of galaxies and the nature of “dark matter” and “dark energy.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p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6" name="Google Shape;136;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200"/>
              </a:spcBef>
              <a:spcAft>
                <a:spcPts val="1200"/>
              </a:spcAft>
              <a:buSzPts val="1100"/>
              <a:buNone/>
            </a:pPr>
            <a:r>
              <a:rPr lang="en">
                <a:solidFill>
                  <a:schemeClr val="dk1"/>
                </a:solidFill>
              </a:rPr>
              <a:t>The NSDF pilot supports the </a:t>
            </a:r>
            <a:r>
              <a:rPr b="1" lang="en">
                <a:solidFill>
                  <a:schemeClr val="dk1"/>
                </a:solidFill>
              </a:rPr>
              <a:t>IceCube neutrino observatory</a:t>
            </a:r>
            <a:r>
              <a:rPr lang="en">
                <a:solidFill>
                  <a:schemeClr val="dk1"/>
                </a:solidFill>
              </a:rPr>
              <a:t> and the </a:t>
            </a:r>
            <a:r>
              <a:rPr b="1" lang="en">
                <a:solidFill>
                  <a:schemeClr val="dk1"/>
                </a:solidFill>
              </a:rPr>
              <a:t>XenonNT</a:t>
            </a:r>
            <a:r>
              <a:rPr lang="en">
                <a:solidFill>
                  <a:schemeClr val="dk1"/>
                </a:solidFill>
              </a:rPr>
              <a:t> dark matter detector advances the understanding of the evolution of galaxies and the nature of “dark matter” and “dark energy.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p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7" name="Google Shape;157;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200"/>
              </a:spcBef>
              <a:spcAft>
                <a:spcPts val="1200"/>
              </a:spcAft>
              <a:buClr>
                <a:schemeClr val="dk1"/>
              </a:buClr>
              <a:buSzPts val="1100"/>
              <a:buFont typeface="Arial"/>
              <a:buNone/>
            </a:pPr>
            <a:r>
              <a:rPr lang="en">
                <a:solidFill>
                  <a:schemeClr val="dk1"/>
                </a:solidFill>
              </a:rPr>
              <a:t>Integrating HPC</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p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2" name="Google Shape;182;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1200"/>
              </a:spcBef>
              <a:spcAft>
                <a:spcPts val="1200"/>
              </a:spcAft>
              <a:buSzPts val="1100"/>
              <a:buNone/>
            </a:pPr>
            <a:r>
              <a:rPr lang="en">
                <a:solidFill>
                  <a:schemeClr val="dk1"/>
                </a:solidFill>
              </a:rPr>
              <a:t>The NSDF pilot supports the </a:t>
            </a:r>
            <a:r>
              <a:rPr b="1" lang="en">
                <a:solidFill>
                  <a:schemeClr val="dk1"/>
                </a:solidFill>
              </a:rPr>
              <a:t>IceCube neutrino observatory</a:t>
            </a:r>
            <a:r>
              <a:rPr lang="en">
                <a:solidFill>
                  <a:schemeClr val="dk1"/>
                </a:solidFill>
              </a:rPr>
              <a:t> and the </a:t>
            </a:r>
            <a:r>
              <a:rPr b="1" lang="en">
                <a:solidFill>
                  <a:schemeClr val="dk1"/>
                </a:solidFill>
              </a:rPr>
              <a:t>XenonNT</a:t>
            </a:r>
            <a:r>
              <a:rPr lang="en">
                <a:solidFill>
                  <a:schemeClr val="dk1"/>
                </a:solidFill>
              </a:rPr>
              <a:t> dark matter detector advances the understanding of the evolution of galaxies and the nature of “dark matter” and “dark energy.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0"/>
          <p:cNvSpPr txBox="1"/>
          <p:nvPr>
            <p:ph type="ctrTitle"/>
          </p:nvPr>
        </p:nvSpPr>
        <p:spPr>
          <a:xfrm>
            <a:off x="311708" y="744575"/>
            <a:ext cx="8520600" cy="20526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5200"/>
              <a:buNone/>
              <a:defRPr sz="5200"/>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11" name="Google Shape;11;p20"/>
          <p:cNvSpPr txBox="1"/>
          <p:nvPr>
            <p:ph idx="1" type="subTitle"/>
          </p:nvPr>
        </p:nvSpPr>
        <p:spPr>
          <a:xfrm>
            <a:off x="311700" y="2834125"/>
            <a:ext cx="8520600" cy="7926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0"/>
          <p:cNvSpPr txBox="1"/>
          <p:nvPr>
            <p:ph idx="12" type="sldNum"/>
          </p:nvPr>
        </p:nvSpPr>
        <p:spPr>
          <a:xfrm>
            <a:off x="8548658" y="475846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3" name="Shape 43"/>
        <p:cNvGrpSpPr/>
        <p:nvPr/>
      </p:nvGrpSpPr>
      <p:grpSpPr>
        <a:xfrm>
          <a:off x="0" y="0"/>
          <a:ext cx="0" cy="0"/>
          <a:chOff x="0" y="0"/>
          <a:chExt cx="0" cy="0"/>
        </a:xfrm>
      </p:grpSpPr>
      <p:sp>
        <p:nvSpPr>
          <p:cNvPr id="44" name="Google Shape;44;p29"/>
          <p:cNvSpPr txBox="1"/>
          <p:nvPr>
            <p:ph idx="1" type="body"/>
          </p:nvPr>
        </p:nvSpPr>
        <p:spPr>
          <a:xfrm>
            <a:off x="311700" y="4230575"/>
            <a:ext cx="5998800" cy="605100"/>
          </a:xfrm>
          <a:prstGeom prst="rect">
            <a:avLst/>
          </a:prstGeom>
          <a:noFill/>
          <a:ln>
            <a:noFill/>
          </a:ln>
        </p:spPr>
        <p:txBody>
          <a:bodyPr anchorCtr="0" anchor="ctr" bIns="91425" lIns="91425" spcFirstLastPara="1" rIns="91425" wrap="square" tIns="91425">
            <a:normAutofit/>
          </a:bodyPr>
          <a:lstStyle>
            <a:lvl1pPr indent="-228600" lvl="0" marL="457200" algn="l">
              <a:lnSpc>
                <a:spcPct val="100000"/>
              </a:lnSpc>
              <a:spcBef>
                <a:spcPts val="0"/>
              </a:spcBef>
              <a:spcAft>
                <a:spcPts val="0"/>
              </a:spcAft>
              <a:buSzPts val="1800"/>
              <a:buNone/>
              <a:defRPr/>
            </a:lvl1pPr>
          </a:lstStyle>
          <a:p/>
        </p:txBody>
      </p:sp>
      <p:sp>
        <p:nvSpPr>
          <p:cNvPr id="45" name="Google Shape;45;p29"/>
          <p:cNvSpPr txBox="1"/>
          <p:nvPr>
            <p:ph idx="12" type="sldNum"/>
          </p:nvPr>
        </p:nvSpPr>
        <p:spPr>
          <a:xfrm>
            <a:off x="8548658" y="475846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6" name="Shape 46"/>
        <p:cNvGrpSpPr/>
        <p:nvPr/>
      </p:nvGrpSpPr>
      <p:grpSpPr>
        <a:xfrm>
          <a:off x="0" y="0"/>
          <a:ext cx="0" cy="0"/>
          <a:chOff x="0" y="0"/>
          <a:chExt cx="0" cy="0"/>
        </a:xfrm>
      </p:grpSpPr>
      <p:sp>
        <p:nvSpPr>
          <p:cNvPr id="47" name="Google Shape;47;p30"/>
          <p:cNvSpPr txBox="1"/>
          <p:nvPr>
            <p:ph hasCustomPrompt="1" type="title"/>
          </p:nvPr>
        </p:nvSpPr>
        <p:spPr>
          <a:xfrm>
            <a:off x="311700" y="1106125"/>
            <a:ext cx="8520600" cy="19635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12000"/>
              <a:buNone/>
              <a:defRPr sz="12000"/>
            </a:lvl1pPr>
            <a:lvl2pPr lvl="1" algn="ctr">
              <a:lnSpc>
                <a:spcPct val="100000"/>
              </a:lnSpc>
              <a:spcBef>
                <a:spcPts val="0"/>
              </a:spcBef>
              <a:spcAft>
                <a:spcPts val="0"/>
              </a:spcAft>
              <a:buSzPts val="12000"/>
              <a:buNone/>
              <a:defRPr sz="12000"/>
            </a:lvl2pPr>
            <a:lvl3pPr lvl="2" algn="ctr">
              <a:lnSpc>
                <a:spcPct val="100000"/>
              </a:lnSpc>
              <a:spcBef>
                <a:spcPts val="0"/>
              </a:spcBef>
              <a:spcAft>
                <a:spcPts val="0"/>
              </a:spcAft>
              <a:buSzPts val="12000"/>
              <a:buNone/>
              <a:defRPr sz="12000"/>
            </a:lvl3pPr>
            <a:lvl4pPr lvl="3" algn="ctr">
              <a:lnSpc>
                <a:spcPct val="100000"/>
              </a:lnSpc>
              <a:spcBef>
                <a:spcPts val="0"/>
              </a:spcBef>
              <a:spcAft>
                <a:spcPts val="0"/>
              </a:spcAft>
              <a:buSzPts val="12000"/>
              <a:buNone/>
              <a:defRPr sz="12000"/>
            </a:lvl4pPr>
            <a:lvl5pPr lvl="4" algn="ctr">
              <a:lnSpc>
                <a:spcPct val="100000"/>
              </a:lnSpc>
              <a:spcBef>
                <a:spcPts val="0"/>
              </a:spcBef>
              <a:spcAft>
                <a:spcPts val="0"/>
              </a:spcAft>
              <a:buSzPts val="12000"/>
              <a:buNone/>
              <a:defRPr sz="12000"/>
            </a:lvl5pPr>
            <a:lvl6pPr lvl="5" algn="ctr">
              <a:lnSpc>
                <a:spcPct val="100000"/>
              </a:lnSpc>
              <a:spcBef>
                <a:spcPts val="0"/>
              </a:spcBef>
              <a:spcAft>
                <a:spcPts val="0"/>
              </a:spcAft>
              <a:buSzPts val="12000"/>
              <a:buNone/>
              <a:defRPr sz="12000"/>
            </a:lvl6pPr>
            <a:lvl7pPr lvl="6" algn="ctr">
              <a:lnSpc>
                <a:spcPct val="100000"/>
              </a:lnSpc>
              <a:spcBef>
                <a:spcPts val="0"/>
              </a:spcBef>
              <a:spcAft>
                <a:spcPts val="0"/>
              </a:spcAft>
              <a:buSzPts val="12000"/>
              <a:buNone/>
              <a:defRPr sz="12000"/>
            </a:lvl7pPr>
            <a:lvl8pPr lvl="7" algn="ctr">
              <a:lnSpc>
                <a:spcPct val="100000"/>
              </a:lnSpc>
              <a:spcBef>
                <a:spcPts val="0"/>
              </a:spcBef>
              <a:spcAft>
                <a:spcPts val="0"/>
              </a:spcAft>
              <a:buSzPts val="12000"/>
              <a:buNone/>
              <a:defRPr sz="12000"/>
            </a:lvl8pPr>
            <a:lvl9pPr lvl="8" algn="ctr">
              <a:lnSpc>
                <a:spcPct val="100000"/>
              </a:lnSpc>
              <a:spcBef>
                <a:spcPts val="0"/>
              </a:spcBef>
              <a:spcAft>
                <a:spcPts val="0"/>
              </a:spcAft>
              <a:buSzPts val="12000"/>
              <a:buNone/>
              <a:defRPr sz="12000"/>
            </a:lvl9pPr>
          </a:lstStyle>
          <a:p>
            <a:r>
              <a:t>xx%</a:t>
            </a:r>
          </a:p>
        </p:txBody>
      </p:sp>
      <p:sp>
        <p:nvSpPr>
          <p:cNvPr id="48" name="Google Shape;48;p30"/>
          <p:cNvSpPr txBox="1"/>
          <p:nvPr>
            <p:ph idx="1" type="body"/>
          </p:nvPr>
        </p:nvSpPr>
        <p:spPr>
          <a:xfrm>
            <a:off x="311700" y="3152225"/>
            <a:ext cx="8520600" cy="1300800"/>
          </a:xfrm>
          <a:prstGeom prst="rect">
            <a:avLst/>
          </a:prstGeom>
          <a:noFill/>
          <a:ln>
            <a:noFill/>
          </a:ln>
        </p:spPr>
        <p:txBody>
          <a:bodyPr anchorCtr="0" anchor="t" bIns="91425" lIns="91425" spcFirstLastPara="1" rIns="91425" wrap="square" tIns="91425">
            <a:normAutofit/>
          </a:bodyPr>
          <a:lstStyle>
            <a:lvl1pPr indent="-342900" lvl="0" marL="457200" algn="ctr">
              <a:lnSpc>
                <a:spcPct val="115000"/>
              </a:lnSpc>
              <a:spcBef>
                <a:spcPts val="0"/>
              </a:spcBef>
              <a:spcAft>
                <a:spcPts val="0"/>
              </a:spcAft>
              <a:buSzPts val="1800"/>
              <a:buChar char="●"/>
              <a:defRPr/>
            </a:lvl1pPr>
            <a:lvl2pPr indent="-317500" lvl="1" marL="914400" algn="ctr">
              <a:lnSpc>
                <a:spcPct val="115000"/>
              </a:lnSpc>
              <a:spcBef>
                <a:spcPts val="0"/>
              </a:spcBef>
              <a:spcAft>
                <a:spcPts val="0"/>
              </a:spcAft>
              <a:buSzPts val="1400"/>
              <a:buChar char="○"/>
              <a:defRPr/>
            </a:lvl2pPr>
            <a:lvl3pPr indent="-317500" lvl="2" marL="1371600" algn="ctr">
              <a:lnSpc>
                <a:spcPct val="115000"/>
              </a:lnSpc>
              <a:spcBef>
                <a:spcPts val="0"/>
              </a:spcBef>
              <a:spcAft>
                <a:spcPts val="0"/>
              </a:spcAft>
              <a:buSzPts val="1400"/>
              <a:buChar char="■"/>
              <a:defRPr/>
            </a:lvl3pPr>
            <a:lvl4pPr indent="-317500" lvl="3" marL="1828800" algn="ctr">
              <a:lnSpc>
                <a:spcPct val="115000"/>
              </a:lnSpc>
              <a:spcBef>
                <a:spcPts val="0"/>
              </a:spcBef>
              <a:spcAft>
                <a:spcPts val="0"/>
              </a:spcAft>
              <a:buSzPts val="1400"/>
              <a:buChar char="●"/>
              <a:defRPr/>
            </a:lvl4pPr>
            <a:lvl5pPr indent="-317500" lvl="4" marL="2286000" algn="ctr">
              <a:lnSpc>
                <a:spcPct val="115000"/>
              </a:lnSpc>
              <a:spcBef>
                <a:spcPts val="0"/>
              </a:spcBef>
              <a:spcAft>
                <a:spcPts val="0"/>
              </a:spcAft>
              <a:buSzPts val="1400"/>
              <a:buChar char="○"/>
              <a:defRPr/>
            </a:lvl5pPr>
            <a:lvl6pPr indent="-317500" lvl="5" marL="2743200" algn="ctr">
              <a:lnSpc>
                <a:spcPct val="115000"/>
              </a:lnSpc>
              <a:spcBef>
                <a:spcPts val="0"/>
              </a:spcBef>
              <a:spcAft>
                <a:spcPts val="0"/>
              </a:spcAft>
              <a:buSzPts val="1400"/>
              <a:buChar char="■"/>
              <a:defRPr/>
            </a:lvl6pPr>
            <a:lvl7pPr indent="-317500" lvl="6" marL="3200400" algn="ctr">
              <a:lnSpc>
                <a:spcPct val="115000"/>
              </a:lnSpc>
              <a:spcBef>
                <a:spcPts val="0"/>
              </a:spcBef>
              <a:spcAft>
                <a:spcPts val="0"/>
              </a:spcAft>
              <a:buSzPts val="1400"/>
              <a:buChar char="●"/>
              <a:defRPr/>
            </a:lvl7pPr>
            <a:lvl8pPr indent="-317500" lvl="7" marL="3657600" algn="ctr">
              <a:lnSpc>
                <a:spcPct val="115000"/>
              </a:lnSpc>
              <a:spcBef>
                <a:spcPts val="0"/>
              </a:spcBef>
              <a:spcAft>
                <a:spcPts val="0"/>
              </a:spcAft>
              <a:buSzPts val="1400"/>
              <a:buChar char="○"/>
              <a:defRPr/>
            </a:lvl8pPr>
            <a:lvl9pPr indent="-317500" lvl="8" marL="4114800" algn="ctr">
              <a:lnSpc>
                <a:spcPct val="115000"/>
              </a:lnSpc>
              <a:spcBef>
                <a:spcPts val="0"/>
              </a:spcBef>
              <a:spcAft>
                <a:spcPts val="0"/>
              </a:spcAft>
              <a:buSzPts val="1400"/>
              <a:buChar char="■"/>
              <a:defRPr/>
            </a:lvl9pPr>
          </a:lstStyle>
          <a:p/>
        </p:txBody>
      </p:sp>
      <p:sp>
        <p:nvSpPr>
          <p:cNvPr id="49" name="Google Shape;49;p30"/>
          <p:cNvSpPr txBox="1"/>
          <p:nvPr>
            <p:ph idx="12" type="sldNum"/>
          </p:nvPr>
        </p:nvSpPr>
        <p:spPr>
          <a:xfrm>
            <a:off x="8548658" y="475846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3" name="Shape 13"/>
        <p:cNvGrpSpPr/>
        <p:nvPr/>
      </p:nvGrpSpPr>
      <p:grpSpPr>
        <a:xfrm>
          <a:off x="0" y="0"/>
          <a:ext cx="0" cy="0"/>
          <a:chOff x="0" y="0"/>
          <a:chExt cx="0" cy="0"/>
        </a:xfrm>
      </p:grpSpPr>
      <p:sp>
        <p:nvSpPr>
          <p:cNvPr id="14" name="Google Shape;14;p21"/>
          <p:cNvSpPr txBox="1"/>
          <p:nvPr>
            <p:ph type="title"/>
          </p:nvPr>
        </p:nvSpPr>
        <p:spPr>
          <a:xfrm>
            <a:off x="180975" y="180975"/>
            <a:ext cx="8782200" cy="5526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15" name="Google Shape;15;p21"/>
          <p:cNvSpPr txBox="1"/>
          <p:nvPr>
            <p:ph idx="1" type="body"/>
          </p:nvPr>
        </p:nvSpPr>
        <p:spPr>
          <a:xfrm>
            <a:off x="180975" y="914400"/>
            <a:ext cx="8782200" cy="4048200"/>
          </a:xfrm>
          <a:prstGeom prst="rect">
            <a:avLst/>
          </a:prstGeom>
          <a:noFill/>
          <a:ln>
            <a:noFill/>
          </a:ln>
        </p:spPr>
        <p:txBody>
          <a:bodyPr anchorCtr="0" anchor="t"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16" name="Google Shape;16;p21"/>
          <p:cNvSpPr txBox="1"/>
          <p:nvPr>
            <p:ph idx="12" type="sldNum"/>
          </p:nvPr>
        </p:nvSpPr>
        <p:spPr>
          <a:xfrm>
            <a:off x="8548658" y="475846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7" name="Shape 17"/>
        <p:cNvGrpSpPr/>
        <p:nvPr/>
      </p:nvGrpSpPr>
      <p:grpSpPr>
        <a:xfrm>
          <a:off x="0" y="0"/>
          <a:ext cx="0" cy="0"/>
          <a:chOff x="0" y="0"/>
          <a:chExt cx="0" cy="0"/>
        </a:xfrm>
      </p:grpSpPr>
      <p:sp>
        <p:nvSpPr>
          <p:cNvPr id="18" name="Google Shape;18;p22"/>
          <p:cNvSpPr txBox="1"/>
          <p:nvPr>
            <p:ph idx="12" type="sldNum"/>
          </p:nvPr>
        </p:nvSpPr>
        <p:spPr>
          <a:xfrm>
            <a:off x="8548658" y="475846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9" name="Shape 19"/>
        <p:cNvGrpSpPr/>
        <p:nvPr/>
      </p:nvGrpSpPr>
      <p:grpSpPr>
        <a:xfrm>
          <a:off x="0" y="0"/>
          <a:ext cx="0" cy="0"/>
          <a:chOff x="0" y="0"/>
          <a:chExt cx="0" cy="0"/>
        </a:xfrm>
      </p:grpSpPr>
      <p:sp>
        <p:nvSpPr>
          <p:cNvPr id="20" name="Google Shape;20;p23"/>
          <p:cNvSpPr txBox="1"/>
          <p:nvPr>
            <p:ph type="title"/>
          </p:nvPr>
        </p:nvSpPr>
        <p:spPr>
          <a:xfrm>
            <a:off x="311700" y="2150850"/>
            <a:ext cx="8520600" cy="841800"/>
          </a:xfrm>
          <a:prstGeom prst="rect">
            <a:avLst/>
          </a:prstGeom>
          <a:noFill/>
          <a:ln>
            <a:noFill/>
          </a:ln>
        </p:spPr>
        <p:txBody>
          <a:bodyPr anchorCtr="0" anchor="ctr" bIns="91425" lIns="91425" spcFirstLastPara="1" rIns="91425" wrap="square" tIns="91425">
            <a:normAutofit/>
          </a:bodyPr>
          <a:lstStyle>
            <a:lvl1pPr lvl="0" algn="ctr">
              <a:lnSpc>
                <a:spcPct val="100000"/>
              </a:lnSpc>
              <a:spcBef>
                <a:spcPts val="0"/>
              </a:spcBef>
              <a:spcAft>
                <a:spcPts val="0"/>
              </a:spcAft>
              <a:buSzPts val="3600"/>
              <a:buNone/>
              <a:defRPr sz="3600"/>
            </a:lvl1pPr>
            <a:lvl2pPr lvl="1" algn="ctr">
              <a:lnSpc>
                <a:spcPct val="100000"/>
              </a:lnSpc>
              <a:spcBef>
                <a:spcPts val="0"/>
              </a:spcBef>
              <a:spcAft>
                <a:spcPts val="0"/>
              </a:spcAft>
              <a:buSzPts val="3600"/>
              <a:buNone/>
              <a:defRPr sz="3600"/>
            </a:lvl2pPr>
            <a:lvl3pPr lvl="2" algn="ctr">
              <a:lnSpc>
                <a:spcPct val="100000"/>
              </a:lnSpc>
              <a:spcBef>
                <a:spcPts val="0"/>
              </a:spcBef>
              <a:spcAft>
                <a:spcPts val="0"/>
              </a:spcAft>
              <a:buSzPts val="3600"/>
              <a:buNone/>
              <a:defRPr sz="3600"/>
            </a:lvl3pPr>
            <a:lvl4pPr lvl="3" algn="ctr">
              <a:lnSpc>
                <a:spcPct val="100000"/>
              </a:lnSpc>
              <a:spcBef>
                <a:spcPts val="0"/>
              </a:spcBef>
              <a:spcAft>
                <a:spcPts val="0"/>
              </a:spcAft>
              <a:buSzPts val="3600"/>
              <a:buNone/>
              <a:defRPr sz="3600"/>
            </a:lvl4pPr>
            <a:lvl5pPr lvl="4" algn="ctr">
              <a:lnSpc>
                <a:spcPct val="100000"/>
              </a:lnSpc>
              <a:spcBef>
                <a:spcPts val="0"/>
              </a:spcBef>
              <a:spcAft>
                <a:spcPts val="0"/>
              </a:spcAft>
              <a:buSzPts val="3600"/>
              <a:buNone/>
              <a:defRPr sz="3600"/>
            </a:lvl5pPr>
            <a:lvl6pPr lvl="5" algn="ctr">
              <a:lnSpc>
                <a:spcPct val="100000"/>
              </a:lnSpc>
              <a:spcBef>
                <a:spcPts val="0"/>
              </a:spcBef>
              <a:spcAft>
                <a:spcPts val="0"/>
              </a:spcAft>
              <a:buSzPts val="3600"/>
              <a:buNone/>
              <a:defRPr sz="3600"/>
            </a:lvl6pPr>
            <a:lvl7pPr lvl="6" algn="ctr">
              <a:lnSpc>
                <a:spcPct val="100000"/>
              </a:lnSpc>
              <a:spcBef>
                <a:spcPts val="0"/>
              </a:spcBef>
              <a:spcAft>
                <a:spcPts val="0"/>
              </a:spcAft>
              <a:buSzPts val="3600"/>
              <a:buNone/>
              <a:defRPr sz="3600"/>
            </a:lvl7pPr>
            <a:lvl8pPr lvl="7" algn="ctr">
              <a:lnSpc>
                <a:spcPct val="100000"/>
              </a:lnSpc>
              <a:spcBef>
                <a:spcPts val="0"/>
              </a:spcBef>
              <a:spcAft>
                <a:spcPts val="0"/>
              </a:spcAft>
              <a:buSzPts val="3600"/>
              <a:buNone/>
              <a:defRPr sz="3600"/>
            </a:lvl8pPr>
            <a:lvl9pPr lvl="8" algn="ctr">
              <a:lnSpc>
                <a:spcPct val="100000"/>
              </a:lnSpc>
              <a:spcBef>
                <a:spcPts val="0"/>
              </a:spcBef>
              <a:spcAft>
                <a:spcPts val="0"/>
              </a:spcAft>
              <a:buSzPts val="3600"/>
              <a:buNone/>
              <a:defRPr sz="3600"/>
            </a:lvl9pPr>
          </a:lstStyle>
          <a:p/>
        </p:txBody>
      </p:sp>
      <p:sp>
        <p:nvSpPr>
          <p:cNvPr id="21" name="Google Shape;21;p23"/>
          <p:cNvSpPr txBox="1"/>
          <p:nvPr>
            <p:ph idx="12" type="sldNum"/>
          </p:nvPr>
        </p:nvSpPr>
        <p:spPr>
          <a:xfrm>
            <a:off x="8548658" y="475846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2" name="Shape 22"/>
        <p:cNvGrpSpPr/>
        <p:nvPr/>
      </p:nvGrpSpPr>
      <p:grpSpPr>
        <a:xfrm>
          <a:off x="0" y="0"/>
          <a:ext cx="0" cy="0"/>
          <a:chOff x="0" y="0"/>
          <a:chExt cx="0" cy="0"/>
        </a:xfrm>
      </p:grpSpPr>
      <p:sp>
        <p:nvSpPr>
          <p:cNvPr id="23" name="Google Shape;23;p24"/>
          <p:cNvSpPr txBox="1"/>
          <p:nvPr>
            <p:ph type="title"/>
          </p:nvPr>
        </p:nvSpPr>
        <p:spPr>
          <a:xfrm>
            <a:off x="180975" y="180975"/>
            <a:ext cx="8782200" cy="5526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4" name="Google Shape;24;p24"/>
          <p:cNvSpPr txBox="1"/>
          <p:nvPr>
            <p:ph idx="1" type="body"/>
          </p:nvPr>
        </p:nvSpPr>
        <p:spPr>
          <a:xfrm>
            <a:off x="180975" y="914400"/>
            <a:ext cx="4162500" cy="40482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25" name="Google Shape;25;p24"/>
          <p:cNvSpPr txBox="1"/>
          <p:nvPr>
            <p:ph idx="2" type="body"/>
          </p:nvPr>
        </p:nvSpPr>
        <p:spPr>
          <a:xfrm>
            <a:off x="4832400" y="914400"/>
            <a:ext cx="4130700" cy="4048200"/>
          </a:xfrm>
          <a:prstGeom prst="rect">
            <a:avLst/>
          </a:prstGeom>
          <a:noFill/>
          <a:ln>
            <a:noFill/>
          </a:ln>
        </p:spPr>
        <p:txBody>
          <a:bodyPr anchorCtr="0" anchor="t" bIns="91425" lIns="91425" spcFirstLastPara="1" rIns="91425" wrap="square" tIns="91425">
            <a:normAutofit/>
          </a:bodyPr>
          <a:lstStyle>
            <a:lvl1pPr indent="-317500" lvl="0" marL="457200" algn="l">
              <a:lnSpc>
                <a:spcPct val="115000"/>
              </a:lnSpc>
              <a:spcBef>
                <a:spcPts val="0"/>
              </a:spcBef>
              <a:spcAft>
                <a:spcPts val="0"/>
              </a:spcAft>
              <a:buSzPts val="1400"/>
              <a:buChar char="●"/>
              <a:defRPr sz="14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26" name="Google Shape;26;p24"/>
          <p:cNvSpPr txBox="1"/>
          <p:nvPr>
            <p:ph idx="12" type="sldNum"/>
          </p:nvPr>
        </p:nvSpPr>
        <p:spPr>
          <a:xfrm>
            <a:off x="8548658" y="475846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7" name="Shape 27"/>
        <p:cNvGrpSpPr/>
        <p:nvPr/>
      </p:nvGrpSpPr>
      <p:grpSpPr>
        <a:xfrm>
          <a:off x="0" y="0"/>
          <a:ext cx="0" cy="0"/>
          <a:chOff x="0" y="0"/>
          <a:chExt cx="0" cy="0"/>
        </a:xfrm>
      </p:grpSpPr>
      <p:sp>
        <p:nvSpPr>
          <p:cNvPr id="28" name="Google Shape;28;p25"/>
          <p:cNvSpPr txBox="1"/>
          <p:nvPr>
            <p:ph type="title"/>
          </p:nvPr>
        </p:nvSpPr>
        <p:spPr>
          <a:xfrm>
            <a:off x="180975" y="180975"/>
            <a:ext cx="8782200" cy="552600"/>
          </a:xfrm>
          <a:prstGeom prst="rect">
            <a:avLst/>
          </a:prstGeom>
          <a:noFill/>
          <a:ln>
            <a:noFill/>
          </a:ln>
        </p:spPr>
        <p:txBody>
          <a:bodyPr anchorCtr="0" anchor="t" bIns="91425" lIns="91425" spcFirstLastPara="1" rIns="91425" wrap="square" tIns="91425">
            <a:normAutofit/>
          </a:bodyPr>
          <a:lstStyle>
            <a:lvl1pPr lvl="0" algn="l">
              <a:lnSpc>
                <a:spcPct val="100000"/>
              </a:lnSpc>
              <a:spcBef>
                <a:spcPts val="0"/>
              </a:spcBef>
              <a:spcAft>
                <a:spcPts val="0"/>
              </a:spcAft>
              <a:buSzPts val="2800"/>
              <a:buNone/>
              <a:defRPr/>
            </a:lvl1pPr>
            <a:lvl2pPr lvl="1" algn="l">
              <a:lnSpc>
                <a:spcPct val="100000"/>
              </a:lnSpc>
              <a:spcBef>
                <a:spcPts val="0"/>
              </a:spcBef>
              <a:spcAft>
                <a:spcPts val="0"/>
              </a:spcAft>
              <a:buSzPts val="2800"/>
              <a:buNone/>
              <a:defRPr/>
            </a:lvl2pPr>
            <a:lvl3pPr lvl="2" algn="l">
              <a:lnSpc>
                <a:spcPct val="100000"/>
              </a:lnSpc>
              <a:spcBef>
                <a:spcPts val="0"/>
              </a:spcBef>
              <a:spcAft>
                <a:spcPts val="0"/>
              </a:spcAft>
              <a:buSzPts val="2800"/>
              <a:buNone/>
              <a:defRPr/>
            </a:lvl3pPr>
            <a:lvl4pPr lvl="3" algn="l">
              <a:lnSpc>
                <a:spcPct val="100000"/>
              </a:lnSpc>
              <a:spcBef>
                <a:spcPts val="0"/>
              </a:spcBef>
              <a:spcAft>
                <a:spcPts val="0"/>
              </a:spcAft>
              <a:buSzPts val="2800"/>
              <a:buNone/>
              <a:defRPr/>
            </a:lvl4pPr>
            <a:lvl5pPr lvl="4" algn="l">
              <a:lnSpc>
                <a:spcPct val="100000"/>
              </a:lnSpc>
              <a:spcBef>
                <a:spcPts val="0"/>
              </a:spcBef>
              <a:spcAft>
                <a:spcPts val="0"/>
              </a:spcAft>
              <a:buSzPts val="2800"/>
              <a:buNone/>
              <a:defRPr/>
            </a:lvl5pPr>
            <a:lvl6pPr lvl="5" algn="l">
              <a:lnSpc>
                <a:spcPct val="100000"/>
              </a:lnSpc>
              <a:spcBef>
                <a:spcPts val="0"/>
              </a:spcBef>
              <a:spcAft>
                <a:spcPts val="0"/>
              </a:spcAft>
              <a:buSzPts val="2800"/>
              <a:buNone/>
              <a:defRPr/>
            </a:lvl6pPr>
            <a:lvl7pPr lvl="6" algn="l">
              <a:lnSpc>
                <a:spcPct val="100000"/>
              </a:lnSpc>
              <a:spcBef>
                <a:spcPts val="0"/>
              </a:spcBef>
              <a:spcAft>
                <a:spcPts val="0"/>
              </a:spcAft>
              <a:buSzPts val="2800"/>
              <a:buNone/>
              <a:defRPr/>
            </a:lvl7pPr>
            <a:lvl8pPr lvl="7" algn="l">
              <a:lnSpc>
                <a:spcPct val="100000"/>
              </a:lnSpc>
              <a:spcBef>
                <a:spcPts val="0"/>
              </a:spcBef>
              <a:spcAft>
                <a:spcPts val="0"/>
              </a:spcAft>
              <a:buSzPts val="2800"/>
              <a:buNone/>
              <a:defRPr/>
            </a:lvl8pPr>
            <a:lvl9pPr lvl="8" algn="l">
              <a:lnSpc>
                <a:spcPct val="100000"/>
              </a:lnSpc>
              <a:spcBef>
                <a:spcPts val="0"/>
              </a:spcBef>
              <a:spcAft>
                <a:spcPts val="0"/>
              </a:spcAft>
              <a:buSzPts val="2800"/>
              <a:buNone/>
              <a:defRPr/>
            </a:lvl9pPr>
          </a:lstStyle>
          <a:p/>
        </p:txBody>
      </p:sp>
      <p:sp>
        <p:nvSpPr>
          <p:cNvPr id="29" name="Google Shape;29;p25"/>
          <p:cNvSpPr txBox="1"/>
          <p:nvPr>
            <p:ph idx="12" type="sldNum"/>
          </p:nvPr>
        </p:nvSpPr>
        <p:spPr>
          <a:xfrm>
            <a:off x="8548658" y="475846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extLst>
    <p:ext uri="{DCECCB84-F9BA-43D5-87BE-67443E8EF086}">
      <p15:sldGuideLst>
        <p15:guide id="1" pos="228">
          <p15:clr>
            <a:srgbClr val="FA7B17"/>
          </p15:clr>
        </p15:guide>
        <p15:guide id="2" pos="5532">
          <p15:clr>
            <a:srgbClr val="FA7B17"/>
          </p15:clr>
        </p15:guide>
        <p15:guide id="3" orient="horz" pos="228">
          <p15:clr>
            <a:srgbClr val="FA7B17"/>
          </p15:clr>
        </p15:guide>
        <p15:guide id="4" orient="horz" pos="2997">
          <p15:clr>
            <a:srgbClr val="FA7B17"/>
          </p15:clr>
        </p15:guide>
        <p15:guide id="5" pos="2880">
          <p15:clr>
            <a:srgbClr val="FA7B17"/>
          </p15:clr>
        </p15:guide>
        <p15:guide id="6" orient="horz" pos="1851">
          <p15:clr>
            <a:srgbClr val="FA7B17"/>
          </p15:clr>
        </p15:guide>
      </p15:sldGuideLst>
    </p:ext>
  </p:extLst>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0" name="Shape 30"/>
        <p:cNvGrpSpPr/>
        <p:nvPr/>
      </p:nvGrpSpPr>
      <p:grpSpPr>
        <a:xfrm>
          <a:off x="0" y="0"/>
          <a:ext cx="0" cy="0"/>
          <a:chOff x="0" y="0"/>
          <a:chExt cx="0" cy="0"/>
        </a:xfrm>
      </p:grpSpPr>
      <p:sp>
        <p:nvSpPr>
          <p:cNvPr id="31" name="Google Shape;31;p26"/>
          <p:cNvSpPr txBox="1"/>
          <p:nvPr>
            <p:ph type="title"/>
          </p:nvPr>
        </p:nvSpPr>
        <p:spPr>
          <a:xfrm>
            <a:off x="180975" y="180975"/>
            <a:ext cx="4391100" cy="552600"/>
          </a:xfrm>
          <a:prstGeom prst="rect">
            <a:avLst/>
          </a:prstGeom>
          <a:noFill/>
          <a:ln>
            <a:noFill/>
          </a:ln>
        </p:spPr>
        <p:txBody>
          <a:bodyPr anchorCtr="0" anchor="b" bIns="91425" lIns="91425" spcFirstLastPara="1" rIns="91425" wrap="square" tIns="91425">
            <a:normAutofit/>
          </a:bodyPr>
          <a:lstStyle>
            <a:lvl1pPr lvl="0" algn="l">
              <a:lnSpc>
                <a:spcPct val="100000"/>
              </a:lnSpc>
              <a:spcBef>
                <a:spcPts val="0"/>
              </a:spcBef>
              <a:spcAft>
                <a:spcPts val="0"/>
              </a:spcAft>
              <a:buSzPts val="2400"/>
              <a:buNone/>
              <a:defRPr sz="2400"/>
            </a:lvl1pPr>
            <a:lvl2pPr lvl="1" algn="l">
              <a:lnSpc>
                <a:spcPct val="100000"/>
              </a:lnSpc>
              <a:spcBef>
                <a:spcPts val="0"/>
              </a:spcBef>
              <a:spcAft>
                <a:spcPts val="0"/>
              </a:spcAft>
              <a:buSzPts val="2400"/>
              <a:buNone/>
              <a:defRPr sz="2400"/>
            </a:lvl2pPr>
            <a:lvl3pPr lvl="2" algn="l">
              <a:lnSpc>
                <a:spcPct val="100000"/>
              </a:lnSpc>
              <a:spcBef>
                <a:spcPts val="0"/>
              </a:spcBef>
              <a:spcAft>
                <a:spcPts val="0"/>
              </a:spcAft>
              <a:buSzPts val="2400"/>
              <a:buNone/>
              <a:defRPr sz="2400"/>
            </a:lvl3pPr>
            <a:lvl4pPr lvl="3" algn="l">
              <a:lnSpc>
                <a:spcPct val="100000"/>
              </a:lnSpc>
              <a:spcBef>
                <a:spcPts val="0"/>
              </a:spcBef>
              <a:spcAft>
                <a:spcPts val="0"/>
              </a:spcAft>
              <a:buSzPts val="2400"/>
              <a:buNone/>
              <a:defRPr sz="2400"/>
            </a:lvl4pPr>
            <a:lvl5pPr lvl="4" algn="l">
              <a:lnSpc>
                <a:spcPct val="100000"/>
              </a:lnSpc>
              <a:spcBef>
                <a:spcPts val="0"/>
              </a:spcBef>
              <a:spcAft>
                <a:spcPts val="0"/>
              </a:spcAft>
              <a:buSzPts val="2400"/>
              <a:buNone/>
              <a:defRPr sz="2400"/>
            </a:lvl5pPr>
            <a:lvl6pPr lvl="5" algn="l">
              <a:lnSpc>
                <a:spcPct val="100000"/>
              </a:lnSpc>
              <a:spcBef>
                <a:spcPts val="0"/>
              </a:spcBef>
              <a:spcAft>
                <a:spcPts val="0"/>
              </a:spcAft>
              <a:buSzPts val="2400"/>
              <a:buNone/>
              <a:defRPr sz="2400"/>
            </a:lvl6pPr>
            <a:lvl7pPr lvl="6" algn="l">
              <a:lnSpc>
                <a:spcPct val="100000"/>
              </a:lnSpc>
              <a:spcBef>
                <a:spcPts val="0"/>
              </a:spcBef>
              <a:spcAft>
                <a:spcPts val="0"/>
              </a:spcAft>
              <a:buSzPts val="2400"/>
              <a:buNone/>
              <a:defRPr sz="2400"/>
            </a:lvl7pPr>
            <a:lvl8pPr lvl="7" algn="l">
              <a:lnSpc>
                <a:spcPct val="100000"/>
              </a:lnSpc>
              <a:spcBef>
                <a:spcPts val="0"/>
              </a:spcBef>
              <a:spcAft>
                <a:spcPts val="0"/>
              </a:spcAft>
              <a:buSzPts val="2400"/>
              <a:buNone/>
              <a:defRPr sz="2400"/>
            </a:lvl8pPr>
            <a:lvl9pPr lvl="8" algn="l">
              <a:lnSpc>
                <a:spcPct val="100000"/>
              </a:lnSpc>
              <a:spcBef>
                <a:spcPts val="0"/>
              </a:spcBef>
              <a:spcAft>
                <a:spcPts val="0"/>
              </a:spcAft>
              <a:buSzPts val="2400"/>
              <a:buNone/>
              <a:defRPr sz="2400"/>
            </a:lvl9pPr>
          </a:lstStyle>
          <a:p/>
        </p:txBody>
      </p:sp>
      <p:sp>
        <p:nvSpPr>
          <p:cNvPr id="32" name="Google Shape;32;p26"/>
          <p:cNvSpPr txBox="1"/>
          <p:nvPr>
            <p:ph idx="1" type="body"/>
          </p:nvPr>
        </p:nvSpPr>
        <p:spPr>
          <a:xfrm>
            <a:off x="180975" y="914400"/>
            <a:ext cx="4391100" cy="4048200"/>
          </a:xfrm>
          <a:prstGeom prst="rect">
            <a:avLst/>
          </a:prstGeom>
          <a:noFill/>
          <a:ln>
            <a:noFill/>
          </a:ln>
        </p:spPr>
        <p:txBody>
          <a:bodyPr anchorCtr="0" anchor="t" bIns="91425" lIns="91425" spcFirstLastPara="1" rIns="91425" wrap="square" tIns="91425">
            <a:normAutofit/>
          </a:bodyPr>
          <a:lstStyle>
            <a:lvl1pPr indent="-304800" lvl="0" marL="457200" algn="l">
              <a:lnSpc>
                <a:spcPct val="115000"/>
              </a:lnSpc>
              <a:spcBef>
                <a:spcPts val="0"/>
              </a:spcBef>
              <a:spcAft>
                <a:spcPts val="0"/>
              </a:spcAft>
              <a:buSzPts val="1200"/>
              <a:buChar char="●"/>
              <a:defRPr sz="1200"/>
            </a:lvl1pPr>
            <a:lvl2pPr indent="-304800" lvl="1" marL="914400" algn="l">
              <a:lnSpc>
                <a:spcPct val="115000"/>
              </a:lnSpc>
              <a:spcBef>
                <a:spcPts val="0"/>
              </a:spcBef>
              <a:spcAft>
                <a:spcPts val="0"/>
              </a:spcAft>
              <a:buSzPts val="1200"/>
              <a:buChar char="○"/>
              <a:defRPr sz="1200"/>
            </a:lvl2pPr>
            <a:lvl3pPr indent="-304800" lvl="2" marL="1371600" algn="l">
              <a:lnSpc>
                <a:spcPct val="115000"/>
              </a:lnSpc>
              <a:spcBef>
                <a:spcPts val="0"/>
              </a:spcBef>
              <a:spcAft>
                <a:spcPts val="0"/>
              </a:spcAft>
              <a:buSzPts val="1200"/>
              <a:buChar char="■"/>
              <a:defRPr sz="1200"/>
            </a:lvl3pPr>
            <a:lvl4pPr indent="-304800" lvl="3" marL="1828800" algn="l">
              <a:lnSpc>
                <a:spcPct val="115000"/>
              </a:lnSpc>
              <a:spcBef>
                <a:spcPts val="0"/>
              </a:spcBef>
              <a:spcAft>
                <a:spcPts val="0"/>
              </a:spcAft>
              <a:buSzPts val="1200"/>
              <a:buChar char="●"/>
              <a:defRPr sz="1200"/>
            </a:lvl4pPr>
            <a:lvl5pPr indent="-304800" lvl="4" marL="2286000" algn="l">
              <a:lnSpc>
                <a:spcPct val="115000"/>
              </a:lnSpc>
              <a:spcBef>
                <a:spcPts val="0"/>
              </a:spcBef>
              <a:spcAft>
                <a:spcPts val="0"/>
              </a:spcAft>
              <a:buSzPts val="1200"/>
              <a:buChar char="○"/>
              <a:defRPr sz="1200"/>
            </a:lvl5pPr>
            <a:lvl6pPr indent="-304800" lvl="5" marL="2743200" algn="l">
              <a:lnSpc>
                <a:spcPct val="115000"/>
              </a:lnSpc>
              <a:spcBef>
                <a:spcPts val="0"/>
              </a:spcBef>
              <a:spcAft>
                <a:spcPts val="0"/>
              </a:spcAft>
              <a:buSzPts val="1200"/>
              <a:buChar char="■"/>
              <a:defRPr sz="1200"/>
            </a:lvl6pPr>
            <a:lvl7pPr indent="-304800" lvl="6" marL="3200400" algn="l">
              <a:lnSpc>
                <a:spcPct val="115000"/>
              </a:lnSpc>
              <a:spcBef>
                <a:spcPts val="0"/>
              </a:spcBef>
              <a:spcAft>
                <a:spcPts val="0"/>
              </a:spcAft>
              <a:buSzPts val="1200"/>
              <a:buChar char="●"/>
              <a:defRPr sz="1200"/>
            </a:lvl7pPr>
            <a:lvl8pPr indent="-304800" lvl="7" marL="3657600" algn="l">
              <a:lnSpc>
                <a:spcPct val="115000"/>
              </a:lnSpc>
              <a:spcBef>
                <a:spcPts val="0"/>
              </a:spcBef>
              <a:spcAft>
                <a:spcPts val="0"/>
              </a:spcAft>
              <a:buSzPts val="1200"/>
              <a:buChar char="○"/>
              <a:defRPr sz="1200"/>
            </a:lvl8pPr>
            <a:lvl9pPr indent="-304800" lvl="8" marL="4114800" algn="l">
              <a:lnSpc>
                <a:spcPct val="115000"/>
              </a:lnSpc>
              <a:spcBef>
                <a:spcPts val="0"/>
              </a:spcBef>
              <a:spcAft>
                <a:spcPts val="0"/>
              </a:spcAft>
              <a:buSzPts val="1200"/>
              <a:buChar char="■"/>
              <a:defRPr sz="1200"/>
            </a:lvl9pPr>
          </a:lstStyle>
          <a:p/>
        </p:txBody>
      </p:sp>
      <p:sp>
        <p:nvSpPr>
          <p:cNvPr id="33" name="Google Shape;33;p26"/>
          <p:cNvSpPr txBox="1"/>
          <p:nvPr>
            <p:ph idx="12" type="sldNum"/>
          </p:nvPr>
        </p:nvSpPr>
        <p:spPr>
          <a:xfrm>
            <a:off x="8548658" y="475846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extLst>
    <p:ext uri="{DCECCB84-F9BA-43D5-87BE-67443E8EF086}">
      <p15:sldGuideLst>
        <p15:guide id="1" pos="2880">
          <p15:clr>
            <a:srgbClr val="FA7B17"/>
          </p15:clr>
        </p15:guide>
      </p15:sldGuideLst>
    </p:ext>
  </p:extLst>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4" name="Shape 34"/>
        <p:cNvGrpSpPr/>
        <p:nvPr/>
      </p:nvGrpSpPr>
      <p:grpSpPr>
        <a:xfrm>
          <a:off x="0" y="0"/>
          <a:ext cx="0" cy="0"/>
          <a:chOff x="0" y="0"/>
          <a:chExt cx="0" cy="0"/>
        </a:xfrm>
      </p:grpSpPr>
      <p:sp>
        <p:nvSpPr>
          <p:cNvPr id="35" name="Google Shape;35;p27"/>
          <p:cNvSpPr txBox="1"/>
          <p:nvPr>
            <p:ph type="title"/>
          </p:nvPr>
        </p:nvSpPr>
        <p:spPr>
          <a:xfrm>
            <a:off x="490250" y="450150"/>
            <a:ext cx="6367800" cy="4090800"/>
          </a:xfrm>
          <a:prstGeom prst="rect">
            <a:avLst/>
          </a:prstGeom>
          <a:noFill/>
          <a:ln>
            <a:noFill/>
          </a:ln>
        </p:spPr>
        <p:txBody>
          <a:bodyPr anchorCtr="0" anchor="ctr" bIns="91425" lIns="91425" spcFirstLastPara="1" rIns="91425" wrap="square" tIns="91425">
            <a:normAutofit/>
          </a:bodyPr>
          <a:lstStyle>
            <a:lvl1pPr lvl="0" algn="l">
              <a:lnSpc>
                <a:spcPct val="100000"/>
              </a:lnSpc>
              <a:spcBef>
                <a:spcPts val="0"/>
              </a:spcBef>
              <a:spcAft>
                <a:spcPts val="0"/>
              </a:spcAft>
              <a:buSzPts val="4800"/>
              <a:buNone/>
              <a:defRPr sz="4800"/>
            </a:lvl1pPr>
            <a:lvl2pPr lvl="1" algn="l">
              <a:lnSpc>
                <a:spcPct val="100000"/>
              </a:lnSpc>
              <a:spcBef>
                <a:spcPts val="0"/>
              </a:spcBef>
              <a:spcAft>
                <a:spcPts val="0"/>
              </a:spcAft>
              <a:buSzPts val="4800"/>
              <a:buNone/>
              <a:defRPr sz="4800"/>
            </a:lvl2pPr>
            <a:lvl3pPr lvl="2" algn="l">
              <a:lnSpc>
                <a:spcPct val="100000"/>
              </a:lnSpc>
              <a:spcBef>
                <a:spcPts val="0"/>
              </a:spcBef>
              <a:spcAft>
                <a:spcPts val="0"/>
              </a:spcAft>
              <a:buSzPts val="4800"/>
              <a:buNone/>
              <a:defRPr sz="4800"/>
            </a:lvl3pPr>
            <a:lvl4pPr lvl="3" algn="l">
              <a:lnSpc>
                <a:spcPct val="100000"/>
              </a:lnSpc>
              <a:spcBef>
                <a:spcPts val="0"/>
              </a:spcBef>
              <a:spcAft>
                <a:spcPts val="0"/>
              </a:spcAft>
              <a:buSzPts val="4800"/>
              <a:buNone/>
              <a:defRPr sz="4800"/>
            </a:lvl4pPr>
            <a:lvl5pPr lvl="4" algn="l">
              <a:lnSpc>
                <a:spcPct val="100000"/>
              </a:lnSpc>
              <a:spcBef>
                <a:spcPts val="0"/>
              </a:spcBef>
              <a:spcAft>
                <a:spcPts val="0"/>
              </a:spcAft>
              <a:buSzPts val="4800"/>
              <a:buNone/>
              <a:defRPr sz="4800"/>
            </a:lvl5pPr>
            <a:lvl6pPr lvl="5" algn="l">
              <a:lnSpc>
                <a:spcPct val="100000"/>
              </a:lnSpc>
              <a:spcBef>
                <a:spcPts val="0"/>
              </a:spcBef>
              <a:spcAft>
                <a:spcPts val="0"/>
              </a:spcAft>
              <a:buSzPts val="4800"/>
              <a:buNone/>
              <a:defRPr sz="4800"/>
            </a:lvl6pPr>
            <a:lvl7pPr lvl="6" algn="l">
              <a:lnSpc>
                <a:spcPct val="100000"/>
              </a:lnSpc>
              <a:spcBef>
                <a:spcPts val="0"/>
              </a:spcBef>
              <a:spcAft>
                <a:spcPts val="0"/>
              </a:spcAft>
              <a:buSzPts val="4800"/>
              <a:buNone/>
              <a:defRPr sz="4800"/>
            </a:lvl7pPr>
            <a:lvl8pPr lvl="7" algn="l">
              <a:lnSpc>
                <a:spcPct val="100000"/>
              </a:lnSpc>
              <a:spcBef>
                <a:spcPts val="0"/>
              </a:spcBef>
              <a:spcAft>
                <a:spcPts val="0"/>
              </a:spcAft>
              <a:buSzPts val="4800"/>
              <a:buNone/>
              <a:defRPr sz="4800"/>
            </a:lvl8pPr>
            <a:lvl9pPr lvl="8" algn="l">
              <a:lnSpc>
                <a:spcPct val="100000"/>
              </a:lnSpc>
              <a:spcBef>
                <a:spcPts val="0"/>
              </a:spcBef>
              <a:spcAft>
                <a:spcPts val="0"/>
              </a:spcAft>
              <a:buSzPts val="4800"/>
              <a:buNone/>
              <a:defRPr sz="4800"/>
            </a:lvl9pPr>
          </a:lstStyle>
          <a:p/>
        </p:txBody>
      </p:sp>
      <p:sp>
        <p:nvSpPr>
          <p:cNvPr id="36" name="Google Shape;36;p27"/>
          <p:cNvSpPr txBox="1"/>
          <p:nvPr>
            <p:ph idx="12" type="sldNum"/>
          </p:nvPr>
        </p:nvSpPr>
        <p:spPr>
          <a:xfrm>
            <a:off x="8548658" y="475846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7" name="Shape 37"/>
        <p:cNvGrpSpPr/>
        <p:nvPr/>
      </p:nvGrpSpPr>
      <p:grpSpPr>
        <a:xfrm>
          <a:off x="0" y="0"/>
          <a:ext cx="0" cy="0"/>
          <a:chOff x="0" y="0"/>
          <a:chExt cx="0" cy="0"/>
        </a:xfrm>
      </p:grpSpPr>
      <p:sp>
        <p:nvSpPr>
          <p:cNvPr id="38" name="Google Shape;38;p28"/>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9" name="Google Shape;39;p28"/>
          <p:cNvSpPr txBox="1"/>
          <p:nvPr>
            <p:ph type="title"/>
          </p:nvPr>
        </p:nvSpPr>
        <p:spPr>
          <a:xfrm>
            <a:off x="265500" y="1233175"/>
            <a:ext cx="4045200" cy="1482300"/>
          </a:xfrm>
          <a:prstGeom prst="rect">
            <a:avLst/>
          </a:prstGeom>
          <a:noFill/>
          <a:ln>
            <a:noFill/>
          </a:ln>
        </p:spPr>
        <p:txBody>
          <a:bodyPr anchorCtr="0" anchor="b" bIns="91425" lIns="91425" spcFirstLastPara="1" rIns="91425" wrap="square" tIns="91425">
            <a:normAutofit/>
          </a:bodyPr>
          <a:lstStyle>
            <a:lvl1pPr lvl="0" algn="ctr">
              <a:lnSpc>
                <a:spcPct val="100000"/>
              </a:lnSpc>
              <a:spcBef>
                <a:spcPts val="0"/>
              </a:spcBef>
              <a:spcAft>
                <a:spcPts val="0"/>
              </a:spcAft>
              <a:buSzPts val="4200"/>
              <a:buNone/>
              <a:defRPr sz="4200"/>
            </a:lvl1pPr>
            <a:lvl2pPr lvl="1" algn="ctr">
              <a:lnSpc>
                <a:spcPct val="100000"/>
              </a:lnSpc>
              <a:spcBef>
                <a:spcPts val="0"/>
              </a:spcBef>
              <a:spcAft>
                <a:spcPts val="0"/>
              </a:spcAft>
              <a:buSzPts val="4200"/>
              <a:buNone/>
              <a:defRPr sz="4200"/>
            </a:lvl2pPr>
            <a:lvl3pPr lvl="2" algn="ctr">
              <a:lnSpc>
                <a:spcPct val="100000"/>
              </a:lnSpc>
              <a:spcBef>
                <a:spcPts val="0"/>
              </a:spcBef>
              <a:spcAft>
                <a:spcPts val="0"/>
              </a:spcAft>
              <a:buSzPts val="4200"/>
              <a:buNone/>
              <a:defRPr sz="4200"/>
            </a:lvl3pPr>
            <a:lvl4pPr lvl="3" algn="ctr">
              <a:lnSpc>
                <a:spcPct val="100000"/>
              </a:lnSpc>
              <a:spcBef>
                <a:spcPts val="0"/>
              </a:spcBef>
              <a:spcAft>
                <a:spcPts val="0"/>
              </a:spcAft>
              <a:buSzPts val="4200"/>
              <a:buNone/>
              <a:defRPr sz="4200"/>
            </a:lvl4pPr>
            <a:lvl5pPr lvl="4" algn="ctr">
              <a:lnSpc>
                <a:spcPct val="100000"/>
              </a:lnSpc>
              <a:spcBef>
                <a:spcPts val="0"/>
              </a:spcBef>
              <a:spcAft>
                <a:spcPts val="0"/>
              </a:spcAft>
              <a:buSzPts val="4200"/>
              <a:buNone/>
              <a:defRPr sz="4200"/>
            </a:lvl5pPr>
            <a:lvl6pPr lvl="5" algn="ctr">
              <a:lnSpc>
                <a:spcPct val="100000"/>
              </a:lnSpc>
              <a:spcBef>
                <a:spcPts val="0"/>
              </a:spcBef>
              <a:spcAft>
                <a:spcPts val="0"/>
              </a:spcAft>
              <a:buSzPts val="4200"/>
              <a:buNone/>
              <a:defRPr sz="4200"/>
            </a:lvl6pPr>
            <a:lvl7pPr lvl="6" algn="ctr">
              <a:lnSpc>
                <a:spcPct val="100000"/>
              </a:lnSpc>
              <a:spcBef>
                <a:spcPts val="0"/>
              </a:spcBef>
              <a:spcAft>
                <a:spcPts val="0"/>
              </a:spcAft>
              <a:buSzPts val="4200"/>
              <a:buNone/>
              <a:defRPr sz="4200"/>
            </a:lvl7pPr>
            <a:lvl8pPr lvl="7" algn="ctr">
              <a:lnSpc>
                <a:spcPct val="100000"/>
              </a:lnSpc>
              <a:spcBef>
                <a:spcPts val="0"/>
              </a:spcBef>
              <a:spcAft>
                <a:spcPts val="0"/>
              </a:spcAft>
              <a:buSzPts val="4200"/>
              <a:buNone/>
              <a:defRPr sz="4200"/>
            </a:lvl8pPr>
            <a:lvl9pPr lvl="8" algn="ctr">
              <a:lnSpc>
                <a:spcPct val="100000"/>
              </a:lnSpc>
              <a:spcBef>
                <a:spcPts val="0"/>
              </a:spcBef>
              <a:spcAft>
                <a:spcPts val="0"/>
              </a:spcAft>
              <a:buSzPts val="4200"/>
              <a:buNone/>
              <a:defRPr sz="4200"/>
            </a:lvl9pPr>
          </a:lstStyle>
          <a:p/>
        </p:txBody>
      </p:sp>
      <p:sp>
        <p:nvSpPr>
          <p:cNvPr id="40" name="Google Shape;40;p28"/>
          <p:cNvSpPr txBox="1"/>
          <p:nvPr>
            <p:ph idx="1" type="subTitle"/>
          </p:nvPr>
        </p:nvSpPr>
        <p:spPr>
          <a:xfrm>
            <a:off x="265500" y="2803075"/>
            <a:ext cx="4045200" cy="1235100"/>
          </a:xfrm>
          <a:prstGeom prst="rect">
            <a:avLst/>
          </a:prstGeom>
          <a:noFill/>
          <a:ln>
            <a:noFill/>
          </a:ln>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1" name="Google Shape;41;p28"/>
          <p:cNvSpPr txBox="1"/>
          <p:nvPr>
            <p:ph idx="2" type="body"/>
          </p:nvPr>
        </p:nvSpPr>
        <p:spPr>
          <a:xfrm>
            <a:off x="4939500" y="724075"/>
            <a:ext cx="3837000" cy="3695100"/>
          </a:xfrm>
          <a:prstGeom prst="rect">
            <a:avLst/>
          </a:prstGeom>
          <a:noFill/>
          <a:ln>
            <a:noFill/>
          </a:ln>
        </p:spPr>
        <p:txBody>
          <a:bodyPr anchorCtr="0" anchor="ctr" bIns="91425" lIns="91425" spcFirstLastPara="1" rIns="91425" wrap="square" tIns="91425">
            <a:normAutofit/>
          </a:bodyPr>
          <a:lstStyle>
            <a:lvl1pPr indent="-342900" lvl="0" marL="457200" algn="l">
              <a:lnSpc>
                <a:spcPct val="115000"/>
              </a:lnSpc>
              <a:spcBef>
                <a:spcPts val="0"/>
              </a:spcBef>
              <a:spcAft>
                <a:spcPts val="0"/>
              </a:spcAft>
              <a:buSzPts val="1800"/>
              <a:buChar char="●"/>
              <a:defRPr/>
            </a:lvl1pPr>
            <a:lvl2pPr indent="-317500" lvl="1" marL="914400" algn="l">
              <a:lnSpc>
                <a:spcPct val="115000"/>
              </a:lnSpc>
              <a:spcBef>
                <a:spcPts val="0"/>
              </a:spcBef>
              <a:spcAft>
                <a:spcPts val="0"/>
              </a:spcAft>
              <a:buSzPts val="1400"/>
              <a:buChar char="○"/>
              <a:defRPr/>
            </a:lvl2pPr>
            <a:lvl3pPr indent="-317500" lvl="2" marL="1371600" algn="l">
              <a:lnSpc>
                <a:spcPct val="115000"/>
              </a:lnSpc>
              <a:spcBef>
                <a:spcPts val="0"/>
              </a:spcBef>
              <a:spcAft>
                <a:spcPts val="0"/>
              </a:spcAft>
              <a:buSzPts val="1400"/>
              <a:buChar char="■"/>
              <a:defRPr/>
            </a:lvl3pPr>
            <a:lvl4pPr indent="-317500" lvl="3" marL="1828800" algn="l">
              <a:lnSpc>
                <a:spcPct val="115000"/>
              </a:lnSpc>
              <a:spcBef>
                <a:spcPts val="0"/>
              </a:spcBef>
              <a:spcAft>
                <a:spcPts val="0"/>
              </a:spcAft>
              <a:buSzPts val="1400"/>
              <a:buChar char="●"/>
              <a:defRPr/>
            </a:lvl4pPr>
            <a:lvl5pPr indent="-317500" lvl="4" marL="2286000" algn="l">
              <a:lnSpc>
                <a:spcPct val="115000"/>
              </a:lnSpc>
              <a:spcBef>
                <a:spcPts val="0"/>
              </a:spcBef>
              <a:spcAft>
                <a:spcPts val="0"/>
              </a:spcAft>
              <a:buSzPts val="1400"/>
              <a:buChar char="○"/>
              <a:defRPr/>
            </a:lvl5pPr>
            <a:lvl6pPr indent="-317500" lvl="5" marL="2743200" algn="l">
              <a:lnSpc>
                <a:spcPct val="115000"/>
              </a:lnSpc>
              <a:spcBef>
                <a:spcPts val="0"/>
              </a:spcBef>
              <a:spcAft>
                <a:spcPts val="0"/>
              </a:spcAft>
              <a:buSzPts val="1400"/>
              <a:buChar char="■"/>
              <a:defRPr/>
            </a:lvl6pPr>
            <a:lvl7pPr indent="-317500" lvl="6" marL="3200400" algn="l">
              <a:lnSpc>
                <a:spcPct val="115000"/>
              </a:lnSpc>
              <a:spcBef>
                <a:spcPts val="0"/>
              </a:spcBef>
              <a:spcAft>
                <a:spcPts val="0"/>
              </a:spcAft>
              <a:buSzPts val="1400"/>
              <a:buChar char="●"/>
              <a:defRPr/>
            </a:lvl7pPr>
            <a:lvl8pPr indent="-317500" lvl="7" marL="3657600" algn="l">
              <a:lnSpc>
                <a:spcPct val="115000"/>
              </a:lnSpc>
              <a:spcBef>
                <a:spcPts val="0"/>
              </a:spcBef>
              <a:spcAft>
                <a:spcPts val="0"/>
              </a:spcAft>
              <a:buSzPts val="1400"/>
              <a:buChar char="○"/>
              <a:defRPr/>
            </a:lvl8pPr>
            <a:lvl9pPr indent="-317500" lvl="8" marL="4114800" algn="l">
              <a:lnSpc>
                <a:spcPct val="115000"/>
              </a:lnSpc>
              <a:spcBef>
                <a:spcPts val="0"/>
              </a:spcBef>
              <a:spcAft>
                <a:spcPts val="0"/>
              </a:spcAft>
              <a:buSzPts val="1400"/>
              <a:buChar char="■"/>
              <a:defRPr/>
            </a:lvl9pPr>
          </a:lstStyle>
          <a:p/>
        </p:txBody>
      </p:sp>
      <p:sp>
        <p:nvSpPr>
          <p:cNvPr id="42" name="Google Shape;42;p28"/>
          <p:cNvSpPr txBox="1"/>
          <p:nvPr>
            <p:ph idx="12" type="sldNum"/>
          </p:nvPr>
        </p:nvSpPr>
        <p:spPr>
          <a:xfrm>
            <a:off x="8548658" y="4758467"/>
            <a:ext cx="548700" cy="393600"/>
          </a:xfrm>
          <a:prstGeom prst="rect">
            <a:avLst/>
          </a:prstGeom>
          <a:noFill/>
          <a:ln>
            <a:noFill/>
          </a:ln>
        </p:spPr>
        <p:txBody>
          <a:bodyPr anchorCtr="0" anchor="ctr" bIns="91425" lIns="91425" spcFirstLastPara="1" rIns="91425" wrap="square" tIns="91425">
            <a:normAutofit/>
          </a:bodyPr>
          <a:lstStyle>
            <a:lvl1pPr indent="0" lvl="0"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9"/>
          <p:cNvSpPr txBox="1"/>
          <p:nvPr>
            <p:ph type="title"/>
          </p:nvPr>
        </p:nvSpPr>
        <p:spPr>
          <a:xfrm>
            <a:off x="180975" y="180975"/>
            <a:ext cx="8782200" cy="552600"/>
          </a:xfrm>
          <a:prstGeom prst="rect">
            <a:avLst/>
          </a:prstGeom>
          <a:noFill/>
          <a:ln>
            <a:noFill/>
          </a:ln>
        </p:spPr>
        <p:txBody>
          <a:bodyPr anchorCtr="0" anchor="t" bIns="91425" lIns="91425" spcFirstLastPara="1" rIns="91425" wrap="square" tIns="91425">
            <a:normAutofit/>
          </a:bodyPr>
          <a:lstStyle>
            <a:lvl1pPr lvl="0" marR="0" rtl="0" algn="l">
              <a:lnSpc>
                <a:spcPct val="100000"/>
              </a:lnSpc>
              <a:spcBef>
                <a:spcPts val="0"/>
              </a:spcBef>
              <a:spcAft>
                <a:spcPts val="0"/>
              </a:spcAft>
              <a:buClr>
                <a:schemeClr val="dk1"/>
              </a:buClr>
              <a:buSzPts val="2800"/>
              <a:buFont typeface="Calibri"/>
              <a:buNone/>
              <a:defRPr b="0" i="0" sz="28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2800"/>
              <a:buFont typeface="Arial"/>
              <a:buNone/>
              <a:defRPr b="0" i="0" sz="2800" u="none" cap="none" strike="noStrike">
                <a:solidFill>
                  <a:schemeClr val="dk1"/>
                </a:solidFill>
                <a:latin typeface="Arial"/>
                <a:ea typeface="Arial"/>
                <a:cs typeface="Arial"/>
                <a:sym typeface="Arial"/>
              </a:defRPr>
            </a:lvl9pPr>
          </a:lstStyle>
          <a:p/>
        </p:txBody>
      </p:sp>
      <p:sp>
        <p:nvSpPr>
          <p:cNvPr id="7" name="Google Shape;7;p19"/>
          <p:cNvSpPr txBox="1"/>
          <p:nvPr>
            <p:ph idx="1" type="body"/>
          </p:nvPr>
        </p:nvSpPr>
        <p:spPr>
          <a:xfrm>
            <a:off x="180975" y="914400"/>
            <a:ext cx="8782200" cy="4048200"/>
          </a:xfrm>
          <a:prstGeom prst="rect">
            <a:avLst/>
          </a:prstGeom>
          <a:noFill/>
          <a:ln>
            <a:noFill/>
          </a:ln>
        </p:spPr>
        <p:txBody>
          <a:bodyPr anchorCtr="0" anchor="t" bIns="91425" lIns="91425" spcFirstLastPara="1" rIns="91425" wrap="square" tIns="91425">
            <a:normAutofit/>
          </a:bodyPr>
          <a:lstStyle>
            <a:lvl1pPr indent="-342900" lvl="0" marL="457200" marR="0" rtl="0" algn="l">
              <a:lnSpc>
                <a:spcPct val="115000"/>
              </a:lnSpc>
              <a:spcBef>
                <a:spcPts val="0"/>
              </a:spcBef>
              <a:spcAft>
                <a:spcPts val="0"/>
              </a:spcAft>
              <a:buClr>
                <a:schemeClr val="dk2"/>
              </a:buClr>
              <a:buSzPts val="1800"/>
              <a:buFont typeface="Calibri"/>
              <a:buChar char="●"/>
              <a:defRPr b="0" i="0" sz="1800" u="none" cap="none" strike="noStrike">
                <a:solidFill>
                  <a:schemeClr val="dk2"/>
                </a:solidFill>
                <a:latin typeface="Calibri"/>
                <a:ea typeface="Calibri"/>
                <a:cs typeface="Calibri"/>
                <a:sym typeface="Calibri"/>
              </a:defRPr>
            </a:lvl1pPr>
            <a:lvl2pPr indent="-317500" lvl="1" marL="914400" marR="0" rtl="0" algn="l">
              <a:lnSpc>
                <a:spcPct val="115000"/>
              </a:lnSpc>
              <a:spcBef>
                <a:spcPts val="0"/>
              </a:spcBef>
              <a:spcAft>
                <a:spcPts val="0"/>
              </a:spcAft>
              <a:buClr>
                <a:schemeClr val="dk2"/>
              </a:buClr>
              <a:buSzPts val="1400"/>
              <a:buFont typeface="Calibri"/>
              <a:buChar char="○"/>
              <a:defRPr b="0" i="0" sz="1400" u="none" cap="none" strike="noStrike">
                <a:solidFill>
                  <a:schemeClr val="dk2"/>
                </a:solidFill>
                <a:latin typeface="Calibri"/>
                <a:ea typeface="Calibri"/>
                <a:cs typeface="Calibri"/>
                <a:sym typeface="Calibri"/>
              </a:defRPr>
            </a:lvl2pPr>
            <a:lvl3pPr indent="-317500" lvl="2" marL="1371600" marR="0" rtl="0" algn="l">
              <a:lnSpc>
                <a:spcPct val="115000"/>
              </a:lnSpc>
              <a:spcBef>
                <a:spcPts val="0"/>
              </a:spcBef>
              <a:spcAft>
                <a:spcPts val="0"/>
              </a:spcAft>
              <a:buClr>
                <a:schemeClr val="dk2"/>
              </a:buClr>
              <a:buSzPts val="1400"/>
              <a:buFont typeface="Calibri"/>
              <a:buChar char="■"/>
              <a:defRPr b="0" i="0" sz="1400" u="none" cap="none" strike="noStrike">
                <a:solidFill>
                  <a:schemeClr val="dk2"/>
                </a:solidFill>
                <a:latin typeface="Calibri"/>
                <a:ea typeface="Calibri"/>
                <a:cs typeface="Calibri"/>
                <a:sym typeface="Calibri"/>
              </a:defRPr>
            </a:lvl3pPr>
            <a:lvl4pPr indent="-317500" lvl="3" marL="1828800" marR="0" rtl="0" algn="l">
              <a:lnSpc>
                <a:spcPct val="115000"/>
              </a:lnSpc>
              <a:spcBef>
                <a:spcPts val="0"/>
              </a:spcBef>
              <a:spcAft>
                <a:spcPts val="0"/>
              </a:spcAft>
              <a:buClr>
                <a:schemeClr val="dk2"/>
              </a:buClr>
              <a:buSzPts val="1400"/>
              <a:buFont typeface="Calibri"/>
              <a:buChar char="●"/>
              <a:defRPr b="0" i="0" sz="1400" u="none" cap="none" strike="noStrike">
                <a:solidFill>
                  <a:schemeClr val="dk2"/>
                </a:solidFill>
                <a:latin typeface="Calibri"/>
                <a:ea typeface="Calibri"/>
                <a:cs typeface="Calibri"/>
                <a:sym typeface="Calibri"/>
              </a:defRPr>
            </a:lvl4pPr>
            <a:lvl5pPr indent="-317500" lvl="4" marL="2286000" marR="0" rtl="0" algn="l">
              <a:lnSpc>
                <a:spcPct val="115000"/>
              </a:lnSpc>
              <a:spcBef>
                <a:spcPts val="0"/>
              </a:spcBef>
              <a:spcAft>
                <a:spcPts val="0"/>
              </a:spcAft>
              <a:buClr>
                <a:schemeClr val="dk2"/>
              </a:buClr>
              <a:buSzPts val="1400"/>
              <a:buFont typeface="Calibri"/>
              <a:buChar char="○"/>
              <a:defRPr b="0" i="0" sz="1400" u="none" cap="none" strike="noStrike">
                <a:solidFill>
                  <a:schemeClr val="dk2"/>
                </a:solidFill>
                <a:latin typeface="Calibri"/>
                <a:ea typeface="Calibri"/>
                <a:cs typeface="Calibri"/>
                <a:sym typeface="Calibri"/>
              </a:defRPr>
            </a:lvl5pPr>
            <a:lvl6pPr indent="-317500" lvl="5" marL="2743200" marR="0" rtl="0" algn="l">
              <a:lnSpc>
                <a:spcPct val="115000"/>
              </a:lnSpc>
              <a:spcBef>
                <a:spcPts val="0"/>
              </a:spcBef>
              <a:spcAft>
                <a:spcPts val="0"/>
              </a:spcAft>
              <a:buClr>
                <a:schemeClr val="dk2"/>
              </a:buClr>
              <a:buSzPts val="1400"/>
              <a:buFont typeface="Calibri"/>
              <a:buChar char="■"/>
              <a:defRPr b="0" i="0" sz="1400" u="none" cap="none" strike="noStrike">
                <a:solidFill>
                  <a:schemeClr val="dk2"/>
                </a:solidFill>
                <a:latin typeface="Calibri"/>
                <a:ea typeface="Calibri"/>
                <a:cs typeface="Calibri"/>
                <a:sym typeface="Calibri"/>
              </a:defRPr>
            </a:lvl6pPr>
            <a:lvl7pPr indent="-317500" lvl="6" marL="3200400" marR="0" rtl="0" algn="l">
              <a:lnSpc>
                <a:spcPct val="115000"/>
              </a:lnSpc>
              <a:spcBef>
                <a:spcPts val="0"/>
              </a:spcBef>
              <a:spcAft>
                <a:spcPts val="0"/>
              </a:spcAft>
              <a:buClr>
                <a:schemeClr val="dk2"/>
              </a:buClr>
              <a:buSzPts val="1400"/>
              <a:buFont typeface="Calibri"/>
              <a:buChar char="●"/>
              <a:defRPr b="0" i="0" sz="1400" u="none" cap="none" strike="noStrike">
                <a:solidFill>
                  <a:schemeClr val="dk2"/>
                </a:solidFill>
                <a:latin typeface="Calibri"/>
                <a:ea typeface="Calibri"/>
                <a:cs typeface="Calibri"/>
                <a:sym typeface="Calibri"/>
              </a:defRPr>
            </a:lvl7pPr>
            <a:lvl8pPr indent="-317500" lvl="7" marL="3657600" marR="0" rtl="0" algn="l">
              <a:lnSpc>
                <a:spcPct val="115000"/>
              </a:lnSpc>
              <a:spcBef>
                <a:spcPts val="0"/>
              </a:spcBef>
              <a:spcAft>
                <a:spcPts val="0"/>
              </a:spcAft>
              <a:buClr>
                <a:schemeClr val="dk2"/>
              </a:buClr>
              <a:buSzPts val="1400"/>
              <a:buFont typeface="Calibri"/>
              <a:buChar char="○"/>
              <a:defRPr b="0" i="0" sz="1400" u="none" cap="none" strike="noStrike">
                <a:solidFill>
                  <a:schemeClr val="dk2"/>
                </a:solidFill>
                <a:latin typeface="Calibri"/>
                <a:ea typeface="Calibri"/>
                <a:cs typeface="Calibri"/>
                <a:sym typeface="Calibri"/>
              </a:defRPr>
            </a:lvl8pPr>
            <a:lvl9pPr indent="-317500" lvl="8" marL="4114800" marR="0" rtl="0" algn="l">
              <a:lnSpc>
                <a:spcPct val="115000"/>
              </a:lnSpc>
              <a:spcBef>
                <a:spcPts val="0"/>
              </a:spcBef>
              <a:spcAft>
                <a:spcPts val="0"/>
              </a:spcAft>
              <a:buClr>
                <a:schemeClr val="dk2"/>
              </a:buClr>
              <a:buSzPts val="1400"/>
              <a:buFont typeface="Calibri"/>
              <a:buChar char="■"/>
              <a:defRPr b="0" i="0" sz="1400" u="none" cap="none" strike="noStrike">
                <a:solidFill>
                  <a:schemeClr val="dk2"/>
                </a:solidFill>
                <a:latin typeface="Calibri"/>
                <a:ea typeface="Calibri"/>
                <a:cs typeface="Calibri"/>
                <a:sym typeface="Calibri"/>
              </a:defRPr>
            </a:lvl9pPr>
          </a:lstStyle>
          <a:p/>
        </p:txBody>
      </p:sp>
      <p:sp>
        <p:nvSpPr>
          <p:cNvPr id="8" name="Google Shape;8;p19"/>
          <p:cNvSpPr txBox="1"/>
          <p:nvPr>
            <p:ph idx="12" type="sldNum"/>
          </p:nvPr>
        </p:nvSpPr>
        <p:spPr>
          <a:xfrm>
            <a:off x="8548658" y="4758467"/>
            <a:ext cx="548700" cy="393600"/>
          </a:xfrm>
          <a:prstGeom prst="rect">
            <a:avLst/>
          </a:prstGeom>
          <a:noFill/>
          <a:ln>
            <a:noFill/>
          </a:ln>
        </p:spPr>
        <p:txBody>
          <a:bodyPr anchorCtr="0" anchor="ctr" bIns="91425" lIns="91425" spcFirstLastPara="1" rIns="91425" wrap="square" tIns="91425">
            <a:norm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pos="114">
          <p15:clr>
            <a:srgbClr val="EA4335"/>
          </p15:clr>
        </p15:guide>
        <p15:guide id="2" orient="horz" pos="114">
          <p15:clr>
            <a:srgbClr val="EA4335"/>
          </p15:clr>
        </p15:guide>
        <p15:guide id="3" pos="5646">
          <p15:clr>
            <a:srgbClr val="EA4335"/>
          </p15:clr>
        </p15:guide>
        <p15:guide id="4" orient="horz" pos="3126">
          <p15:clr>
            <a:srgbClr val="EA4335"/>
          </p15:clr>
        </p15:guide>
        <p15:guide id="5" orient="horz" pos="462">
          <p15:clr>
            <a:srgbClr val="EA4335"/>
          </p15:clr>
        </p15:guide>
        <p15:guide id="6" orient="horz" pos="576">
          <p15:clr>
            <a:srgbClr val="EA4335"/>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comments" Target="../comments/comment1.xml"/><Relationship Id="rId4" Type="http://schemas.openxmlformats.org/officeDocument/2006/relationships/image" Target="../media/image6.png"/><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8.png"/><Relationship Id="rId4" Type="http://schemas.openxmlformats.org/officeDocument/2006/relationships/image" Target="../media/image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5.pn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5.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5.png"/><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6.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12.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1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6.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18.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1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1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comments" Target="../comments/comment2.xml"/><Relationship Id="rId4" Type="http://schemas.openxmlformats.org/officeDocument/2006/relationships/image" Target="../media/image18.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6.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8.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8.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8.pn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8.pn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8.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
          <p:cNvSpPr/>
          <p:nvPr/>
        </p:nvSpPr>
        <p:spPr>
          <a:xfrm>
            <a:off x="0" y="0"/>
            <a:ext cx="9144000" cy="5143500"/>
          </a:xfrm>
          <a:prstGeom prst="rect">
            <a:avLst/>
          </a:prstGeom>
          <a:solidFill>
            <a:srgbClr val="00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descr="Background pattern&#10;&#10;Description automatically generated" id="55" name="Google Shape;55;p1"/>
          <p:cNvPicPr preferRelativeResize="0"/>
          <p:nvPr/>
        </p:nvPicPr>
        <p:blipFill rotWithShape="1">
          <a:blip r:embed="rId4">
            <a:alphaModFix amt="50000"/>
          </a:blip>
          <a:srcRect b="25003" l="0" r="57332" t="0"/>
          <a:stretch/>
        </p:blipFill>
        <p:spPr>
          <a:xfrm>
            <a:off x="0" y="0"/>
            <a:ext cx="9144006" cy="5143499"/>
          </a:xfrm>
          <a:prstGeom prst="rect">
            <a:avLst/>
          </a:prstGeom>
          <a:noFill/>
          <a:ln>
            <a:noFill/>
          </a:ln>
        </p:spPr>
      </p:pic>
      <p:sp>
        <p:nvSpPr>
          <p:cNvPr id="56" name="Google Shape;56;p1"/>
          <p:cNvSpPr txBox="1"/>
          <p:nvPr/>
        </p:nvSpPr>
        <p:spPr>
          <a:xfrm>
            <a:off x="104775" y="3314775"/>
            <a:ext cx="4381500" cy="1762200"/>
          </a:xfrm>
          <a:prstGeom prst="rect">
            <a:avLst/>
          </a:prstGeom>
          <a:noFill/>
          <a:ln>
            <a:noFill/>
          </a:ln>
        </p:spPr>
        <p:txBody>
          <a:bodyPr anchorCtr="0" anchor="b" bIns="91425" lIns="91425" spcFirstLastPara="1" rIns="91425" wrap="square" tIns="91425">
            <a:noAutofit/>
          </a:bodyPr>
          <a:lstStyle/>
          <a:p>
            <a:pPr indent="0" lvl="0" marL="0" marR="0" rtl="0" algn="l">
              <a:lnSpc>
                <a:spcPct val="100000"/>
              </a:lnSpc>
              <a:spcBef>
                <a:spcPts val="0"/>
              </a:spcBef>
              <a:spcAft>
                <a:spcPts val="0"/>
              </a:spcAft>
              <a:buClr>
                <a:schemeClr val="dk1"/>
              </a:buClr>
              <a:buSzPts val="5200"/>
              <a:buFont typeface="Arial"/>
              <a:buNone/>
            </a:pPr>
            <a:r>
              <a:rPr b="0" i="0" lang="en" sz="1400" u="sng" cap="none" strike="noStrike">
                <a:solidFill>
                  <a:srgbClr val="FFFFFF"/>
                </a:solidFill>
                <a:latin typeface="Calibri"/>
                <a:ea typeface="Calibri"/>
                <a:cs typeface="Calibri"/>
                <a:sym typeface="Calibri"/>
              </a:rPr>
              <a:t>PI/</a:t>
            </a:r>
            <a:r>
              <a:rPr b="0" i="0" lang="en" sz="1400" u="sng" cap="none" strike="noStrike">
                <a:solidFill>
                  <a:schemeClr val="lt1"/>
                </a:solidFill>
                <a:latin typeface="Calibri"/>
                <a:ea typeface="Calibri"/>
                <a:cs typeface="Calibri"/>
                <a:sym typeface="Calibri"/>
              </a:rPr>
              <a:t>Co-PIs: </a:t>
            </a:r>
            <a:endParaRPr b="0" i="0" sz="1400" u="sng" cap="none" strike="noStrike">
              <a:solidFill>
                <a:srgbClr val="FFFFFF"/>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5200"/>
              <a:buFont typeface="Arial"/>
              <a:buNone/>
            </a:pPr>
            <a:r>
              <a:rPr b="0" i="0" lang="en" sz="1400" u="none" cap="none" strike="noStrike">
                <a:solidFill>
                  <a:srgbClr val="FFFFFF"/>
                </a:solidFill>
                <a:latin typeface="Calibri"/>
                <a:ea typeface="Calibri"/>
                <a:cs typeface="Calibri"/>
                <a:sym typeface="Calibri"/>
              </a:rPr>
              <a:t>Valerio Pascucci (U Utah)</a:t>
            </a:r>
            <a:endParaRPr b="0" i="0" sz="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chemeClr val="dk1"/>
              </a:buClr>
              <a:buSzPts val="5200"/>
              <a:buFont typeface="Arial"/>
              <a:buNone/>
            </a:pPr>
            <a:r>
              <a:rPr b="1" i="0" lang="en" sz="1400" u="none" cap="none" strike="noStrike">
                <a:solidFill>
                  <a:schemeClr val="lt1"/>
                </a:solidFill>
                <a:latin typeface="Calibri"/>
                <a:ea typeface="Calibri"/>
                <a:cs typeface="Calibri"/>
                <a:sym typeface="Calibri"/>
              </a:rPr>
              <a:t>Michela  Taufer (UTK)</a:t>
            </a:r>
            <a:endParaRPr b="0" i="0" sz="14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5200"/>
              <a:buFont typeface="Arial"/>
              <a:buNone/>
            </a:pPr>
            <a:r>
              <a:rPr b="0" i="0" lang="en" sz="1400" u="none" cap="none" strike="noStrike">
                <a:solidFill>
                  <a:schemeClr val="lt1"/>
                </a:solidFill>
                <a:latin typeface="Calibri"/>
                <a:ea typeface="Calibri"/>
                <a:cs typeface="Calibri"/>
                <a:sym typeface="Calibri"/>
              </a:rPr>
              <a:t>Alexander  Szalay (JHU)</a:t>
            </a:r>
            <a:br>
              <a:rPr b="0" i="0" lang="en" sz="1400" u="none" cap="none" strike="noStrike">
                <a:solidFill>
                  <a:schemeClr val="lt1"/>
                </a:solidFill>
                <a:latin typeface="Calibri"/>
                <a:ea typeface="Calibri"/>
                <a:cs typeface="Calibri"/>
                <a:sym typeface="Calibri"/>
              </a:rPr>
            </a:br>
            <a:r>
              <a:rPr b="0" i="0" lang="en" sz="1400" u="none" cap="none" strike="noStrike">
                <a:solidFill>
                  <a:schemeClr val="lt1"/>
                </a:solidFill>
                <a:latin typeface="Calibri"/>
                <a:ea typeface="Calibri"/>
                <a:cs typeface="Calibri"/>
                <a:sym typeface="Calibri"/>
              </a:rPr>
              <a:t>John  Allison (U. Michigan)</a:t>
            </a:r>
            <a:br>
              <a:rPr b="0" i="0" lang="en" sz="1400" u="none" cap="none" strike="noStrike">
                <a:solidFill>
                  <a:schemeClr val="lt1"/>
                </a:solidFill>
                <a:latin typeface="Calibri"/>
                <a:ea typeface="Calibri"/>
                <a:cs typeface="Calibri"/>
                <a:sym typeface="Calibri"/>
              </a:rPr>
            </a:br>
            <a:r>
              <a:rPr b="0" i="0" lang="en" sz="1400" u="none" cap="none" strike="noStrike">
                <a:solidFill>
                  <a:schemeClr val="lt1"/>
                </a:solidFill>
                <a:latin typeface="Calibri"/>
                <a:ea typeface="Calibri"/>
                <a:cs typeface="Calibri"/>
                <a:sym typeface="Calibri"/>
              </a:rPr>
              <a:t>Frank  Wuerthwein (UCSD / SDSC)</a:t>
            </a:r>
            <a:endParaRPr b="0" i="0" sz="800" u="none" cap="none" strike="noStrike">
              <a:solidFill>
                <a:srgbClr val="000000"/>
              </a:solidFill>
              <a:latin typeface="Arial"/>
              <a:ea typeface="Arial"/>
              <a:cs typeface="Arial"/>
              <a:sym typeface="Arial"/>
            </a:endParaRPr>
          </a:p>
        </p:txBody>
      </p:sp>
      <p:sp>
        <p:nvSpPr>
          <p:cNvPr id="57" name="Google Shape;57;p1"/>
          <p:cNvSpPr txBox="1"/>
          <p:nvPr>
            <p:ph type="ctrTitle"/>
          </p:nvPr>
        </p:nvSpPr>
        <p:spPr>
          <a:xfrm>
            <a:off x="114300" y="13825"/>
            <a:ext cx="8763000" cy="13176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5200"/>
              <a:buNone/>
            </a:pPr>
            <a:r>
              <a:rPr b="1" lang="en" sz="3000">
                <a:solidFill>
                  <a:schemeClr val="lt1"/>
                </a:solidFill>
              </a:rPr>
              <a:t>NSDF-Catalog: Toward a Lightweight Indexing Service for the National Science Data Fabric </a:t>
            </a:r>
            <a:endParaRPr b="1" sz="3000">
              <a:solidFill>
                <a:schemeClr val="lt1"/>
              </a:solidFill>
            </a:endParaRPr>
          </a:p>
        </p:txBody>
      </p:sp>
      <p:pic>
        <p:nvPicPr>
          <p:cNvPr id="58" name="Google Shape;58;p1"/>
          <p:cNvPicPr preferRelativeResize="0"/>
          <p:nvPr/>
        </p:nvPicPr>
        <p:blipFill rotWithShape="1">
          <a:blip r:embed="rId5">
            <a:alphaModFix/>
          </a:blip>
          <a:srcRect b="0" l="0" r="0" t="0"/>
          <a:stretch/>
        </p:blipFill>
        <p:spPr>
          <a:xfrm>
            <a:off x="6636419" y="3438702"/>
            <a:ext cx="2317079" cy="1209507"/>
          </a:xfrm>
          <a:prstGeom prst="rect">
            <a:avLst/>
          </a:prstGeom>
          <a:noFill/>
          <a:ln>
            <a:noFill/>
          </a:ln>
        </p:spPr>
      </p:pic>
      <p:sp>
        <p:nvSpPr>
          <p:cNvPr id="59" name="Google Shape;59;p1"/>
          <p:cNvSpPr/>
          <p:nvPr/>
        </p:nvSpPr>
        <p:spPr>
          <a:xfrm>
            <a:off x="4514849" y="4629900"/>
            <a:ext cx="8212800" cy="646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200"/>
              <a:buFont typeface="Arial"/>
              <a:buNone/>
            </a:pPr>
            <a:r>
              <a:rPr b="1" i="0" lang="en" sz="2200" u="none" cap="none" strike="noStrike">
                <a:solidFill>
                  <a:srgbClr val="FEFEFE"/>
                </a:solidFill>
                <a:latin typeface="Calibri"/>
                <a:ea typeface="Calibri"/>
                <a:cs typeface="Calibri"/>
                <a:sym typeface="Calibri"/>
              </a:rPr>
              <a:t>http://nationalsciencedatafabric.org/</a:t>
            </a:r>
            <a:endParaRPr b="1" i="0" sz="100" u="none" cap="none" strike="noStrike">
              <a:solidFill>
                <a:srgbClr val="000000"/>
              </a:solidFill>
              <a:latin typeface="Arial"/>
              <a:ea typeface="Arial"/>
              <a:cs typeface="Arial"/>
              <a:sym typeface="Arial"/>
            </a:endParaRPr>
          </a:p>
        </p:txBody>
      </p:sp>
      <p:sp>
        <p:nvSpPr>
          <p:cNvPr id="60" name="Google Shape;60;p1"/>
          <p:cNvSpPr txBox="1"/>
          <p:nvPr/>
        </p:nvSpPr>
        <p:spPr>
          <a:xfrm>
            <a:off x="114300" y="1981950"/>
            <a:ext cx="8677200" cy="1409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chemeClr val="dk1"/>
              </a:buClr>
              <a:buSzPts val="5200"/>
              <a:buFont typeface="Arial"/>
              <a:buNone/>
            </a:pPr>
            <a:r>
              <a:rPr b="0" i="0" lang="en" sz="2000" u="sng" cap="none" strike="noStrike">
                <a:solidFill>
                  <a:srgbClr val="FFFFFF"/>
                </a:solidFill>
                <a:latin typeface="Calibri"/>
                <a:ea typeface="Calibri"/>
                <a:cs typeface="Calibri"/>
                <a:sym typeface="Calibri"/>
              </a:rPr>
              <a:t>Jakob Luettgau</a:t>
            </a:r>
            <a:r>
              <a:rPr b="0" i="0" lang="en" sz="2000" u="none" cap="none" strike="noStrike">
                <a:solidFill>
                  <a:srgbClr val="FFFFFF"/>
                </a:solidFill>
                <a:latin typeface="Calibri"/>
                <a:ea typeface="Calibri"/>
                <a:cs typeface="Calibri"/>
                <a:sym typeface="Calibri"/>
              </a:rPr>
              <a:t>, Giorgio Scorzell</a:t>
            </a:r>
            <a:r>
              <a:rPr lang="en" sz="2000">
                <a:solidFill>
                  <a:srgbClr val="FFFFFF"/>
                </a:solidFill>
                <a:latin typeface="Calibri"/>
                <a:ea typeface="Calibri"/>
                <a:cs typeface="Calibri"/>
                <a:sym typeface="Calibri"/>
              </a:rPr>
              <a:t>i, Glenn Tarcea, </a:t>
            </a:r>
            <a:endParaRPr sz="2000">
              <a:solidFill>
                <a:srgbClr val="FFFFFF"/>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5200"/>
              <a:buFont typeface="Arial"/>
              <a:buNone/>
            </a:pPr>
            <a:r>
              <a:rPr lang="en" sz="2000">
                <a:solidFill>
                  <a:srgbClr val="FFFFFF"/>
                </a:solidFill>
                <a:latin typeface="Calibri"/>
                <a:ea typeface="Calibri"/>
                <a:cs typeface="Calibri"/>
                <a:sym typeface="Calibri"/>
              </a:rPr>
              <a:t>Christine Kirkpatrick, Valerio Pascucci,</a:t>
            </a:r>
            <a:r>
              <a:rPr b="0" i="0" lang="en" sz="2000" u="none" cap="none" strike="noStrike">
                <a:solidFill>
                  <a:srgbClr val="FFFFFF"/>
                </a:solidFill>
                <a:latin typeface="Calibri"/>
                <a:ea typeface="Calibri"/>
                <a:cs typeface="Calibri"/>
                <a:sym typeface="Calibri"/>
              </a:rPr>
              <a:t> Michela Taufer</a:t>
            </a:r>
            <a:endParaRPr b="0" i="0" sz="2000" u="none" cap="none" strike="noStrike">
              <a:solidFill>
                <a:srgbClr val="FFFFFF"/>
              </a:solidFill>
              <a:latin typeface="Calibri"/>
              <a:ea typeface="Calibri"/>
              <a:cs typeface="Calibri"/>
              <a:sym typeface="Calibri"/>
            </a:endParaRPr>
          </a:p>
        </p:txBody>
      </p:sp>
      <p:sp>
        <p:nvSpPr>
          <p:cNvPr id="61" name="Google Shape;61;p1"/>
          <p:cNvSpPr txBox="1"/>
          <p:nvPr/>
        </p:nvSpPr>
        <p:spPr>
          <a:xfrm>
            <a:off x="123825" y="1228725"/>
            <a:ext cx="8515500" cy="384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400"/>
              <a:buFont typeface="Arial"/>
              <a:buNone/>
            </a:pPr>
            <a:r>
              <a:rPr b="0" i="0" lang="en" sz="1300" u="none" cap="none" strike="noStrike">
                <a:solidFill>
                  <a:srgbClr val="FEFEFE"/>
                </a:solidFill>
                <a:latin typeface="Calibri"/>
                <a:ea typeface="Calibri"/>
                <a:cs typeface="Calibri"/>
                <a:sym typeface="Calibri"/>
              </a:rPr>
              <a:t>NSF: 2138811 (NSDF) and 2028923 (SOMOSPIE); IBM; XSEDE: TG-CIS210128; Chameleon: CHI-210923</a:t>
            </a:r>
            <a:endParaRPr b="0" i="0" sz="1300" u="none" cap="none" strike="noStrike">
              <a:solidFill>
                <a:srgbClr val="FEFEFE"/>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pic>
        <p:nvPicPr>
          <p:cNvPr id="214" name="Google Shape;214;p11"/>
          <p:cNvPicPr preferRelativeResize="0"/>
          <p:nvPr/>
        </p:nvPicPr>
        <p:blipFill rotWithShape="1">
          <a:blip r:embed="rId3">
            <a:alphaModFix/>
          </a:blip>
          <a:srcRect b="0" l="0" r="0" t="0"/>
          <a:stretch/>
        </p:blipFill>
        <p:spPr>
          <a:xfrm>
            <a:off x="0" y="0"/>
            <a:ext cx="9144000" cy="5143500"/>
          </a:xfrm>
          <a:prstGeom prst="rect">
            <a:avLst/>
          </a:prstGeom>
          <a:noFill/>
          <a:ln>
            <a:noFill/>
          </a:ln>
        </p:spPr>
      </p:pic>
      <p:pic>
        <p:nvPicPr>
          <p:cNvPr id="215" name="Google Shape;215;p11"/>
          <p:cNvPicPr preferRelativeResize="0"/>
          <p:nvPr/>
        </p:nvPicPr>
        <p:blipFill rotWithShape="1">
          <a:blip r:embed="rId4">
            <a:alphaModFix/>
          </a:blip>
          <a:srcRect b="0" l="0" r="0" t="0"/>
          <a:stretch/>
        </p:blipFill>
        <p:spPr>
          <a:xfrm>
            <a:off x="5645738" y="3514648"/>
            <a:ext cx="3177175" cy="765107"/>
          </a:xfrm>
          <a:prstGeom prst="rect">
            <a:avLst/>
          </a:prstGeom>
          <a:noFill/>
          <a:ln>
            <a:noFill/>
          </a:ln>
        </p:spPr>
      </p:pic>
      <p:sp>
        <p:nvSpPr>
          <p:cNvPr id="216" name="Google Shape;216;p11"/>
          <p:cNvSpPr txBox="1"/>
          <p:nvPr/>
        </p:nvSpPr>
        <p:spPr>
          <a:xfrm>
            <a:off x="6354600" y="706650"/>
            <a:ext cx="15315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1800"/>
              </a:spcBef>
              <a:spcAft>
                <a:spcPts val="400"/>
              </a:spcAft>
              <a:buClr>
                <a:srgbClr val="000000"/>
              </a:buClr>
              <a:buSzPts val="1200"/>
              <a:buFont typeface="Arial"/>
              <a:buNone/>
            </a:pPr>
            <a:r>
              <a:rPr b="1" i="0" lang="en" sz="1200" u="none" cap="none" strike="noStrike">
                <a:solidFill>
                  <a:srgbClr val="FFFFFF"/>
                </a:solidFill>
                <a:latin typeface="Calibri"/>
                <a:ea typeface="Calibri"/>
                <a:cs typeface="Calibri"/>
                <a:sym typeface="Calibri"/>
              </a:rPr>
              <a:t>XenonNT</a:t>
            </a:r>
            <a:endParaRPr b="0" i="0" sz="1200" u="none" cap="none" strike="noStrike">
              <a:solidFill>
                <a:srgbClr val="FFFFFF"/>
              </a:solidFill>
              <a:latin typeface="Calibri"/>
              <a:ea typeface="Calibri"/>
              <a:cs typeface="Calibri"/>
              <a:sym typeface="Calibri"/>
            </a:endParaRPr>
          </a:p>
        </p:txBody>
      </p:sp>
      <p:sp>
        <p:nvSpPr>
          <p:cNvPr id="217" name="Google Shape;217;p11"/>
          <p:cNvSpPr txBox="1"/>
          <p:nvPr/>
        </p:nvSpPr>
        <p:spPr>
          <a:xfrm>
            <a:off x="4704625" y="-90900"/>
            <a:ext cx="15315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1800"/>
              </a:spcBef>
              <a:spcAft>
                <a:spcPts val="400"/>
              </a:spcAft>
              <a:buClr>
                <a:srgbClr val="000000"/>
              </a:buClr>
              <a:buSzPts val="1200"/>
              <a:buFont typeface="Arial"/>
              <a:buNone/>
            </a:pPr>
            <a:r>
              <a:rPr b="1" i="0" lang="en" sz="1200" u="none" cap="none" strike="noStrike">
                <a:solidFill>
                  <a:srgbClr val="FFFFFF"/>
                </a:solidFill>
                <a:latin typeface="Calibri"/>
                <a:ea typeface="Calibri"/>
                <a:cs typeface="Calibri"/>
                <a:sym typeface="Calibri"/>
              </a:rPr>
              <a:t>IceCube</a:t>
            </a:r>
            <a:endParaRPr b="0" i="0" sz="1200" u="none" cap="none" strike="noStrike">
              <a:solidFill>
                <a:srgbClr val="FFFFFF"/>
              </a:solidFill>
              <a:latin typeface="Calibri"/>
              <a:ea typeface="Calibri"/>
              <a:cs typeface="Calibri"/>
              <a:sym typeface="Calibri"/>
            </a:endParaRPr>
          </a:p>
        </p:txBody>
      </p:sp>
      <p:sp>
        <p:nvSpPr>
          <p:cNvPr id="218" name="Google Shape;218;p11"/>
          <p:cNvSpPr txBox="1"/>
          <p:nvPr/>
        </p:nvSpPr>
        <p:spPr>
          <a:xfrm>
            <a:off x="3838800" y="2495550"/>
            <a:ext cx="6570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1800"/>
              </a:spcBef>
              <a:spcAft>
                <a:spcPts val="400"/>
              </a:spcAft>
              <a:buClr>
                <a:srgbClr val="000000"/>
              </a:buClr>
              <a:buSzPts val="1200"/>
              <a:buFont typeface="Arial"/>
              <a:buNone/>
            </a:pPr>
            <a:r>
              <a:rPr b="1" i="0" lang="en" sz="1200" u="none" cap="none" strike="noStrike">
                <a:solidFill>
                  <a:srgbClr val="FFFFFF"/>
                </a:solidFill>
                <a:latin typeface="Calibri"/>
                <a:ea typeface="Calibri"/>
                <a:cs typeface="Calibri"/>
                <a:sym typeface="Calibri"/>
              </a:rPr>
              <a:t>TACC</a:t>
            </a:r>
            <a:endParaRPr b="0" i="0" sz="1200" u="none" cap="none" strike="noStrike">
              <a:solidFill>
                <a:srgbClr val="FFFFFF"/>
              </a:solidFill>
              <a:latin typeface="Calibri"/>
              <a:ea typeface="Calibri"/>
              <a:cs typeface="Calibri"/>
              <a:sym typeface="Calibri"/>
            </a:endParaRPr>
          </a:p>
        </p:txBody>
      </p:sp>
      <p:sp>
        <p:nvSpPr>
          <p:cNvPr id="219" name="Google Shape;219;p11"/>
          <p:cNvSpPr txBox="1"/>
          <p:nvPr>
            <p:ph idx="12" type="sldNum"/>
          </p:nvPr>
        </p:nvSpPr>
        <p:spPr>
          <a:xfrm>
            <a:off x="8548658" y="4758467"/>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en"/>
              <a:t>‹#›</a:t>
            </a:fld>
            <a:endParaRPr/>
          </a:p>
        </p:txBody>
      </p:sp>
      <p:sp>
        <p:nvSpPr>
          <p:cNvPr id="220" name="Google Shape;220;p11"/>
          <p:cNvSpPr txBox="1"/>
          <p:nvPr/>
        </p:nvSpPr>
        <p:spPr>
          <a:xfrm>
            <a:off x="4248725" y="950275"/>
            <a:ext cx="1821000" cy="923400"/>
          </a:xfrm>
          <a:prstGeom prst="rect">
            <a:avLst/>
          </a:prstGeom>
          <a:noFill/>
          <a:ln>
            <a:noFill/>
          </a:ln>
        </p:spPr>
        <p:txBody>
          <a:bodyPr anchorCtr="0" anchor="b" bIns="91425" lIns="91425" spcFirstLastPara="1" rIns="91425" wrap="square" tIns="91425">
            <a:noAutofit/>
          </a:bodyPr>
          <a:lstStyle/>
          <a:p>
            <a:pPr indent="0" lvl="0" marL="0" marR="0" rtl="0" algn="l">
              <a:lnSpc>
                <a:spcPct val="100000"/>
              </a:lnSpc>
              <a:spcBef>
                <a:spcPts val="1800"/>
              </a:spcBef>
              <a:spcAft>
                <a:spcPts val="400"/>
              </a:spcAft>
              <a:buClr>
                <a:srgbClr val="000000"/>
              </a:buClr>
              <a:buSzPts val="1200"/>
              <a:buFont typeface="Arial"/>
              <a:buNone/>
            </a:pPr>
            <a:r>
              <a:rPr b="1" i="0" lang="en" sz="1200" u="none" cap="none" strike="noStrike">
                <a:solidFill>
                  <a:srgbClr val="FFFFFF"/>
                </a:solidFill>
                <a:latin typeface="Calibri"/>
                <a:ea typeface="Calibri"/>
                <a:cs typeface="Calibri"/>
                <a:sym typeface="Calibri"/>
              </a:rPr>
              <a:t>PRISMS</a:t>
            </a:r>
            <a:br>
              <a:rPr b="1" i="0" lang="en" sz="1200" u="none" cap="none" strike="noStrike">
                <a:solidFill>
                  <a:srgbClr val="FFFFFF"/>
                </a:solidFill>
                <a:latin typeface="Calibri"/>
                <a:ea typeface="Calibri"/>
                <a:cs typeface="Calibri"/>
                <a:sym typeface="Calibri"/>
              </a:rPr>
            </a:br>
            <a:r>
              <a:rPr b="1" i="0" lang="en" sz="1200" u="none" cap="none" strike="noStrike">
                <a:solidFill>
                  <a:srgbClr val="FFFFFF"/>
                </a:solidFill>
                <a:latin typeface="Calibri"/>
                <a:ea typeface="Calibri"/>
                <a:cs typeface="Calibri"/>
                <a:sym typeface="Calibri"/>
              </a:rPr>
              <a:t>Materials </a:t>
            </a:r>
            <a:br>
              <a:rPr b="1" i="0" lang="en" sz="1200" u="none" cap="none" strike="noStrike">
                <a:solidFill>
                  <a:srgbClr val="FFFFFF"/>
                </a:solidFill>
                <a:latin typeface="Calibri"/>
                <a:ea typeface="Calibri"/>
                <a:cs typeface="Calibri"/>
                <a:sym typeface="Calibri"/>
              </a:rPr>
            </a:br>
            <a:r>
              <a:rPr b="1" i="0" lang="en" sz="1200" u="none" cap="none" strike="noStrike">
                <a:solidFill>
                  <a:srgbClr val="FFFFFF"/>
                </a:solidFill>
                <a:latin typeface="Calibri"/>
                <a:ea typeface="Calibri"/>
                <a:cs typeface="Calibri"/>
                <a:sym typeface="Calibri"/>
              </a:rPr>
              <a:t>Commons</a:t>
            </a:r>
            <a:br>
              <a:rPr b="1" i="0" lang="en" sz="1200" u="none" cap="none" strike="noStrike">
                <a:solidFill>
                  <a:srgbClr val="FFFFFF"/>
                </a:solidFill>
                <a:latin typeface="Calibri"/>
                <a:ea typeface="Calibri"/>
                <a:cs typeface="Calibri"/>
                <a:sym typeface="Calibri"/>
              </a:rPr>
            </a:br>
            <a:r>
              <a:rPr b="1" i="0" lang="en" sz="1200" u="none" cap="none" strike="noStrike">
                <a:solidFill>
                  <a:srgbClr val="FFFFFF"/>
                </a:solidFill>
                <a:latin typeface="Calibri"/>
                <a:ea typeface="Calibri"/>
                <a:cs typeface="Calibri"/>
                <a:sym typeface="Calibri"/>
              </a:rPr>
              <a:t>UMICH</a:t>
            </a:r>
            <a:endParaRPr b="1" i="0" sz="1200" u="none" cap="none" strike="noStrike">
              <a:solidFill>
                <a:srgbClr val="FFFFFF"/>
              </a:solidFill>
              <a:latin typeface="Calibri"/>
              <a:ea typeface="Calibri"/>
              <a:cs typeface="Calibri"/>
              <a:sym typeface="Calibri"/>
            </a:endParaRPr>
          </a:p>
        </p:txBody>
      </p:sp>
      <p:sp>
        <p:nvSpPr>
          <p:cNvPr id="221" name="Google Shape;221;p11"/>
          <p:cNvSpPr txBox="1"/>
          <p:nvPr/>
        </p:nvSpPr>
        <p:spPr>
          <a:xfrm>
            <a:off x="4865852" y="1559476"/>
            <a:ext cx="10935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1800"/>
              </a:spcBef>
              <a:spcAft>
                <a:spcPts val="400"/>
              </a:spcAft>
              <a:buClr>
                <a:srgbClr val="000000"/>
              </a:buClr>
              <a:buSzPts val="1200"/>
              <a:buFont typeface="Arial"/>
              <a:buNone/>
            </a:pPr>
            <a:r>
              <a:rPr b="1" i="0" lang="en" sz="1200" u="none" cap="none" strike="noStrike">
                <a:solidFill>
                  <a:srgbClr val="FFFFFF"/>
                </a:solidFill>
                <a:latin typeface="Calibri"/>
                <a:ea typeface="Calibri"/>
                <a:cs typeface="Calibri"/>
                <a:sym typeface="Calibri"/>
              </a:rPr>
              <a:t>CHESS/Cornell</a:t>
            </a:r>
            <a:endParaRPr b="1" i="0" sz="1200" u="none" cap="none" strike="noStrike">
              <a:solidFill>
                <a:srgbClr val="FFFFFF"/>
              </a:solidFill>
              <a:latin typeface="Calibri"/>
              <a:ea typeface="Calibri"/>
              <a:cs typeface="Calibri"/>
              <a:sym typeface="Calibri"/>
            </a:endParaRPr>
          </a:p>
        </p:txBody>
      </p:sp>
      <p:sp>
        <p:nvSpPr>
          <p:cNvPr id="222" name="Google Shape;222;p11"/>
          <p:cNvSpPr txBox="1"/>
          <p:nvPr/>
        </p:nvSpPr>
        <p:spPr>
          <a:xfrm>
            <a:off x="4495800" y="2163525"/>
            <a:ext cx="6570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1800"/>
              </a:spcBef>
              <a:spcAft>
                <a:spcPts val="400"/>
              </a:spcAft>
              <a:buClr>
                <a:srgbClr val="000000"/>
              </a:buClr>
              <a:buSzPts val="1200"/>
              <a:buFont typeface="Arial"/>
              <a:buNone/>
            </a:pPr>
            <a:r>
              <a:rPr b="1" i="0" lang="en" sz="1200" u="none" cap="none" strike="noStrike">
                <a:solidFill>
                  <a:srgbClr val="FFFFFF"/>
                </a:solidFill>
                <a:latin typeface="Calibri"/>
                <a:ea typeface="Calibri"/>
                <a:cs typeface="Calibri"/>
                <a:sym typeface="Calibri"/>
              </a:rPr>
              <a:t>UTK</a:t>
            </a:r>
            <a:endParaRPr b="0" i="0" sz="1200" u="none" cap="none" strike="noStrike">
              <a:solidFill>
                <a:srgbClr val="FFFFFF"/>
              </a:solidFill>
              <a:latin typeface="Calibri"/>
              <a:ea typeface="Calibri"/>
              <a:cs typeface="Calibri"/>
              <a:sym typeface="Calibri"/>
            </a:endParaRPr>
          </a:p>
        </p:txBody>
      </p:sp>
      <p:sp>
        <p:nvSpPr>
          <p:cNvPr id="223" name="Google Shape;223;p11"/>
          <p:cNvSpPr txBox="1"/>
          <p:nvPr/>
        </p:nvSpPr>
        <p:spPr>
          <a:xfrm>
            <a:off x="4833425" y="1931400"/>
            <a:ext cx="6570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1800"/>
              </a:spcBef>
              <a:spcAft>
                <a:spcPts val="400"/>
              </a:spcAft>
              <a:buClr>
                <a:srgbClr val="000000"/>
              </a:buClr>
              <a:buSzPts val="1200"/>
              <a:buFont typeface="Arial"/>
              <a:buNone/>
            </a:pPr>
            <a:r>
              <a:rPr b="1" i="0" lang="en" sz="1200" u="none" cap="none" strike="noStrike">
                <a:solidFill>
                  <a:srgbClr val="FFFFFF"/>
                </a:solidFill>
                <a:latin typeface="Calibri"/>
                <a:ea typeface="Calibri"/>
                <a:cs typeface="Calibri"/>
                <a:sym typeface="Calibri"/>
              </a:rPr>
              <a:t>JHU</a:t>
            </a:r>
            <a:endParaRPr b="0" i="0" sz="1200" u="none" cap="none" strike="noStrike">
              <a:solidFill>
                <a:srgbClr val="FFFFFF"/>
              </a:solidFill>
              <a:latin typeface="Calibri"/>
              <a:ea typeface="Calibri"/>
              <a:cs typeface="Calibri"/>
              <a:sym typeface="Calibri"/>
            </a:endParaRPr>
          </a:p>
        </p:txBody>
      </p:sp>
      <p:sp>
        <p:nvSpPr>
          <p:cNvPr id="224" name="Google Shape;224;p11"/>
          <p:cNvSpPr txBox="1"/>
          <p:nvPr/>
        </p:nvSpPr>
        <p:spPr>
          <a:xfrm>
            <a:off x="3408175" y="1551744"/>
            <a:ext cx="8712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1800"/>
              </a:spcBef>
              <a:spcAft>
                <a:spcPts val="400"/>
              </a:spcAft>
              <a:buClr>
                <a:srgbClr val="000000"/>
              </a:buClr>
              <a:buSzPts val="1200"/>
              <a:buFont typeface="Arial"/>
              <a:buNone/>
            </a:pPr>
            <a:r>
              <a:rPr b="1" i="0" lang="en" sz="1200" u="none" cap="none" strike="noStrike">
                <a:solidFill>
                  <a:srgbClr val="FFFFFF"/>
                </a:solidFill>
                <a:latin typeface="Calibri"/>
                <a:ea typeface="Calibri"/>
                <a:cs typeface="Calibri"/>
                <a:sym typeface="Calibri"/>
              </a:rPr>
              <a:t>UTAH/SCI</a:t>
            </a:r>
            <a:endParaRPr b="0" i="0" sz="1200" u="none" cap="none" strike="noStrike">
              <a:solidFill>
                <a:srgbClr val="FFFFFF"/>
              </a:solidFill>
              <a:latin typeface="Calibri"/>
              <a:ea typeface="Calibri"/>
              <a:cs typeface="Calibri"/>
              <a:sym typeface="Calibri"/>
            </a:endParaRPr>
          </a:p>
        </p:txBody>
      </p:sp>
      <p:sp>
        <p:nvSpPr>
          <p:cNvPr id="225" name="Google Shape;225;p11"/>
          <p:cNvSpPr txBox="1"/>
          <p:nvPr/>
        </p:nvSpPr>
        <p:spPr>
          <a:xfrm>
            <a:off x="4236376" y="2332800"/>
            <a:ext cx="6570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1800"/>
              </a:spcBef>
              <a:spcAft>
                <a:spcPts val="400"/>
              </a:spcAft>
              <a:buClr>
                <a:srgbClr val="000000"/>
              </a:buClr>
              <a:buSzPts val="1200"/>
              <a:buFont typeface="Arial"/>
              <a:buNone/>
            </a:pPr>
            <a:r>
              <a:rPr b="1" i="0" lang="en" sz="1200" u="none" cap="none" strike="noStrike">
                <a:solidFill>
                  <a:srgbClr val="FFFFFF"/>
                </a:solidFill>
                <a:latin typeface="Calibri"/>
                <a:ea typeface="Calibri"/>
                <a:cs typeface="Calibri"/>
                <a:sym typeface="Calibri"/>
              </a:rPr>
              <a:t>MS-CC</a:t>
            </a:r>
            <a:endParaRPr b="0" i="0" sz="1200" u="none" cap="none" strike="noStrike">
              <a:solidFill>
                <a:srgbClr val="FFFFFF"/>
              </a:solidFill>
              <a:latin typeface="Calibri"/>
              <a:ea typeface="Calibri"/>
              <a:cs typeface="Calibri"/>
              <a:sym typeface="Calibri"/>
            </a:endParaRPr>
          </a:p>
        </p:txBody>
      </p:sp>
      <p:sp>
        <p:nvSpPr>
          <p:cNvPr id="226" name="Google Shape;226;p11"/>
          <p:cNvSpPr txBox="1"/>
          <p:nvPr/>
        </p:nvSpPr>
        <p:spPr>
          <a:xfrm>
            <a:off x="2306875" y="2133525"/>
            <a:ext cx="10029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1800"/>
              </a:spcBef>
              <a:spcAft>
                <a:spcPts val="400"/>
              </a:spcAft>
              <a:buClr>
                <a:srgbClr val="000000"/>
              </a:buClr>
              <a:buSzPts val="1200"/>
              <a:buFont typeface="Arial"/>
              <a:buNone/>
            </a:pPr>
            <a:r>
              <a:rPr b="1" i="0" lang="en" sz="1200" u="none" cap="none" strike="noStrike">
                <a:solidFill>
                  <a:schemeClr val="lt1"/>
                </a:solidFill>
                <a:latin typeface="Calibri"/>
                <a:ea typeface="Calibri"/>
                <a:cs typeface="Calibri"/>
                <a:sym typeface="Calibri"/>
              </a:rPr>
              <a:t>SDSC </a:t>
            </a:r>
            <a:r>
              <a:rPr b="1" i="0" lang="en" sz="1200" u="none" cap="none" strike="noStrike">
                <a:solidFill>
                  <a:srgbClr val="000000"/>
                </a:solidFill>
                <a:latin typeface="Calibri"/>
                <a:ea typeface="Calibri"/>
                <a:cs typeface="Calibri"/>
                <a:sym typeface="Calibri"/>
              </a:rPr>
              <a:t>+ OSG</a:t>
            </a:r>
            <a:endParaRPr b="1" i="0" sz="1200" u="none" cap="none" strike="noStrike">
              <a:solidFill>
                <a:srgbClr val="000000"/>
              </a:solidFill>
              <a:latin typeface="Calibri"/>
              <a:ea typeface="Calibri"/>
              <a:cs typeface="Calibri"/>
              <a:sym typeface="Calibri"/>
            </a:endParaRPr>
          </a:p>
        </p:txBody>
      </p:sp>
      <p:sp>
        <p:nvSpPr>
          <p:cNvPr id="227" name="Google Shape;227;p11"/>
          <p:cNvSpPr txBox="1"/>
          <p:nvPr/>
        </p:nvSpPr>
        <p:spPr>
          <a:xfrm>
            <a:off x="5031225" y="1729638"/>
            <a:ext cx="16596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1800"/>
              </a:spcBef>
              <a:spcAft>
                <a:spcPts val="400"/>
              </a:spcAft>
              <a:buClr>
                <a:srgbClr val="000000"/>
              </a:buClr>
              <a:buSzPts val="1200"/>
              <a:buFont typeface="Arial"/>
              <a:buNone/>
            </a:pPr>
            <a:r>
              <a:rPr b="1" i="0" lang="en" sz="1200" u="none" cap="none" strike="noStrike">
                <a:solidFill>
                  <a:srgbClr val="FFFFFF"/>
                </a:solidFill>
                <a:latin typeface="Calibri"/>
                <a:ea typeface="Calibri"/>
                <a:cs typeface="Calibri"/>
                <a:sym typeface="Calibri"/>
              </a:rPr>
              <a:t>MGHPCC </a:t>
            </a:r>
            <a:r>
              <a:rPr b="1" i="0" lang="en" sz="1200" u="none" cap="none" strike="noStrike">
                <a:solidFill>
                  <a:schemeClr val="dk1"/>
                </a:solidFill>
                <a:latin typeface="Calibri"/>
                <a:ea typeface="Calibri"/>
                <a:cs typeface="Calibri"/>
                <a:sym typeface="Calibri"/>
              </a:rPr>
              <a:t>+ OSN</a:t>
            </a:r>
            <a:endParaRPr b="0" i="0" sz="1200" u="none" cap="none" strike="noStrike">
              <a:solidFill>
                <a:schemeClr val="dk1"/>
              </a:solidFill>
              <a:latin typeface="Calibri"/>
              <a:ea typeface="Calibri"/>
              <a:cs typeface="Calibri"/>
              <a:sym typeface="Calibri"/>
            </a:endParaRPr>
          </a:p>
        </p:txBody>
      </p:sp>
      <p:sp>
        <p:nvSpPr>
          <p:cNvPr id="228" name="Google Shape;228;p11"/>
          <p:cNvSpPr txBox="1"/>
          <p:nvPr/>
        </p:nvSpPr>
        <p:spPr>
          <a:xfrm>
            <a:off x="3591575" y="2171125"/>
            <a:ext cx="5487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1800"/>
              </a:spcBef>
              <a:spcAft>
                <a:spcPts val="400"/>
              </a:spcAft>
              <a:buClr>
                <a:srgbClr val="000000"/>
              </a:buClr>
              <a:buSzPts val="1200"/>
              <a:buFont typeface="Arial"/>
              <a:buNone/>
            </a:pPr>
            <a:r>
              <a:rPr b="1" i="0" lang="en" sz="1200" u="none" cap="none" strike="noStrike">
                <a:solidFill>
                  <a:srgbClr val="FFFFFF"/>
                </a:solidFill>
                <a:latin typeface="Calibri"/>
                <a:ea typeface="Calibri"/>
                <a:cs typeface="Calibri"/>
                <a:sym typeface="Calibri"/>
              </a:rPr>
              <a:t> SNL</a:t>
            </a:r>
            <a:endParaRPr b="0" i="0" sz="1200" u="none" cap="none" strike="noStrike">
              <a:solidFill>
                <a:srgbClr val="FFFFFF"/>
              </a:solidFill>
              <a:latin typeface="Calibri"/>
              <a:ea typeface="Calibri"/>
              <a:cs typeface="Calibri"/>
              <a:sym typeface="Calibri"/>
            </a:endParaRPr>
          </a:p>
        </p:txBody>
      </p:sp>
      <p:sp>
        <p:nvSpPr>
          <p:cNvPr id="229" name="Google Shape;229;p11"/>
          <p:cNvSpPr txBox="1"/>
          <p:nvPr/>
        </p:nvSpPr>
        <p:spPr>
          <a:xfrm>
            <a:off x="9240450" y="2220975"/>
            <a:ext cx="5487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1" i="0" lang="en" sz="1200" u="none" cap="none" strike="noStrike">
                <a:solidFill>
                  <a:srgbClr val="000000"/>
                </a:solidFill>
                <a:latin typeface="Calibri"/>
                <a:ea typeface="Calibri"/>
                <a:cs typeface="Calibri"/>
                <a:sym typeface="Calibri"/>
              </a:rPr>
              <a:t>UTEP</a:t>
            </a:r>
            <a:endParaRPr b="1" i="0" sz="1200" u="none" cap="none" strike="noStrike">
              <a:solidFill>
                <a:srgbClr val="000000"/>
              </a:solidFill>
              <a:latin typeface="Calibri"/>
              <a:ea typeface="Calibri"/>
              <a:cs typeface="Calibri"/>
              <a:sym typeface="Calibri"/>
            </a:endParaRPr>
          </a:p>
        </p:txBody>
      </p:sp>
      <p:sp>
        <p:nvSpPr>
          <p:cNvPr id="230" name="Google Shape;230;p11"/>
          <p:cNvSpPr txBox="1"/>
          <p:nvPr/>
        </p:nvSpPr>
        <p:spPr>
          <a:xfrm>
            <a:off x="9190200" y="1617825"/>
            <a:ext cx="7896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1" i="0" lang="en" sz="1200" u="none" cap="none" strike="noStrike">
                <a:solidFill>
                  <a:srgbClr val="000000"/>
                </a:solidFill>
                <a:latin typeface="Calibri"/>
                <a:ea typeface="Calibri"/>
                <a:cs typeface="Calibri"/>
                <a:sym typeface="Calibri"/>
              </a:rPr>
              <a:t>MCC</a:t>
            </a:r>
            <a:endParaRPr b="1" i="0" sz="1200" u="none" cap="none" strike="noStrike">
              <a:solidFill>
                <a:srgbClr val="000000"/>
              </a:solidFill>
              <a:latin typeface="Calibri"/>
              <a:ea typeface="Calibri"/>
              <a:cs typeface="Calibri"/>
              <a:sym typeface="Calibri"/>
            </a:endParaRPr>
          </a:p>
        </p:txBody>
      </p:sp>
      <p:sp>
        <p:nvSpPr>
          <p:cNvPr id="231" name="Google Shape;231;p11"/>
          <p:cNvSpPr txBox="1"/>
          <p:nvPr/>
        </p:nvSpPr>
        <p:spPr>
          <a:xfrm>
            <a:off x="9167275" y="2550800"/>
            <a:ext cx="8712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1" i="0" lang="en" sz="1200" u="none" cap="none" strike="noStrike">
                <a:solidFill>
                  <a:srgbClr val="000000"/>
                </a:solidFill>
                <a:latin typeface="Calibri"/>
                <a:ea typeface="Calibri"/>
                <a:cs typeface="Calibri"/>
                <a:sym typeface="Calibri"/>
              </a:rPr>
              <a:t>JSUMS</a:t>
            </a:r>
            <a:endParaRPr b="1" i="0" sz="1200" u="none" cap="none" strike="noStrike">
              <a:solidFill>
                <a:srgbClr val="000000"/>
              </a:solidFill>
              <a:latin typeface="Calibri"/>
              <a:ea typeface="Calibri"/>
              <a:cs typeface="Calibri"/>
              <a:sym typeface="Calibri"/>
            </a:endParaRPr>
          </a:p>
        </p:txBody>
      </p:sp>
      <p:sp>
        <p:nvSpPr>
          <p:cNvPr id="232" name="Google Shape;232;p11"/>
          <p:cNvSpPr txBox="1"/>
          <p:nvPr/>
        </p:nvSpPr>
        <p:spPr>
          <a:xfrm>
            <a:off x="3553713" y="3991663"/>
            <a:ext cx="15315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1800"/>
              </a:spcBef>
              <a:spcAft>
                <a:spcPts val="400"/>
              </a:spcAft>
              <a:buClr>
                <a:srgbClr val="000000"/>
              </a:buClr>
              <a:buSzPts val="1200"/>
              <a:buFont typeface="Arial"/>
              <a:buNone/>
            </a:pPr>
            <a:r>
              <a:rPr b="1" i="0" lang="en" sz="1200" u="none" cap="none" strike="noStrike">
                <a:solidFill>
                  <a:schemeClr val="dk1"/>
                </a:solidFill>
                <a:latin typeface="Calibri"/>
                <a:ea typeface="Calibri"/>
                <a:cs typeface="Calibri"/>
                <a:sym typeface="Calibri"/>
              </a:rPr>
              <a:t>IBM Cloud</a:t>
            </a:r>
            <a:endParaRPr b="0" i="0" sz="1200" u="none" cap="none" strike="noStrike">
              <a:solidFill>
                <a:schemeClr val="dk1"/>
              </a:solidFill>
              <a:latin typeface="Calibri"/>
              <a:ea typeface="Calibri"/>
              <a:cs typeface="Calibri"/>
              <a:sym typeface="Calibri"/>
            </a:endParaRPr>
          </a:p>
        </p:txBody>
      </p:sp>
      <p:sp>
        <p:nvSpPr>
          <p:cNvPr id="233" name="Google Shape;233;p11"/>
          <p:cNvSpPr txBox="1"/>
          <p:nvPr/>
        </p:nvSpPr>
        <p:spPr>
          <a:xfrm>
            <a:off x="2733438" y="2630850"/>
            <a:ext cx="15315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1800"/>
              </a:spcBef>
              <a:spcAft>
                <a:spcPts val="400"/>
              </a:spcAft>
              <a:buClr>
                <a:srgbClr val="000000"/>
              </a:buClr>
              <a:buSzPts val="1200"/>
              <a:buFont typeface="Arial"/>
              <a:buNone/>
            </a:pPr>
            <a:r>
              <a:rPr b="1" i="0" lang="en" sz="1200" u="none" cap="none" strike="noStrike">
                <a:solidFill>
                  <a:srgbClr val="000000"/>
                </a:solidFill>
                <a:latin typeface="Calibri"/>
                <a:ea typeface="Calibri"/>
                <a:cs typeface="Calibri"/>
                <a:sym typeface="Calibri"/>
              </a:rPr>
              <a:t>XSEDE/ACCESS</a:t>
            </a:r>
            <a:endParaRPr b="1" i="0" sz="1200" u="none" cap="none" strike="noStrike">
              <a:solidFill>
                <a:srgbClr val="000000"/>
              </a:solidFill>
              <a:latin typeface="Calibri"/>
              <a:ea typeface="Calibri"/>
              <a:cs typeface="Calibri"/>
              <a:sym typeface="Calibri"/>
            </a:endParaRPr>
          </a:p>
        </p:txBody>
      </p:sp>
      <p:sp>
        <p:nvSpPr>
          <p:cNvPr id="234" name="Google Shape;234;p11"/>
          <p:cNvSpPr txBox="1"/>
          <p:nvPr/>
        </p:nvSpPr>
        <p:spPr>
          <a:xfrm>
            <a:off x="2476263" y="2899563"/>
            <a:ext cx="15315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1800"/>
              </a:spcBef>
              <a:spcAft>
                <a:spcPts val="400"/>
              </a:spcAft>
              <a:buClr>
                <a:srgbClr val="000000"/>
              </a:buClr>
              <a:buSzPts val="1200"/>
              <a:buFont typeface="Arial"/>
              <a:buNone/>
            </a:pPr>
            <a:r>
              <a:rPr b="1" i="0" lang="en" sz="1200" u="none" cap="none" strike="noStrike">
                <a:solidFill>
                  <a:schemeClr val="dk1"/>
                </a:solidFill>
                <a:latin typeface="Calibri"/>
                <a:ea typeface="Calibri"/>
                <a:cs typeface="Calibri"/>
                <a:sym typeface="Calibri"/>
              </a:rPr>
              <a:t>Jetstream2</a:t>
            </a:r>
            <a:endParaRPr b="1" i="0" sz="1200" u="none" cap="none" strike="noStrike">
              <a:solidFill>
                <a:schemeClr val="dk1"/>
              </a:solidFill>
              <a:latin typeface="Calibri"/>
              <a:ea typeface="Calibri"/>
              <a:cs typeface="Calibri"/>
              <a:sym typeface="Calibri"/>
            </a:endParaRPr>
          </a:p>
        </p:txBody>
      </p:sp>
      <p:sp>
        <p:nvSpPr>
          <p:cNvPr id="235" name="Google Shape;235;p11"/>
          <p:cNvSpPr txBox="1"/>
          <p:nvPr/>
        </p:nvSpPr>
        <p:spPr>
          <a:xfrm>
            <a:off x="3753749" y="4240775"/>
            <a:ext cx="2316000" cy="5817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1800"/>
              </a:spcBef>
              <a:spcAft>
                <a:spcPts val="400"/>
              </a:spcAft>
              <a:buClr>
                <a:srgbClr val="000000"/>
              </a:buClr>
              <a:buSzPts val="1200"/>
              <a:buFont typeface="Arial"/>
              <a:buNone/>
            </a:pPr>
            <a:r>
              <a:rPr b="1" i="0" lang="en" sz="1200" u="none" cap="none" strike="noStrike">
                <a:solidFill>
                  <a:schemeClr val="dk1"/>
                </a:solidFill>
                <a:latin typeface="Calibri"/>
                <a:ea typeface="Calibri"/>
                <a:cs typeface="Calibri"/>
                <a:sym typeface="Calibri"/>
              </a:rPr>
              <a:t>CloudBank </a:t>
            </a:r>
            <a:br>
              <a:rPr b="1" i="0" lang="en" sz="1200" u="none" cap="none" strike="noStrike">
                <a:solidFill>
                  <a:schemeClr val="dk1"/>
                </a:solidFill>
                <a:latin typeface="Calibri"/>
                <a:ea typeface="Calibri"/>
                <a:cs typeface="Calibri"/>
                <a:sym typeface="Calibri"/>
              </a:rPr>
            </a:br>
            <a:r>
              <a:rPr b="1" i="0" lang="en" sz="1200" u="none" cap="none" strike="noStrike">
                <a:solidFill>
                  <a:schemeClr val="dk1"/>
                </a:solidFill>
                <a:latin typeface="Calibri"/>
                <a:ea typeface="Calibri"/>
                <a:cs typeface="Calibri"/>
                <a:sym typeface="Calibri"/>
              </a:rPr>
              <a:t>(AWS, Azure, …)</a:t>
            </a:r>
            <a:endParaRPr b="1" i="0" sz="1200" u="none" cap="none" strike="noStrike">
              <a:solidFill>
                <a:schemeClr val="dk1"/>
              </a:solidFill>
              <a:latin typeface="Calibri"/>
              <a:ea typeface="Calibri"/>
              <a:cs typeface="Calibri"/>
              <a:sym typeface="Calibri"/>
            </a:endParaRPr>
          </a:p>
        </p:txBody>
      </p:sp>
      <p:sp>
        <p:nvSpPr>
          <p:cNvPr id="236" name="Google Shape;236;p11"/>
          <p:cNvSpPr txBox="1"/>
          <p:nvPr/>
        </p:nvSpPr>
        <p:spPr>
          <a:xfrm>
            <a:off x="2973088" y="3124125"/>
            <a:ext cx="15315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1800"/>
              </a:spcBef>
              <a:spcAft>
                <a:spcPts val="400"/>
              </a:spcAft>
              <a:buClr>
                <a:srgbClr val="000000"/>
              </a:buClr>
              <a:buSzPts val="1200"/>
              <a:buFont typeface="Arial"/>
              <a:buNone/>
            </a:pPr>
            <a:r>
              <a:rPr b="1" i="0" lang="en" sz="1200" u="none" cap="none" strike="noStrike">
                <a:solidFill>
                  <a:srgbClr val="000000"/>
                </a:solidFill>
                <a:latin typeface="Calibri"/>
                <a:ea typeface="Calibri"/>
                <a:cs typeface="Calibri"/>
                <a:sym typeface="Calibri"/>
              </a:rPr>
              <a:t>CloudLab</a:t>
            </a:r>
            <a:endParaRPr b="1" i="0" sz="1200" u="none" cap="none" strike="noStrike">
              <a:solidFill>
                <a:srgbClr val="000000"/>
              </a:solidFill>
              <a:latin typeface="Calibri"/>
              <a:ea typeface="Calibri"/>
              <a:cs typeface="Calibri"/>
              <a:sym typeface="Calibri"/>
            </a:endParaRPr>
          </a:p>
        </p:txBody>
      </p:sp>
      <p:sp>
        <p:nvSpPr>
          <p:cNvPr id="237" name="Google Shape;237;p11"/>
          <p:cNvSpPr txBox="1"/>
          <p:nvPr/>
        </p:nvSpPr>
        <p:spPr>
          <a:xfrm>
            <a:off x="2687863" y="3312600"/>
            <a:ext cx="15315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1800"/>
              </a:spcBef>
              <a:spcAft>
                <a:spcPts val="400"/>
              </a:spcAft>
              <a:buClr>
                <a:srgbClr val="000000"/>
              </a:buClr>
              <a:buSzPts val="1200"/>
              <a:buFont typeface="Arial"/>
              <a:buNone/>
            </a:pPr>
            <a:r>
              <a:rPr b="1" i="0" lang="en" sz="1200" u="none" cap="none" strike="noStrike">
                <a:solidFill>
                  <a:srgbClr val="000000"/>
                </a:solidFill>
                <a:latin typeface="Calibri"/>
                <a:ea typeface="Calibri"/>
                <a:cs typeface="Calibri"/>
                <a:sym typeface="Calibri"/>
              </a:rPr>
              <a:t>Chameleon</a:t>
            </a:r>
            <a:endParaRPr b="1" i="0" sz="1200" u="none" cap="none" strike="noStrike">
              <a:solidFill>
                <a:srgbClr val="000000"/>
              </a:solidFill>
              <a:latin typeface="Calibri"/>
              <a:ea typeface="Calibri"/>
              <a:cs typeface="Calibri"/>
              <a:sym typeface="Calibri"/>
            </a:endParaRPr>
          </a:p>
        </p:txBody>
      </p:sp>
      <p:sp>
        <p:nvSpPr>
          <p:cNvPr id="238" name="Google Shape;238;p11"/>
          <p:cNvSpPr txBox="1"/>
          <p:nvPr/>
        </p:nvSpPr>
        <p:spPr>
          <a:xfrm>
            <a:off x="3680688" y="1985538"/>
            <a:ext cx="15315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1800"/>
              </a:spcBef>
              <a:spcAft>
                <a:spcPts val="400"/>
              </a:spcAft>
              <a:buClr>
                <a:srgbClr val="000000"/>
              </a:buClr>
              <a:buSzPts val="1200"/>
              <a:buFont typeface="Arial"/>
              <a:buNone/>
            </a:pPr>
            <a:r>
              <a:rPr b="1" i="0" lang="en" sz="1200" u="none" cap="none" strike="noStrike">
                <a:solidFill>
                  <a:srgbClr val="000000"/>
                </a:solidFill>
                <a:latin typeface="Calibri"/>
                <a:ea typeface="Calibri"/>
                <a:cs typeface="Calibri"/>
                <a:sym typeface="Calibri"/>
              </a:rPr>
              <a:t>Internet2</a:t>
            </a:r>
            <a:endParaRPr b="1" i="0" sz="1200" u="none" cap="none" strike="noStrike">
              <a:solidFill>
                <a:srgbClr val="000000"/>
              </a:solidFill>
              <a:latin typeface="Calibri"/>
              <a:ea typeface="Calibri"/>
              <a:cs typeface="Calibri"/>
              <a:sym typeface="Calibri"/>
            </a:endParaRPr>
          </a:p>
        </p:txBody>
      </p:sp>
      <p:sp>
        <p:nvSpPr>
          <p:cNvPr id="239" name="Google Shape;239;p11"/>
          <p:cNvSpPr txBox="1"/>
          <p:nvPr/>
        </p:nvSpPr>
        <p:spPr>
          <a:xfrm>
            <a:off x="2891475" y="1645075"/>
            <a:ext cx="5487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1800"/>
              </a:spcBef>
              <a:spcAft>
                <a:spcPts val="400"/>
              </a:spcAft>
              <a:buClr>
                <a:srgbClr val="000000"/>
              </a:buClr>
              <a:buSzPts val="1200"/>
              <a:buFont typeface="Arial"/>
              <a:buNone/>
            </a:pPr>
            <a:r>
              <a:rPr b="1" i="0" lang="en" sz="1200" u="none" cap="none" strike="noStrike">
                <a:solidFill>
                  <a:srgbClr val="FFFFFF"/>
                </a:solidFill>
                <a:latin typeface="Calibri"/>
                <a:ea typeface="Calibri"/>
                <a:cs typeface="Calibri"/>
                <a:sym typeface="Calibri"/>
              </a:rPr>
              <a:t>LLNL</a:t>
            </a:r>
            <a:endParaRPr b="0" i="0" sz="1200" u="none" cap="none" strike="noStrike">
              <a:solidFill>
                <a:srgbClr val="FFFFFF"/>
              </a:solidFill>
              <a:latin typeface="Calibri"/>
              <a:ea typeface="Calibri"/>
              <a:cs typeface="Calibri"/>
              <a:sym typeface="Calibri"/>
            </a:endParaRPr>
          </a:p>
        </p:txBody>
      </p:sp>
      <p:sp>
        <p:nvSpPr>
          <p:cNvPr id="240" name="Google Shape;240;p11"/>
          <p:cNvSpPr txBox="1"/>
          <p:nvPr/>
        </p:nvSpPr>
        <p:spPr>
          <a:xfrm>
            <a:off x="3582900" y="1730450"/>
            <a:ext cx="5487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1800"/>
              </a:spcBef>
              <a:spcAft>
                <a:spcPts val="400"/>
              </a:spcAft>
              <a:buClr>
                <a:srgbClr val="000000"/>
              </a:buClr>
              <a:buSzPts val="1200"/>
              <a:buFont typeface="Arial"/>
              <a:buNone/>
            </a:pPr>
            <a:r>
              <a:rPr b="1" i="0" lang="en" sz="1200" u="none" cap="none" strike="noStrike">
                <a:solidFill>
                  <a:srgbClr val="FFFFFF"/>
                </a:solidFill>
                <a:latin typeface="Calibri"/>
                <a:ea typeface="Calibri"/>
                <a:cs typeface="Calibri"/>
                <a:sym typeface="Calibri"/>
              </a:rPr>
              <a:t>CHPC</a:t>
            </a:r>
            <a:endParaRPr b="0" i="0" sz="1200" u="none" cap="none" strike="noStrike">
              <a:solidFill>
                <a:srgbClr val="FFFFFF"/>
              </a:solidFill>
              <a:latin typeface="Calibri"/>
              <a:ea typeface="Calibri"/>
              <a:cs typeface="Calibri"/>
              <a:sym typeface="Calibri"/>
            </a:endParaRPr>
          </a:p>
        </p:txBody>
      </p:sp>
      <p:sp>
        <p:nvSpPr>
          <p:cNvPr id="241" name="Google Shape;241;p11"/>
          <p:cNvSpPr txBox="1"/>
          <p:nvPr/>
        </p:nvSpPr>
        <p:spPr>
          <a:xfrm>
            <a:off x="2992663" y="3617400"/>
            <a:ext cx="15315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1800"/>
              </a:spcBef>
              <a:spcAft>
                <a:spcPts val="400"/>
              </a:spcAft>
              <a:buClr>
                <a:srgbClr val="000000"/>
              </a:buClr>
              <a:buSzPts val="1200"/>
              <a:buFont typeface="Arial"/>
              <a:buNone/>
            </a:pPr>
            <a:r>
              <a:rPr b="1" i="0" lang="en" sz="1200" u="none" cap="none" strike="noStrike">
                <a:solidFill>
                  <a:srgbClr val="000000"/>
                </a:solidFill>
                <a:latin typeface="Calibri"/>
                <a:ea typeface="Calibri"/>
                <a:cs typeface="Calibri"/>
                <a:sym typeface="Calibri"/>
              </a:rPr>
              <a:t>CyVerse</a:t>
            </a:r>
            <a:endParaRPr b="1" i="0" sz="1200" u="none" cap="none" strike="noStrike">
              <a:solidFill>
                <a:srgbClr val="000000"/>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5" name="Shape 245"/>
        <p:cNvGrpSpPr/>
        <p:nvPr/>
      </p:nvGrpSpPr>
      <p:grpSpPr>
        <a:xfrm>
          <a:off x="0" y="0"/>
          <a:ext cx="0" cy="0"/>
          <a:chOff x="0" y="0"/>
          <a:chExt cx="0" cy="0"/>
        </a:xfrm>
      </p:grpSpPr>
      <p:sp>
        <p:nvSpPr>
          <p:cNvPr id="246" name="Google Shape;246;p12"/>
          <p:cNvSpPr txBox="1"/>
          <p:nvPr>
            <p:ph idx="12" type="sldNum"/>
          </p:nvPr>
        </p:nvSpPr>
        <p:spPr>
          <a:xfrm>
            <a:off x="8548658" y="4758467"/>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en"/>
              <a:t>‹#›</a:t>
            </a:fld>
            <a:endParaRPr/>
          </a:p>
        </p:txBody>
      </p:sp>
      <p:pic>
        <p:nvPicPr>
          <p:cNvPr id="247" name="Google Shape;247;p12"/>
          <p:cNvPicPr preferRelativeResize="0"/>
          <p:nvPr/>
        </p:nvPicPr>
        <p:blipFill rotWithShape="1">
          <a:blip r:embed="rId3">
            <a:alphaModFix/>
          </a:blip>
          <a:srcRect b="0" l="0" r="0" t="0"/>
          <a:stretch/>
        </p:blipFill>
        <p:spPr>
          <a:xfrm>
            <a:off x="1600200" y="152400"/>
            <a:ext cx="7327050" cy="4402426"/>
          </a:xfrm>
          <a:prstGeom prst="rect">
            <a:avLst/>
          </a:prstGeom>
          <a:noFill/>
          <a:ln>
            <a:noFill/>
          </a:ln>
        </p:spPr>
      </p:pic>
      <p:pic>
        <p:nvPicPr>
          <p:cNvPr id="248" name="Google Shape;248;p12"/>
          <p:cNvPicPr preferRelativeResize="0"/>
          <p:nvPr/>
        </p:nvPicPr>
        <p:blipFill rotWithShape="1">
          <a:blip r:embed="rId4">
            <a:alphaModFix/>
          </a:blip>
          <a:srcRect b="0" l="0" r="0" t="0"/>
          <a:stretch/>
        </p:blipFill>
        <p:spPr>
          <a:xfrm>
            <a:off x="182097" y="156146"/>
            <a:ext cx="1166789" cy="609900"/>
          </a:xfrm>
          <a:prstGeom prst="rect">
            <a:avLst/>
          </a:prstGeom>
          <a:noFill/>
          <a:ln>
            <a:noFill/>
          </a:ln>
        </p:spPr>
      </p:pic>
      <p:sp>
        <p:nvSpPr>
          <p:cNvPr id="249" name="Google Shape;249;p12"/>
          <p:cNvSpPr txBox="1"/>
          <p:nvPr>
            <p:ph idx="4294967295" type="title"/>
          </p:nvPr>
        </p:nvSpPr>
        <p:spPr>
          <a:xfrm>
            <a:off x="180975" y="180975"/>
            <a:ext cx="8782200" cy="5526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t/>
            </a:r>
            <a:endParaRPr b="1"/>
          </a:p>
          <a:p>
            <a:pPr indent="0" lvl="0" marL="0" rtl="0" algn="l">
              <a:lnSpc>
                <a:spcPct val="100000"/>
              </a:lnSpc>
              <a:spcBef>
                <a:spcPts val="0"/>
              </a:spcBef>
              <a:spcAft>
                <a:spcPts val="0"/>
              </a:spcAft>
              <a:buSzPct val="111111"/>
              <a:buNone/>
            </a:pPr>
            <a:r>
              <a:t/>
            </a:r>
            <a:endParaRPr b="1"/>
          </a:p>
          <a:p>
            <a:pPr indent="0" lvl="0" marL="0" rtl="0" algn="l">
              <a:lnSpc>
                <a:spcPct val="100000"/>
              </a:lnSpc>
              <a:spcBef>
                <a:spcPts val="0"/>
              </a:spcBef>
              <a:spcAft>
                <a:spcPts val="0"/>
              </a:spcAft>
              <a:buSzPct val="111111"/>
              <a:buNone/>
            </a:pPr>
            <a:r>
              <a:rPr b="1" lang="en"/>
              <a:t>Entry </a:t>
            </a:r>
            <a:endParaRPr b="1"/>
          </a:p>
          <a:p>
            <a:pPr indent="0" lvl="0" marL="0" rtl="0" algn="l">
              <a:lnSpc>
                <a:spcPct val="100000"/>
              </a:lnSpc>
              <a:spcBef>
                <a:spcPts val="0"/>
              </a:spcBef>
              <a:spcAft>
                <a:spcPts val="0"/>
              </a:spcAft>
              <a:buSzPct val="111111"/>
              <a:buNone/>
            </a:pPr>
            <a:r>
              <a:rPr b="1" lang="en"/>
              <a:t>Point</a:t>
            </a:r>
            <a:endParaRPr b="1"/>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3" name="Shape 253"/>
        <p:cNvGrpSpPr/>
        <p:nvPr/>
      </p:nvGrpSpPr>
      <p:grpSpPr>
        <a:xfrm>
          <a:off x="0" y="0"/>
          <a:ext cx="0" cy="0"/>
          <a:chOff x="0" y="0"/>
          <a:chExt cx="0" cy="0"/>
        </a:xfrm>
      </p:grpSpPr>
      <p:sp>
        <p:nvSpPr>
          <p:cNvPr id="254" name="Google Shape;254;p13"/>
          <p:cNvSpPr txBox="1"/>
          <p:nvPr>
            <p:ph idx="12" type="sldNum"/>
          </p:nvPr>
        </p:nvSpPr>
        <p:spPr>
          <a:xfrm>
            <a:off x="8548658" y="4758467"/>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en"/>
              <a:t>‹#›</a:t>
            </a:fld>
            <a:endParaRPr/>
          </a:p>
        </p:txBody>
      </p:sp>
      <p:pic>
        <p:nvPicPr>
          <p:cNvPr id="255" name="Google Shape;255;p13"/>
          <p:cNvPicPr preferRelativeResize="0"/>
          <p:nvPr/>
        </p:nvPicPr>
        <p:blipFill rotWithShape="1">
          <a:blip r:embed="rId3">
            <a:alphaModFix/>
          </a:blip>
          <a:srcRect b="0" l="0" r="0" t="0"/>
          <a:stretch/>
        </p:blipFill>
        <p:spPr>
          <a:xfrm>
            <a:off x="1600200" y="152400"/>
            <a:ext cx="7327050" cy="4402426"/>
          </a:xfrm>
          <a:prstGeom prst="rect">
            <a:avLst/>
          </a:prstGeom>
          <a:noFill/>
          <a:ln>
            <a:noFill/>
          </a:ln>
        </p:spPr>
      </p:pic>
      <p:pic>
        <p:nvPicPr>
          <p:cNvPr id="256" name="Google Shape;256;p13"/>
          <p:cNvPicPr preferRelativeResize="0"/>
          <p:nvPr/>
        </p:nvPicPr>
        <p:blipFill rotWithShape="1">
          <a:blip r:embed="rId4">
            <a:alphaModFix/>
          </a:blip>
          <a:srcRect b="0" l="0" r="0" t="0"/>
          <a:stretch/>
        </p:blipFill>
        <p:spPr>
          <a:xfrm>
            <a:off x="182097" y="156146"/>
            <a:ext cx="1166789" cy="609900"/>
          </a:xfrm>
          <a:prstGeom prst="rect">
            <a:avLst/>
          </a:prstGeom>
          <a:noFill/>
          <a:ln>
            <a:noFill/>
          </a:ln>
        </p:spPr>
      </p:pic>
      <p:sp>
        <p:nvSpPr>
          <p:cNvPr id="257" name="Google Shape;257;p13"/>
          <p:cNvSpPr/>
          <p:nvPr/>
        </p:nvSpPr>
        <p:spPr>
          <a:xfrm>
            <a:off x="6290544" y="40600"/>
            <a:ext cx="1431900" cy="993900"/>
          </a:xfrm>
          <a:prstGeom prst="roundRect">
            <a:avLst>
              <a:gd fmla="val 16667" name="adj"/>
            </a:avLst>
          </a:prstGeom>
          <a:solidFill>
            <a:srgbClr val="000000"/>
          </a:solidFill>
          <a:ln cap="flat" cmpd="sng" w="9525">
            <a:solidFill>
              <a:srgbClr val="1F497D"/>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 sz="1400" u="none" cap="none" strike="noStrike">
                <a:solidFill>
                  <a:srgbClr val="FFFFFF"/>
                </a:solidFill>
                <a:latin typeface="Arial"/>
                <a:ea typeface="Arial"/>
                <a:cs typeface="Arial"/>
                <a:sym typeface="Arial"/>
              </a:rPr>
              <a:t>Scientists</a:t>
            </a:r>
            <a:br>
              <a:rPr b="1" i="0" lang="en" sz="1400" u="none" cap="none" strike="noStrike">
                <a:solidFill>
                  <a:srgbClr val="FFFFFF"/>
                </a:solidFill>
                <a:latin typeface="Arial"/>
                <a:ea typeface="Arial"/>
                <a:cs typeface="Arial"/>
                <a:sym typeface="Arial"/>
              </a:rPr>
            </a:br>
            <a:r>
              <a:rPr b="1" i="0" lang="en" sz="1400" u="none" cap="none" strike="noStrike">
                <a:solidFill>
                  <a:srgbClr val="FFFFFF"/>
                </a:solidFill>
                <a:latin typeface="Arial"/>
                <a:ea typeface="Arial"/>
                <a:cs typeface="Arial"/>
                <a:sym typeface="Arial"/>
              </a:rPr>
              <a:t>Educators</a:t>
            </a:r>
            <a:endParaRPr b="1" i="0" sz="1400" u="none" cap="none" strike="noStrike">
              <a:solidFill>
                <a:srgbClr val="FFFFFF"/>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1" i="0" lang="en" sz="1400" u="none" cap="none" strike="noStrike">
                <a:solidFill>
                  <a:srgbClr val="FFFFFF"/>
                </a:solidFill>
                <a:latin typeface="Arial"/>
                <a:ea typeface="Arial"/>
                <a:cs typeface="Arial"/>
                <a:sym typeface="Arial"/>
              </a:rPr>
              <a:t>Students</a:t>
            </a:r>
            <a:endParaRPr b="1" i="0" sz="1400" u="none" cap="none" strike="noStrike">
              <a:solidFill>
                <a:srgbClr val="FFFFFF"/>
              </a:solidFill>
              <a:latin typeface="Arial"/>
              <a:ea typeface="Arial"/>
              <a:cs typeface="Arial"/>
              <a:sym typeface="Arial"/>
            </a:endParaRPr>
          </a:p>
        </p:txBody>
      </p:sp>
      <p:sp>
        <p:nvSpPr>
          <p:cNvPr id="258" name="Google Shape;258;p13"/>
          <p:cNvSpPr/>
          <p:nvPr/>
        </p:nvSpPr>
        <p:spPr>
          <a:xfrm>
            <a:off x="6256700" y="1584875"/>
            <a:ext cx="1914600" cy="609900"/>
          </a:xfrm>
          <a:prstGeom prst="roundRect">
            <a:avLst>
              <a:gd fmla="val 16667" name="adj"/>
            </a:avLst>
          </a:prstGeom>
          <a:solidFill>
            <a:srgbClr val="000000"/>
          </a:solidFill>
          <a:ln cap="flat" cmpd="sng" w="9525">
            <a:solidFill>
              <a:srgbClr val="1F497D"/>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 sz="1400" u="none" cap="none" strike="noStrike">
                <a:solidFill>
                  <a:srgbClr val="FFFFFF"/>
                </a:solidFill>
                <a:latin typeface="Arial"/>
                <a:ea typeface="Arial"/>
                <a:cs typeface="Arial"/>
                <a:sym typeface="Arial"/>
              </a:rPr>
              <a:t>Middleware/Service</a:t>
            </a:r>
            <a:br>
              <a:rPr b="1" i="0" lang="en" sz="1400" u="none" cap="none" strike="noStrike">
                <a:solidFill>
                  <a:srgbClr val="FFFFFF"/>
                </a:solidFill>
                <a:latin typeface="Arial"/>
                <a:ea typeface="Arial"/>
                <a:cs typeface="Arial"/>
                <a:sym typeface="Arial"/>
              </a:rPr>
            </a:br>
            <a:r>
              <a:rPr b="1" i="0" lang="en" sz="1400" u="none" cap="none" strike="noStrike">
                <a:solidFill>
                  <a:srgbClr val="FFFFFF"/>
                </a:solidFill>
                <a:latin typeface="Arial"/>
                <a:ea typeface="Arial"/>
                <a:cs typeface="Arial"/>
                <a:sym typeface="Arial"/>
              </a:rPr>
              <a:t>Developers</a:t>
            </a:r>
            <a:endParaRPr b="1" i="0" sz="1400" u="none" cap="none" strike="noStrike">
              <a:solidFill>
                <a:srgbClr val="FFFFFF"/>
              </a:solidFill>
              <a:latin typeface="Arial"/>
              <a:ea typeface="Arial"/>
              <a:cs typeface="Arial"/>
              <a:sym typeface="Arial"/>
            </a:endParaRPr>
          </a:p>
        </p:txBody>
      </p:sp>
      <p:sp>
        <p:nvSpPr>
          <p:cNvPr id="259" name="Google Shape;259;p13"/>
          <p:cNvSpPr/>
          <p:nvPr/>
        </p:nvSpPr>
        <p:spPr>
          <a:xfrm>
            <a:off x="4104650" y="634675"/>
            <a:ext cx="1352700" cy="609900"/>
          </a:xfrm>
          <a:prstGeom prst="roundRect">
            <a:avLst>
              <a:gd fmla="val 16667" name="adj"/>
            </a:avLst>
          </a:prstGeom>
          <a:solidFill>
            <a:srgbClr val="000000"/>
          </a:solidFill>
          <a:ln cap="flat" cmpd="sng" w="9525">
            <a:solidFill>
              <a:srgbClr val="1F497D"/>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 sz="1400" u="none" cap="none" strike="noStrike">
                <a:solidFill>
                  <a:srgbClr val="FFFFFF"/>
                </a:solidFill>
                <a:latin typeface="Arial"/>
                <a:ea typeface="Arial"/>
                <a:cs typeface="Arial"/>
                <a:sym typeface="Arial"/>
              </a:rPr>
              <a:t>Application</a:t>
            </a:r>
            <a:br>
              <a:rPr b="1" i="0" lang="en" sz="1400" u="none" cap="none" strike="noStrike">
                <a:solidFill>
                  <a:srgbClr val="FFFFFF"/>
                </a:solidFill>
                <a:latin typeface="Arial"/>
                <a:ea typeface="Arial"/>
                <a:cs typeface="Arial"/>
                <a:sym typeface="Arial"/>
              </a:rPr>
            </a:br>
            <a:r>
              <a:rPr b="1" i="0" lang="en" sz="1400" u="none" cap="none" strike="noStrike">
                <a:solidFill>
                  <a:srgbClr val="FFFFFF"/>
                </a:solidFill>
                <a:latin typeface="Arial"/>
                <a:ea typeface="Arial"/>
                <a:cs typeface="Arial"/>
                <a:sym typeface="Arial"/>
              </a:rPr>
              <a:t>Developers</a:t>
            </a:r>
            <a:endParaRPr b="1" i="0" sz="1400" u="none" cap="none" strike="noStrike">
              <a:solidFill>
                <a:srgbClr val="FFFFFF"/>
              </a:solidFill>
              <a:latin typeface="Arial"/>
              <a:ea typeface="Arial"/>
              <a:cs typeface="Arial"/>
              <a:sym typeface="Arial"/>
            </a:endParaRPr>
          </a:p>
        </p:txBody>
      </p:sp>
      <p:sp>
        <p:nvSpPr>
          <p:cNvPr id="260" name="Google Shape;260;p13"/>
          <p:cNvSpPr/>
          <p:nvPr/>
        </p:nvSpPr>
        <p:spPr>
          <a:xfrm>
            <a:off x="121087" y="3314675"/>
            <a:ext cx="1593600" cy="685500"/>
          </a:xfrm>
          <a:prstGeom prst="roundRect">
            <a:avLst>
              <a:gd fmla="val 16667" name="adj"/>
            </a:avLst>
          </a:prstGeom>
          <a:solidFill>
            <a:srgbClr val="000000"/>
          </a:solidFill>
          <a:ln cap="flat" cmpd="sng" w="9525">
            <a:solidFill>
              <a:srgbClr val="1F497D"/>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 sz="1400" u="none" cap="none" strike="noStrike">
                <a:solidFill>
                  <a:srgbClr val="FFFFFF"/>
                </a:solidFill>
                <a:latin typeface="Arial"/>
                <a:ea typeface="Arial"/>
                <a:cs typeface="Arial"/>
                <a:sym typeface="Arial"/>
              </a:rPr>
              <a:t>Infrastructure</a:t>
            </a:r>
            <a:endParaRPr b="1" i="0" sz="1400" u="none" cap="none" strike="noStrike">
              <a:solidFill>
                <a:srgbClr val="FFFFFF"/>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1" i="0" lang="en" sz="1400" u="none" cap="none" strike="noStrike">
                <a:solidFill>
                  <a:srgbClr val="FFFFFF"/>
                </a:solidFill>
                <a:latin typeface="Arial"/>
                <a:ea typeface="Arial"/>
                <a:cs typeface="Arial"/>
                <a:sym typeface="Arial"/>
              </a:rPr>
              <a:t>Providers</a:t>
            </a:r>
            <a:endParaRPr b="1" i="0" sz="1400" u="none" cap="none" strike="noStrike">
              <a:solidFill>
                <a:srgbClr val="FFFFFF"/>
              </a:solidFill>
              <a:latin typeface="Arial"/>
              <a:ea typeface="Arial"/>
              <a:cs typeface="Arial"/>
              <a:sym typeface="Arial"/>
            </a:endParaRPr>
          </a:p>
        </p:txBody>
      </p:sp>
      <p:sp>
        <p:nvSpPr>
          <p:cNvPr id="261" name="Google Shape;261;p13"/>
          <p:cNvSpPr txBox="1"/>
          <p:nvPr>
            <p:ph idx="4294967295" type="title"/>
          </p:nvPr>
        </p:nvSpPr>
        <p:spPr>
          <a:xfrm>
            <a:off x="180975" y="180975"/>
            <a:ext cx="8782200" cy="5526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t/>
            </a:r>
            <a:endParaRPr b="1"/>
          </a:p>
          <a:p>
            <a:pPr indent="0" lvl="0" marL="0" rtl="0" algn="l">
              <a:lnSpc>
                <a:spcPct val="100000"/>
              </a:lnSpc>
              <a:spcBef>
                <a:spcPts val="0"/>
              </a:spcBef>
              <a:spcAft>
                <a:spcPts val="0"/>
              </a:spcAft>
              <a:buSzPct val="111111"/>
              <a:buNone/>
            </a:pPr>
            <a:r>
              <a:t/>
            </a:r>
            <a:endParaRPr b="1"/>
          </a:p>
          <a:p>
            <a:pPr indent="0" lvl="0" marL="0" rtl="0" algn="l">
              <a:lnSpc>
                <a:spcPct val="100000"/>
              </a:lnSpc>
              <a:spcBef>
                <a:spcPts val="0"/>
              </a:spcBef>
              <a:spcAft>
                <a:spcPts val="0"/>
              </a:spcAft>
              <a:buSzPct val="111111"/>
              <a:buNone/>
            </a:pPr>
            <a:r>
              <a:rPr b="1" lang="en"/>
              <a:t>Entry </a:t>
            </a:r>
            <a:endParaRPr b="1"/>
          </a:p>
          <a:p>
            <a:pPr indent="0" lvl="0" marL="0" rtl="0" algn="l">
              <a:lnSpc>
                <a:spcPct val="100000"/>
              </a:lnSpc>
              <a:spcBef>
                <a:spcPts val="0"/>
              </a:spcBef>
              <a:spcAft>
                <a:spcPts val="0"/>
              </a:spcAft>
              <a:buSzPct val="111111"/>
              <a:buNone/>
            </a:pPr>
            <a:r>
              <a:rPr b="1" lang="en"/>
              <a:t>Point</a:t>
            </a:r>
            <a:endParaRPr b="1"/>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5" name="Shape 265"/>
        <p:cNvGrpSpPr/>
        <p:nvPr/>
      </p:nvGrpSpPr>
      <p:grpSpPr>
        <a:xfrm>
          <a:off x="0" y="0"/>
          <a:ext cx="0" cy="0"/>
          <a:chOff x="0" y="0"/>
          <a:chExt cx="0" cy="0"/>
        </a:xfrm>
      </p:grpSpPr>
      <p:sp>
        <p:nvSpPr>
          <p:cNvPr id="266" name="Google Shape;266;p14"/>
          <p:cNvSpPr txBox="1"/>
          <p:nvPr>
            <p:ph idx="12" type="sldNum"/>
          </p:nvPr>
        </p:nvSpPr>
        <p:spPr>
          <a:xfrm>
            <a:off x="8548658" y="4758467"/>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en"/>
              <a:t>‹#›</a:t>
            </a:fld>
            <a:endParaRPr/>
          </a:p>
        </p:txBody>
      </p:sp>
      <p:pic>
        <p:nvPicPr>
          <p:cNvPr id="267" name="Google Shape;267;p14"/>
          <p:cNvPicPr preferRelativeResize="0"/>
          <p:nvPr/>
        </p:nvPicPr>
        <p:blipFill rotWithShape="1">
          <a:blip r:embed="rId3">
            <a:alphaModFix/>
          </a:blip>
          <a:srcRect b="0" l="0" r="0" t="0"/>
          <a:stretch/>
        </p:blipFill>
        <p:spPr>
          <a:xfrm>
            <a:off x="1600200" y="152400"/>
            <a:ext cx="7327050" cy="4402426"/>
          </a:xfrm>
          <a:prstGeom prst="rect">
            <a:avLst/>
          </a:prstGeom>
          <a:noFill/>
          <a:ln>
            <a:noFill/>
          </a:ln>
        </p:spPr>
      </p:pic>
      <p:pic>
        <p:nvPicPr>
          <p:cNvPr id="268" name="Google Shape;268;p14"/>
          <p:cNvPicPr preferRelativeResize="0"/>
          <p:nvPr/>
        </p:nvPicPr>
        <p:blipFill rotWithShape="1">
          <a:blip r:embed="rId4">
            <a:alphaModFix/>
          </a:blip>
          <a:srcRect b="0" l="0" r="0" t="0"/>
          <a:stretch/>
        </p:blipFill>
        <p:spPr>
          <a:xfrm>
            <a:off x="182097" y="156146"/>
            <a:ext cx="1166789" cy="609900"/>
          </a:xfrm>
          <a:prstGeom prst="rect">
            <a:avLst/>
          </a:prstGeom>
          <a:noFill/>
          <a:ln>
            <a:noFill/>
          </a:ln>
        </p:spPr>
      </p:pic>
      <p:sp>
        <p:nvSpPr>
          <p:cNvPr id="269" name="Google Shape;269;p14"/>
          <p:cNvSpPr/>
          <p:nvPr/>
        </p:nvSpPr>
        <p:spPr>
          <a:xfrm>
            <a:off x="2545550" y="3946375"/>
            <a:ext cx="720900" cy="500400"/>
          </a:xfrm>
          <a:prstGeom prst="roundRect">
            <a:avLst>
              <a:gd fmla="val 16667" name="adj"/>
            </a:avLst>
          </a:prstGeom>
          <a:solidFill>
            <a:srgbClr val="000000"/>
          </a:solidFill>
          <a:ln cap="flat" cmpd="sng" w="9525">
            <a:solidFill>
              <a:srgbClr val="1F497D"/>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 sz="1400" u="none" cap="none" strike="noStrike">
                <a:solidFill>
                  <a:srgbClr val="FFFFFF"/>
                </a:solidFill>
                <a:latin typeface="Arial"/>
                <a:ea typeface="Arial"/>
                <a:cs typeface="Arial"/>
                <a:sym typeface="Arial"/>
              </a:rPr>
              <a:t>HPC</a:t>
            </a:r>
            <a:endParaRPr b="1" i="0" sz="1400" u="none" cap="none" strike="noStrike">
              <a:solidFill>
                <a:srgbClr val="FFFFFF"/>
              </a:solidFill>
              <a:latin typeface="Arial"/>
              <a:ea typeface="Arial"/>
              <a:cs typeface="Arial"/>
              <a:sym typeface="Arial"/>
            </a:endParaRPr>
          </a:p>
        </p:txBody>
      </p:sp>
      <p:sp>
        <p:nvSpPr>
          <p:cNvPr id="270" name="Google Shape;270;p14"/>
          <p:cNvSpPr/>
          <p:nvPr/>
        </p:nvSpPr>
        <p:spPr>
          <a:xfrm>
            <a:off x="3730049" y="3946375"/>
            <a:ext cx="1593600" cy="685500"/>
          </a:xfrm>
          <a:prstGeom prst="roundRect">
            <a:avLst>
              <a:gd fmla="val 16667" name="adj"/>
            </a:avLst>
          </a:prstGeom>
          <a:solidFill>
            <a:srgbClr val="000000"/>
          </a:solidFill>
          <a:ln cap="flat" cmpd="sng" w="9525">
            <a:solidFill>
              <a:srgbClr val="1F497D"/>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 sz="1400" u="none" cap="none" strike="noStrike">
                <a:solidFill>
                  <a:srgbClr val="FFFFFF"/>
                </a:solidFill>
                <a:latin typeface="Arial"/>
                <a:ea typeface="Arial"/>
                <a:cs typeface="Arial"/>
                <a:sym typeface="Arial"/>
              </a:rPr>
              <a:t>Commercial</a:t>
            </a:r>
            <a:endParaRPr b="1" i="0" sz="1400" u="none" cap="none" strike="noStrike">
              <a:solidFill>
                <a:srgbClr val="FFFFFF"/>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1" i="0" lang="en" sz="1400" u="none" cap="none" strike="noStrike">
                <a:solidFill>
                  <a:srgbClr val="FFFFFF"/>
                </a:solidFill>
                <a:latin typeface="Arial"/>
                <a:ea typeface="Arial"/>
                <a:cs typeface="Arial"/>
                <a:sym typeface="Arial"/>
              </a:rPr>
              <a:t>Clouds</a:t>
            </a:r>
            <a:endParaRPr b="1" i="0" sz="1400" u="none" cap="none" strike="noStrike">
              <a:solidFill>
                <a:srgbClr val="FFFFFF"/>
              </a:solidFill>
              <a:latin typeface="Arial"/>
              <a:ea typeface="Arial"/>
              <a:cs typeface="Arial"/>
              <a:sym typeface="Arial"/>
            </a:endParaRPr>
          </a:p>
        </p:txBody>
      </p:sp>
      <p:sp>
        <p:nvSpPr>
          <p:cNvPr id="271" name="Google Shape;271;p14"/>
          <p:cNvSpPr/>
          <p:nvPr/>
        </p:nvSpPr>
        <p:spPr>
          <a:xfrm>
            <a:off x="6130775" y="3946375"/>
            <a:ext cx="1549800" cy="578100"/>
          </a:xfrm>
          <a:prstGeom prst="roundRect">
            <a:avLst>
              <a:gd fmla="val 16667" name="adj"/>
            </a:avLst>
          </a:prstGeom>
          <a:solidFill>
            <a:srgbClr val="000000"/>
          </a:solidFill>
          <a:ln cap="flat" cmpd="sng" w="9525">
            <a:solidFill>
              <a:srgbClr val="1F497D"/>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 sz="1400" u="none" cap="none" strike="noStrike">
                <a:solidFill>
                  <a:srgbClr val="FFFFFF"/>
                </a:solidFill>
                <a:latin typeface="Arial"/>
                <a:ea typeface="Arial"/>
                <a:cs typeface="Arial"/>
                <a:sym typeface="Arial"/>
              </a:rPr>
              <a:t>Science</a:t>
            </a:r>
            <a:endParaRPr b="1" i="0" sz="1400" u="none" cap="none" strike="noStrike">
              <a:solidFill>
                <a:srgbClr val="FFFFFF"/>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1" i="0" lang="en" sz="1400" u="none" cap="none" strike="noStrike">
                <a:solidFill>
                  <a:srgbClr val="FFFFFF"/>
                </a:solidFill>
                <a:latin typeface="Arial"/>
                <a:ea typeface="Arial"/>
                <a:cs typeface="Arial"/>
                <a:sym typeface="Arial"/>
              </a:rPr>
              <a:t>Clouds/Grids</a:t>
            </a:r>
            <a:endParaRPr b="1" i="0" sz="1400" u="none" cap="none" strike="noStrike">
              <a:solidFill>
                <a:srgbClr val="FFFFFF"/>
              </a:solidFill>
              <a:latin typeface="Arial"/>
              <a:ea typeface="Arial"/>
              <a:cs typeface="Arial"/>
              <a:sym typeface="Arial"/>
            </a:endParaRPr>
          </a:p>
        </p:txBody>
      </p:sp>
      <p:sp>
        <p:nvSpPr>
          <p:cNvPr id="272" name="Google Shape;272;p14"/>
          <p:cNvSpPr/>
          <p:nvPr/>
        </p:nvSpPr>
        <p:spPr>
          <a:xfrm>
            <a:off x="6290544" y="40600"/>
            <a:ext cx="1431900" cy="993900"/>
          </a:xfrm>
          <a:prstGeom prst="roundRect">
            <a:avLst>
              <a:gd fmla="val 16667" name="adj"/>
            </a:avLst>
          </a:prstGeom>
          <a:solidFill>
            <a:srgbClr val="000000"/>
          </a:solidFill>
          <a:ln cap="flat" cmpd="sng" w="9525">
            <a:solidFill>
              <a:srgbClr val="1F497D"/>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 sz="1400" u="none" cap="none" strike="noStrike">
                <a:solidFill>
                  <a:srgbClr val="FFFFFF"/>
                </a:solidFill>
                <a:latin typeface="Arial"/>
                <a:ea typeface="Arial"/>
                <a:cs typeface="Arial"/>
                <a:sym typeface="Arial"/>
              </a:rPr>
              <a:t>Scientists</a:t>
            </a:r>
            <a:br>
              <a:rPr b="1" i="0" lang="en" sz="1400" u="none" cap="none" strike="noStrike">
                <a:solidFill>
                  <a:srgbClr val="FFFFFF"/>
                </a:solidFill>
                <a:latin typeface="Arial"/>
                <a:ea typeface="Arial"/>
                <a:cs typeface="Arial"/>
                <a:sym typeface="Arial"/>
              </a:rPr>
            </a:br>
            <a:r>
              <a:rPr b="1" i="0" lang="en" sz="1400" u="none" cap="none" strike="noStrike">
                <a:solidFill>
                  <a:srgbClr val="FFFFFF"/>
                </a:solidFill>
                <a:latin typeface="Arial"/>
                <a:ea typeface="Arial"/>
                <a:cs typeface="Arial"/>
                <a:sym typeface="Arial"/>
              </a:rPr>
              <a:t>Educators</a:t>
            </a:r>
            <a:endParaRPr b="1" i="0" sz="1400" u="none" cap="none" strike="noStrike">
              <a:solidFill>
                <a:srgbClr val="FFFFFF"/>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1" i="0" lang="en" sz="1400" u="none" cap="none" strike="noStrike">
                <a:solidFill>
                  <a:srgbClr val="FFFFFF"/>
                </a:solidFill>
                <a:latin typeface="Arial"/>
                <a:ea typeface="Arial"/>
                <a:cs typeface="Arial"/>
                <a:sym typeface="Arial"/>
              </a:rPr>
              <a:t>Students</a:t>
            </a:r>
            <a:endParaRPr b="1" i="0" sz="1400" u="none" cap="none" strike="noStrike">
              <a:solidFill>
                <a:srgbClr val="FFFFFF"/>
              </a:solidFill>
              <a:latin typeface="Arial"/>
              <a:ea typeface="Arial"/>
              <a:cs typeface="Arial"/>
              <a:sym typeface="Arial"/>
            </a:endParaRPr>
          </a:p>
        </p:txBody>
      </p:sp>
      <p:sp>
        <p:nvSpPr>
          <p:cNvPr id="273" name="Google Shape;273;p14"/>
          <p:cNvSpPr/>
          <p:nvPr/>
        </p:nvSpPr>
        <p:spPr>
          <a:xfrm>
            <a:off x="6256700" y="1584875"/>
            <a:ext cx="1914600" cy="609900"/>
          </a:xfrm>
          <a:prstGeom prst="roundRect">
            <a:avLst>
              <a:gd fmla="val 16667" name="adj"/>
            </a:avLst>
          </a:prstGeom>
          <a:solidFill>
            <a:srgbClr val="000000"/>
          </a:solidFill>
          <a:ln cap="flat" cmpd="sng" w="9525">
            <a:solidFill>
              <a:srgbClr val="1F497D"/>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 sz="1400" u="none" cap="none" strike="noStrike">
                <a:solidFill>
                  <a:srgbClr val="FFFFFF"/>
                </a:solidFill>
                <a:latin typeface="Arial"/>
                <a:ea typeface="Arial"/>
                <a:cs typeface="Arial"/>
                <a:sym typeface="Arial"/>
              </a:rPr>
              <a:t>Middleware/Service</a:t>
            </a:r>
            <a:br>
              <a:rPr b="1" i="0" lang="en" sz="1400" u="none" cap="none" strike="noStrike">
                <a:solidFill>
                  <a:srgbClr val="FFFFFF"/>
                </a:solidFill>
                <a:latin typeface="Arial"/>
                <a:ea typeface="Arial"/>
                <a:cs typeface="Arial"/>
                <a:sym typeface="Arial"/>
              </a:rPr>
            </a:br>
            <a:r>
              <a:rPr b="1" i="0" lang="en" sz="1400" u="none" cap="none" strike="noStrike">
                <a:solidFill>
                  <a:srgbClr val="FFFFFF"/>
                </a:solidFill>
                <a:latin typeface="Arial"/>
                <a:ea typeface="Arial"/>
                <a:cs typeface="Arial"/>
                <a:sym typeface="Arial"/>
              </a:rPr>
              <a:t>Developers</a:t>
            </a:r>
            <a:endParaRPr b="1" i="0" sz="1400" u="none" cap="none" strike="noStrike">
              <a:solidFill>
                <a:srgbClr val="FFFFFF"/>
              </a:solidFill>
              <a:latin typeface="Arial"/>
              <a:ea typeface="Arial"/>
              <a:cs typeface="Arial"/>
              <a:sym typeface="Arial"/>
            </a:endParaRPr>
          </a:p>
        </p:txBody>
      </p:sp>
      <p:sp>
        <p:nvSpPr>
          <p:cNvPr id="274" name="Google Shape;274;p14"/>
          <p:cNvSpPr/>
          <p:nvPr/>
        </p:nvSpPr>
        <p:spPr>
          <a:xfrm>
            <a:off x="4104650" y="634675"/>
            <a:ext cx="1352700" cy="609900"/>
          </a:xfrm>
          <a:prstGeom prst="roundRect">
            <a:avLst>
              <a:gd fmla="val 16667" name="adj"/>
            </a:avLst>
          </a:prstGeom>
          <a:solidFill>
            <a:srgbClr val="000000"/>
          </a:solidFill>
          <a:ln cap="flat" cmpd="sng" w="9525">
            <a:solidFill>
              <a:srgbClr val="1F497D"/>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 sz="1400" u="none" cap="none" strike="noStrike">
                <a:solidFill>
                  <a:srgbClr val="FFFFFF"/>
                </a:solidFill>
                <a:latin typeface="Arial"/>
                <a:ea typeface="Arial"/>
                <a:cs typeface="Arial"/>
                <a:sym typeface="Arial"/>
              </a:rPr>
              <a:t>Application</a:t>
            </a:r>
            <a:br>
              <a:rPr b="1" i="0" lang="en" sz="1400" u="none" cap="none" strike="noStrike">
                <a:solidFill>
                  <a:srgbClr val="FFFFFF"/>
                </a:solidFill>
                <a:latin typeface="Arial"/>
                <a:ea typeface="Arial"/>
                <a:cs typeface="Arial"/>
                <a:sym typeface="Arial"/>
              </a:rPr>
            </a:br>
            <a:r>
              <a:rPr b="1" i="0" lang="en" sz="1400" u="none" cap="none" strike="noStrike">
                <a:solidFill>
                  <a:srgbClr val="FFFFFF"/>
                </a:solidFill>
                <a:latin typeface="Arial"/>
                <a:ea typeface="Arial"/>
                <a:cs typeface="Arial"/>
                <a:sym typeface="Arial"/>
              </a:rPr>
              <a:t>Developers</a:t>
            </a:r>
            <a:endParaRPr b="1" i="0" sz="1400" u="none" cap="none" strike="noStrike">
              <a:solidFill>
                <a:srgbClr val="FFFFFF"/>
              </a:solidFill>
              <a:latin typeface="Arial"/>
              <a:ea typeface="Arial"/>
              <a:cs typeface="Arial"/>
              <a:sym typeface="Arial"/>
            </a:endParaRPr>
          </a:p>
        </p:txBody>
      </p:sp>
      <p:sp>
        <p:nvSpPr>
          <p:cNvPr id="275" name="Google Shape;275;p14"/>
          <p:cNvSpPr/>
          <p:nvPr/>
        </p:nvSpPr>
        <p:spPr>
          <a:xfrm>
            <a:off x="121087" y="3314675"/>
            <a:ext cx="1593600" cy="685500"/>
          </a:xfrm>
          <a:prstGeom prst="roundRect">
            <a:avLst>
              <a:gd fmla="val 16667" name="adj"/>
            </a:avLst>
          </a:prstGeom>
          <a:solidFill>
            <a:srgbClr val="000000"/>
          </a:solidFill>
          <a:ln cap="flat" cmpd="sng" w="9525">
            <a:solidFill>
              <a:srgbClr val="1F497D"/>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400"/>
              <a:buFont typeface="Arial"/>
              <a:buNone/>
            </a:pPr>
            <a:r>
              <a:rPr b="1" i="0" lang="en" sz="1400" u="none" cap="none" strike="noStrike">
                <a:solidFill>
                  <a:srgbClr val="FFFFFF"/>
                </a:solidFill>
                <a:latin typeface="Arial"/>
                <a:ea typeface="Arial"/>
                <a:cs typeface="Arial"/>
                <a:sym typeface="Arial"/>
              </a:rPr>
              <a:t>Infrastructure</a:t>
            </a:r>
            <a:endParaRPr b="1" i="0" sz="1400" u="none" cap="none" strike="noStrike">
              <a:solidFill>
                <a:srgbClr val="FFFFFF"/>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400"/>
              <a:buFont typeface="Arial"/>
              <a:buNone/>
            </a:pPr>
            <a:r>
              <a:rPr b="1" i="0" lang="en" sz="1400" u="none" cap="none" strike="noStrike">
                <a:solidFill>
                  <a:srgbClr val="FFFFFF"/>
                </a:solidFill>
                <a:latin typeface="Arial"/>
                <a:ea typeface="Arial"/>
                <a:cs typeface="Arial"/>
                <a:sym typeface="Arial"/>
              </a:rPr>
              <a:t>Providers</a:t>
            </a:r>
            <a:endParaRPr b="1" i="0" sz="1400" u="none" cap="none" strike="noStrike">
              <a:solidFill>
                <a:srgbClr val="FFFFFF"/>
              </a:solidFill>
              <a:latin typeface="Arial"/>
              <a:ea typeface="Arial"/>
              <a:cs typeface="Arial"/>
              <a:sym typeface="Arial"/>
            </a:endParaRPr>
          </a:p>
        </p:txBody>
      </p:sp>
      <p:sp>
        <p:nvSpPr>
          <p:cNvPr id="276" name="Google Shape;276;p14"/>
          <p:cNvSpPr txBox="1"/>
          <p:nvPr>
            <p:ph idx="4294967295" type="title"/>
          </p:nvPr>
        </p:nvSpPr>
        <p:spPr>
          <a:xfrm>
            <a:off x="180975" y="180975"/>
            <a:ext cx="8782200" cy="5526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t/>
            </a:r>
            <a:endParaRPr b="1"/>
          </a:p>
          <a:p>
            <a:pPr indent="0" lvl="0" marL="0" rtl="0" algn="l">
              <a:lnSpc>
                <a:spcPct val="100000"/>
              </a:lnSpc>
              <a:spcBef>
                <a:spcPts val="0"/>
              </a:spcBef>
              <a:spcAft>
                <a:spcPts val="0"/>
              </a:spcAft>
              <a:buSzPct val="111111"/>
              <a:buNone/>
            </a:pPr>
            <a:r>
              <a:t/>
            </a:r>
            <a:endParaRPr b="1"/>
          </a:p>
          <a:p>
            <a:pPr indent="0" lvl="0" marL="0" rtl="0" algn="l">
              <a:lnSpc>
                <a:spcPct val="100000"/>
              </a:lnSpc>
              <a:spcBef>
                <a:spcPts val="0"/>
              </a:spcBef>
              <a:spcAft>
                <a:spcPts val="0"/>
              </a:spcAft>
              <a:buSzPct val="111111"/>
              <a:buNone/>
            </a:pPr>
            <a:r>
              <a:rPr b="1" lang="en"/>
              <a:t>Entry </a:t>
            </a:r>
            <a:endParaRPr b="1"/>
          </a:p>
          <a:p>
            <a:pPr indent="0" lvl="0" marL="0" rtl="0" algn="l">
              <a:lnSpc>
                <a:spcPct val="100000"/>
              </a:lnSpc>
              <a:spcBef>
                <a:spcPts val="0"/>
              </a:spcBef>
              <a:spcAft>
                <a:spcPts val="0"/>
              </a:spcAft>
              <a:buSzPct val="111111"/>
              <a:buNone/>
            </a:pPr>
            <a:r>
              <a:rPr b="1" lang="en"/>
              <a:t>Point</a:t>
            </a:r>
            <a:endParaRPr b="1"/>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0" name="Shape 280"/>
        <p:cNvGrpSpPr/>
        <p:nvPr/>
      </p:nvGrpSpPr>
      <p:grpSpPr>
        <a:xfrm>
          <a:off x="0" y="0"/>
          <a:ext cx="0" cy="0"/>
          <a:chOff x="0" y="0"/>
          <a:chExt cx="0" cy="0"/>
        </a:xfrm>
      </p:grpSpPr>
      <p:pic>
        <p:nvPicPr>
          <p:cNvPr id="281" name="Google Shape;281;p15"/>
          <p:cNvPicPr preferRelativeResize="0"/>
          <p:nvPr/>
        </p:nvPicPr>
        <p:blipFill rotWithShape="1">
          <a:blip r:embed="rId3">
            <a:alphaModFix/>
          </a:blip>
          <a:srcRect b="0" l="0" r="0" t="0"/>
          <a:stretch/>
        </p:blipFill>
        <p:spPr>
          <a:xfrm>
            <a:off x="533400" y="228600"/>
            <a:ext cx="8542465" cy="4838700"/>
          </a:xfrm>
          <a:prstGeom prst="rect">
            <a:avLst/>
          </a:prstGeom>
          <a:noFill/>
          <a:ln>
            <a:noFill/>
          </a:ln>
        </p:spPr>
      </p:pic>
      <p:sp>
        <p:nvSpPr>
          <p:cNvPr id="282" name="Google Shape;282;p15"/>
          <p:cNvSpPr txBox="1"/>
          <p:nvPr>
            <p:ph type="title"/>
          </p:nvPr>
        </p:nvSpPr>
        <p:spPr>
          <a:xfrm>
            <a:off x="180975" y="180975"/>
            <a:ext cx="8782200" cy="5526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b="1" lang="en"/>
              <a:t>Services &amp;</a:t>
            </a:r>
            <a:endParaRPr b="1"/>
          </a:p>
          <a:p>
            <a:pPr indent="0" lvl="0" marL="0" rtl="0" algn="l">
              <a:lnSpc>
                <a:spcPct val="100000"/>
              </a:lnSpc>
              <a:spcBef>
                <a:spcPts val="0"/>
              </a:spcBef>
              <a:spcAft>
                <a:spcPts val="0"/>
              </a:spcAft>
              <a:buSzPct val="111111"/>
              <a:buNone/>
            </a:pPr>
            <a:r>
              <a:rPr b="1" lang="en"/>
              <a:t>Building Blocks</a:t>
            </a:r>
            <a:endParaRPr b="1"/>
          </a:p>
        </p:txBody>
      </p:sp>
      <p:sp>
        <p:nvSpPr>
          <p:cNvPr id="283" name="Google Shape;283;p15"/>
          <p:cNvSpPr txBox="1"/>
          <p:nvPr>
            <p:ph idx="12" type="sldNum"/>
          </p:nvPr>
        </p:nvSpPr>
        <p:spPr>
          <a:xfrm>
            <a:off x="8548658" y="4758467"/>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en"/>
              <a:t>‹#›</a:t>
            </a:fld>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7" name="Shape 287"/>
        <p:cNvGrpSpPr/>
        <p:nvPr/>
      </p:nvGrpSpPr>
      <p:grpSpPr>
        <a:xfrm>
          <a:off x="0" y="0"/>
          <a:ext cx="0" cy="0"/>
          <a:chOff x="0" y="0"/>
          <a:chExt cx="0" cy="0"/>
        </a:xfrm>
      </p:grpSpPr>
      <p:pic>
        <p:nvPicPr>
          <p:cNvPr id="288" name="Google Shape;288;p16"/>
          <p:cNvPicPr preferRelativeResize="0"/>
          <p:nvPr/>
        </p:nvPicPr>
        <p:blipFill rotWithShape="1">
          <a:blip r:embed="rId3">
            <a:alphaModFix/>
          </a:blip>
          <a:srcRect b="0" l="0" r="0" t="0"/>
          <a:stretch/>
        </p:blipFill>
        <p:spPr>
          <a:xfrm>
            <a:off x="533400" y="228600"/>
            <a:ext cx="8542465" cy="4838700"/>
          </a:xfrm>
          <a:prstGeom prst="rect">
            <a:avLst/>
          </a:prstGeom>
          <a:noFill/>
          <a:ln>
            <a:noFill/>
          </a:ln>
        </p:spPr>
      </p:pic>
      <p:sp>
        <p:nvSpPr>
          <p:cNvPr id="289" name="Google Shape;289;p16"/>
          <p:cNvSpPr txBox="1"/>
          <p:nvPr>
            <p:ph type="title"/>
          </p:nvPr>
        </p:nvSpPr>
        <p:spPr>
          <a:xfrm>
            <a:off x="180975" y="180975"/>
            <a:ext cx="8782200" cy="552600"/>
          </a:xfrm>
          <a:prstGeom prst="rect">
            <a:avLst/>
          </a:prstGeom>
          <a:noFill/>
          <a:ln>
            <a:noFill/>
          </a:ln>
        </p:spPr>
        <p:txBody>
          <a:bodyPr anchorCtr="0" anchor="t" bIns="91425" lIns="91425" spcFirstLastPara="1" rIns="91425" wrap="square" tIns="91425">
            <a:normAutofit fontScale="90000"/>
          </a:bodyPr>
          <a:lstStyle/>
          <a:p>
            <a:pPr indent="0" lvl="0" marL="0" rtl="0" algn="l">
              <a:lnSpc>
                <a:spcPct val="100000"/>
              </a:lnSpc>
              <a:spcBef>
                <a:spcPts val="0"/>
              </a:spcBef>
              <a:spcAft>
                <a:spcPts val="0"/>
              </a:spcAft>
              <a:buSzPct val="111111"/>
              <a:buNone/>
            </a:pPr>
            <a:r>
              <a:rPr b="1" lang="en"/>
              <a:t>Services &amp;</a:t>
            </a:r>
            <a:endParaRPr b="1"/>
          </a:p>
          <a:p>
            <a:pPr indent="0" lvl="0" marL="0" rtl="0" algn="l">
              <a:lnSpc>
                <a:spcPct val="100000"/>
              </a:lnSpc>
              <a:spcBef>
                <a:spcPts val="0"/>
              </a:spcBef>
              <a:spcAft>
                <a:spcPts val="0"/>
              </a:spcAft>
              <a:buSzPct val="111111"/>
              <a:buNone/>
            </a:pPr>
            <a:r>
              <a:rPr b="1" lang="en"/>
              <a:t>Building Blocks</a:t>
            </a:r>
            <a:endParaRPr b="1"/>
          </a:p>
        </p:txBody>
      </p:sp>
      <p:sp>
        <p:nvSpPr>
          <p:cNvPr id="290" name="Google Shape;290;p16"/>
          <p:cNvSpPr txBox="1"/>
          <p:nvPr>
            <p:ph idx="12" type="sldNum"/>
          </p:nvPr>
        </p:nvSpPr>
        <p:spPr>
          <a:xfrm>
            <a:off x="8548658" y="4758467"/>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en"/>
              <a:t>‹#›</a:t>
            </a:fld>
            <a:endParaRPr/>
          </a:p>
        </p:txBody>
      </p:sp>
      <p:sp>
        <p:nvSpPr>
          <p:cNvPr id="291" name="Google Shape;291;p16"/>
          <p:cNvSpPr/>
          <p:nvPr/>
        </p:nvSpPr>
        <p:spPr>
          <a:xfrm>
            <a:off x="6477000" y="961950"/>
            <a:ext cx="1905000" cy="514500"/>
          </a:xfrm>
          <a:prstGeom prst="roundRect">
            <a:avLst>
              <a:gd fmla="val 16667" name="adj"/>
            </a:avLst>
          </a:prstGeom>
          <a:solidFill>
            <a:srgbClr val="000000"/>
          </a:solidFill>
          <a:ln cap="flat" cmpd="sng" w="9525">
            <a:solidFill>
              <a:srgbClr val="1F497D"/>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1" i="0" lang="en" sz="1200" u="none" cap="none" strike="noStrike">
                <a:solidFill>
                  <a:srgbClr val="FFFFFF"/>
                </a:solidFill>
                <a:latin typeface="Arial"/>
                <a:ea typeface="Arial"/>
                <a:cs typeface="Arial"/>
                <a:sym typeface="Arial"/>
              </a:rPr>
              <a:t>Common APIs across cloud providers</a:t>
            </a:r>
            <a:endParaRPr b="1" i="0" sz="1200" u="none" cap="none" strike="noStrike">
              <a:solidFill>
                <a:srgbClr val="FFFFFF"/>
              </a:solidFill>
              <a:latin typeface="Arial"/>
              <a:ea typeface="Arial"/>
              <a:cs typeface="Arial"/>
              <a:sym typeface="Arial"/>
            </a:endParaRPr>
          </a:p>
        </p:txBody>
      </p:sp>
      <p:sp>
        <p:nvSpPr>
          <p:cNvPr id="292" name="Google Shape;292;p16"/>
          <p:cNvSpPr/>
          <p:nvPr/>
        </p:nvSpPr>
        <p:spPr>
          <a:xfrm>
            <a:off x="4791075" y="218850"/>
            <a:ext cx="3000300" cy="514500"/>
          </a:xfrm>
          <a:prstGeom prst="roundRect">
            <a:avLst>
              <a:gd fmla="val 16667" name="adj"/>
            </a:avLst>
          </a:prstGeom>
          <a:solidFill>
            <a:srgbClr val="000000"/>
          </a:solidFill>
          <a:ln cap="flat" cmpd="sng" w="9525">
            <a:solidFill>
              <a:srgbClr val="1F497D"/>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1" i="0" lang="en" sz="1200" u="none" cap="none" strike="noStrike">
                <a:solidFill>
                  <a:srgbClr val="FFFFFF"/>
                </a:solidFill>
                <a:latin typeface="Arial"/>
                <a:ea typeface="Arial"/>
                <a:cs typeface="Arial"/>
                <a:sym typeface="Arial"/>
              </a:rPr>
              <a:t>Mapping object storage into POSIX namespaces for legacy support</a:t>
            </a:r>
            <a:endParaRPr b="1" i="0" sz="1200" u="none" cap="none" strike="noStrike">
              <a:solidFill>
                <a:srgbClr val="FFFFFF"/>
              </a:solidFill>
              <a:latin typeface="Arial"/>
              <a:ea typeface="Arial"/>
              <a:cs typeface="Arial"/>
              <a:sym typeface="Arial"/>
            </a:endParaRPr>
          </a:p>
        </p:txBody>
      </p:sp>
      <p:sp>
        <p:nvSpPr>
          <p:cNvPr id="293" name="Google Shape;293;p16"/>
          <p:cNvSpPr/>
          <p:nvPr/>
        </p:nvSpPr>
        <p:spPr>
          <a:xfrm>
            <a:off x="2466975" y="466625"/>
            <a:ext cx="2171700" cy="514500"/>
          </a:xfrm>
          <a:prstGeom prst="roundRect">
            <a:avLst>
              <a:gd fmla="val 16667" name="adj"/>
            </a:avLst>
          </a:prstGeom>
          <a:solidFill>
            <a:srgbClr val="000000"/>
          </a:solidFill>
          <a:ln cap="flat" cmpd="sng" w="9525">
            <a:solidFill>
              <a:srgbClr val="1F497D"/>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1" i="0" lang="en" sz="1200" u="none" cap="none" strike="noStrike">
                <a:solidFill>
                  <a:srgbClr val="FFFFFF"/>
                </a:solidFill>
                <a:latin typeface="Arial"/>
                <a:ea typeface="Arial"/>
                <a:cs typeface="Arial"/>
                <a:sym typeface="Arial"/>
              </a:rPr>
              <a:t>Transfer Abstraction</a:t>
            </a:r>
            <a:endParaRPr b="1" i="0" sz="1200" u="none" cap="none" strike="noStrike">
              <a:solidFill>
                <a:srgbClr val="FFFFFF"/>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200"/>
              <a:buFont typeface="Arial"/>
              <a:buNone/>
            </a:pPr>
            <a:r>
              <a:rPr b="0" i="0" lang="en" sz="1200" u="none" cap="none" strike="noStrike">
                <a:solidFill>
                  <a:srgbClr val="FFFFFF"/>
                </a:solidFill>
                <a:latin typeface="Arial"/>
                <a:ea typeface="Arial"/>
                <a:cs typeface="Arial"/>
                <a:sym typeface="Arial"/>
              </a:rPr>
              <a:t> with, e.g,, Globus or xrootd</a:t>
            </a:r>
            <a:endParaRPr b="0" i="0" sz="1200" u="none" cap="none" strike="noStrike">
              <a:solidFill>
                <a:srgbClr val="FFFFFF"/>
              </a:solidFill>
              <a:latin typeface="Arial"/>
              <a:ea typeface="Arial"/>
              <a:cs typeface="Arial"/>
              <a:sym typeface="Arial"/>
            </a:endParaRPr>
          </a:p>
        </p:txBody>
      </p:sp>
      <p:sp>
        <p:nvSpPr>
          <p:cNvPr id="294" name="Google Shape;294;p16"/>
          <p:cNvSpPr/>
          <p:nvPr/>
        </p:nvSpPr>
        <p:spPr>
          <a:xfrm>
            <a:off x="714375" y="1128700"/>
            <a:ext cx="1438200" cy="476400"/>
          </a:xfrm>
          <a:prstGeom prst="roundRect">
            <a:avLst>
              <a:gd fmla="val 16667" name="adj"/>
            </a:avLst>
          </a:prstGeom>
          <a:solidFill>
            <a:srgbClr val="000000"/>
          </a:solidFill>
          <a:ln cap="flat" cmpd="sng" w="9525">
            <a:solidFill>
              <a:srgbClr val="1F497D"/>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1" i="0" lang="en" sz="1200" u="none" cap="none" strike="noStrike">
                <a:solidFill>
                  <a:srgbClr val="FFFFFF"/>
                </a:solidFill>
                <a:latin typeface="Arial"/>
                <a:ea typeface="Arial"/>
                <a:cs typeface="Arial"/>
                <a:sym typeface="Arial"/>
              </a:rPr>
              <a:t>Data Inventory and Discovery</a:t>
            </a:r>
            <a:endParaRPr b="0" i="0" sz="1200" u="none" cap="none" strike="noStrike">
              <a:solidFill>
                <a:srgbClr val="FFFFFF"/>
              </a:solidFill>
              <a:latin typeface="Arial"/>
              <a:ea typeface="Arial"/>
              <a:cs typeface="Arial"/>
              <a:sym typeface="Arial"/>
            </a:endParaRPr>
          </a:p>
        </p:txBody>
      </p:sp>
      <p:sp>
        <p:nvSpPr>
          <p:cNvPr id="295" name="Google Shape;295;p16"/>
          <p:cNvSpPr/>
          <p:nvPr/>
        </p:nvSpPr>
        <p:spPr>
          <a:xfrm>
            <a:off x="7576900" y="1769750"/>
            <a:ext cx="1438200" cy="393600"/>
          </a:xfrm>
          <a:prstGeom prst="roundRect">
            <a:avLst>
              <a:gd fmla="val 16667" name="adj"/>
            </a:avLst>
          </a:prstGeom>
          <a:solidFill>
            <a:srgbClr val="000000"/>
          </a:solidFill>
          <a:ln cap="flat" cmpd="sng" w="9525">
            <a:solidFill>
              <a:srgbClr val="1F497D"/>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200"/>
              <a:buFont typeface="Arial"/>
              <a:buNone/>
            </a:pPr>
            <a:r>
              <a:rPr b="1" i="0" lang="en" sz="1200" u="none" cap="none" strike="noStrike">
                <a:solidFill>
                  <a:srgbClr val="FFFFFF"/>
                </a:solidFill>
                <a:latin typeface="Arial"/>
                <a:ea typeface="Arial"/>
                <a:cs typeface="Arial"/>
                <a:sym typeface="Arial"/>
              </a:rPr>
              <a:t>System Health &amp;</a:t>
            </a:r>
            <a:endParaRPr b="1" i="0" sz="1200" u="none" cap="none" strike="noStrike">
              <a:solidFill>
                <a:srgbClr val="FFFFFF"/>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1200"/>
              <a:buFont typeface="Arial"/>
              <a:buNone/>
            </a:pPr>
            <a:r>
              <a:rPr b="1" i="0" lang="en" sz="1200" u="none" cap="none" strike="noStrike">
                <a:solidFill>
                  <a:srgbClr val="FFFFFF"/>
                </a:solidFill>
                <a:latin typeface="Arial"/>
                <a:ea typeface="Arial"/>
                <a:cs typeface="Arial"/>
                <a:sym typeface="Arial"/>
              </a:rPr>
              <a:t>Optimization</a:t>
            </a:r>
            <a:endParaRPr b="1" i="0" sz="1200" u="none" cap="none" strike="noStrike">
              <a:solidFill>
                <a:srgbClr val="FFFFFF"/>
              </a:solidFill>
              <a:latin typeface="Arial"/>
              <a:ea typeface="Arial"/>
              <a:cs typeface="Arial"/>
              <a:sym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9" name="Shape 299"/>
        <p:cNvGrpSpPr/>
        <p:nvPr/>
      </p:nvGrpSpPr>
      <p:grpSpPr>
        <a:xfrm>
          <a:off x="0" y="0"/>
          <a:ext cx="0" cy="0"/>
          <a:chOff x="0" y="0"/>
          <a:chExt cx="0" cy="0"/>
        </a:xfrm>
      </p:grpSpPr>
      <p:sp>
        <p:nvSpPr>
          <p:cNvPr id="300" name="Google Shape;300;g15780911600_0_56"/>
          <p:cNvSpPr txBox="1"/>
          <p:nvPr>
            <p:ph type="title"/>
          </p:nvPr>
        </p:nvSpPr>
        <p:spPr>
          <a:xfrm>
            <a:off x="180975" y="180975"/>
            <a:ext cx="8782200" cy="5526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1"/>
              </a:buClr>
              <a:buSzPct val="39285"/>
              <a:buFont typeface="Arial"/>
              <a:buNone/>
            </a:pPr>
            <a:r>
              <a:rPr b="1" lang="en"/>
              <a:t>NSDF-Catalog: Challenges</a:t>
            </a:r>
            <a:endParaRPr/>
          </a:p>
          <a:p>
            <a:pPr indent="0" lvl="0" marL="0" rtl="0" algn="l">
              <a:spcBef>
                <a:spcPts val="0"/>
              </a:spcBef>
              <a:spcAft>
                <a:spcPts val="0"/>
              </a:spcAft>
              <a:buNone/>
            </a:pPr>
            <a:r>
              <a:t/>
            </a:r>
            <a:endParaRPr b="1"/>
          </a:p>
        </p:txBody>
      </p:sp>
      <p:sp>
        <p:nvSpPr>
          <p:cNvPr id="301" name="Google Shape;301;g15780911600_0_56"/>
          <p:cNvSpPr txBox="1"/>
          <p:nvPr>
            <p:ph idx="1" type="body"/>
          </p:nvPr>
        </p:nvSpPr>
        <p:spPr>
          <a:xfrm>
            <a:off x="180975" y="914400"/>
            <a:ext cx="8782200" cy="4048200"/>
          </a:xfrm>
          <a:prstGeom prst="rect">
            <a:avLst/>
          </a:prstGeom>
        </p:spPr>
        <p:txBody>
          <a:bodyPr anchorCtr="0" anchor="t" bIns="91425" lIns="91425" spcFirstLastPara="1" rIns="91425" wrap="square" tIns="91425">
            <a:normAutofit/>
          </a:bodyPr>
          <a:lstStyle/>
          <a:p>
            <a:pPr indent="-361950" lvl="0" marL="457200" rtl="0" algn="l">
              <a:spcBef>
                <a:spcPts val="0"/>
              </a:spcBef>
              <a:spcAft>
                <a:spcPts val="0"/>
              </a:spcAft>
              <a:buSzPts val="2100"/>
              <a:buChar char="●"/>
            </a:pPr>
            <a:r>
              <a:rPr lang="en" sz="2100"/>
              <a:t>Support wide range of existing repositories</a:t>
            </a:r>
            <a:endParaRPr sz="2100"/>
          </a:p>
          <a:p>
            <a:pPr indent="-361950" lvl="0" marL="457200" rtl="0" algn="l">
              <a:lnSpc>
                <a:spcPct val="115000"/>
              </a:lnSpc>
              <a:spcBef>
                <a:spcPts val="1000"/>
              </a:spcBef>
              <a:spcAft>
                <a:spcPts val="0"/>
              </a:spcAft>
              <a:buSzPts val="2100"/>
              <a:buChar char="●"/>
            </a:pPr>
            <a:r>
              <a:rPr lang="en" sz="2100"/>
              <a:t>Catalog must be scalable to many entries with a pathway to trillions of datasets, files, or objects</a:t>
            </a:r>
            <a:endParaRPr sz="2100"/>
          </a:p>
          <a:p>
            <a:pPr indent="-361950" lvl="0" marL="457200" rtl="0" algn="l">
              <a:spcBef>
                <a:spcPts val="1000"/>
              </a:spcBef>
              <a:spcAft>
                <a:spcPts val="0"/>
              </a:spcAft>
              <a:buSzPts val="2100"/>
              <a:buChar char="●"/>
            </a:pPr>
            <a:r>
              <a:rPr lang="en" sz="2100"/>
              <a:t>Containerized to easy maintenance and scaling</a:t>
            </a:r>
            <a:endParaRPr sz="2100"/>
          </a:p>
          <a:p>
            <a:pPr indent="-361950" lvl="0" marL="457200" rtl="0" algn="l">
              <a:lnSpc>
                <a:spcPct val="115000"/>
              </a:lnSpc>
              <a:spcBef>
                <a:spcPts val="1000"/>
              </a:spcBef>
              <a:spcAft>
                <a:spcPts val="0"/>
              </a:spcAft>
              <a:buSzPts val="2100"/>
              <a:buChar char="●"/>
            </a:pPr>
            <a:r>
              <a:rPr lang="en" sz="2100"/>
              <a:t>Catalog must be federated for efficient indexing and to offer user/provider control over their data</a:t>
            </a:r>
            <a:endParaRPr sz="2100"/>
          </a:p>
          <a:p>
            <a:pPr indent="0" lvl="0" marL="0" rtl="0" algn="l">
              <a:lnSpc>
                <a:spcPct val="115000"/>
              </a:lnSpc>
              <a:spcBef>
                <a:spcPts val="1000"/>
              </a:spcBef>
              <a:spcAft>
                <a:spcPts val="1000"/>
              </a:spcAft>
              <a:buNone/>
            </a:pPr>
            <a:r>
              <a:t/>
            </a:r>
            <a:endParaRPr sz="2100"/>
          </a:p>
        </p:txBody>
      </p:sp>
      <p:sp>
        <p:nvSpPr>
          <p:cNvPr id="302" name="Google Shape;302;g15780911600_0_56"/>
          <p:cNvSpPr txBox="1"/>
          <p:nvPr>
            <p:ph idx="12" type="sldNum"/>
          </p:nvPr>
        </p:nvSpPr>
        <p:spPr>
          <a:xfrm>
            <a:off x="8548658" y="475846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6" name="Shape 306"/>
        <p:cNvGrpSpPr/>
        <p:nvPr/>
      </p:nvGrpSpPr>
      <p:grpSpPr>
        <a:xfrm>
          <a:off x="0" y="0"/>
          <a:ext cx="0" cy="0"/>
          <a:chOff x="0" y="0"/>
          <a:chExt cx="0" cy="0"/>
        </a:xfrm>
      </p:grpSpPr>
      <p:sp>
        <p:nvSpPr>
          <p:cNvPr id="307" name="Google Shape;307;g15780911600_0_30"/>
          <p:cNvSpPr txBox="1"/>
          <p:nvPr>
            <p:ph type="title"/>
          </p:nvPr>
        </p:nvSpPr>
        <p:spPr>
          <a:xfrm>
            <a:off x="180975" y="180975"/>
            <a:ext cx="8782200" cy="5526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t>NSDF-Catalog: Architecture Overview</a:t>
            </a:r>
            <a:endParaRPr b="1"/>
          </a:p>
        </p:txBody>
      </p:sp>
      <p:sp>
        <p:nvSpPr>
          <p:cNvPr id="308" name="Google Shape;308;g15780911600_0_30"/>
          <p:cNvSpPr txBox="1"/>
          <p:nvPr>
            <p:ph idx="1" type="body"/>
          </p:nvPr>
        </p:nvSpPr>
        <p:spPr>
          <a:xfrm>
            <a:off x="180975" y="914400"/>
            <a:ext cx="8782200" cy="4048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t/>
            </a:r>
            <a:endParaRPr/>
          </a:p>
        </p:txBody>
      </p:sp>
      <p:sp>
        <p:nvSpPr>
          <p:cNvPr id="309" name="Google Shape;309;g15780911600_0_30"/>
          <p:cNvSpPr txBox="1"/>
          <p:nvPr>
            <p:ph idx="12" type="sldNum"/>
          </p:nvPr>
        </p:nvSpPr>
        <p:spPr>
          <a:xfrm>
            <a:off x="8548658" y="475846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Clr>
                <a:srgbClr val="000000"/>
              </a:buClr>
              <a:buSzPts val="1000"/>
              <a:buFont typeface="Arial"/>
              <a:buNone/>
            </a:pPr>
            <a:fld id="{00000000-1234-1234-1234-123412341234}" type="slidenum">
              <a:rPr lang="en"/>
              <a:t>‹#›</a:t>
            </a:fld>
            <a:endParaRPr/>
          </a:p>
        </p:txBody>
      </p:sp>
      <p:pic>
        <p:nvPicPr>
          <p:cNvPr id="310" name="Google Shape;310;g15780911600_0_30"/>
          <p:cNvPicPr preferRelativeResize="0"/>
          <p:nvPr/>
        </p:nvPicPr>
        <p:blipFill>
          <a:blip r:embed="rId3">
            <a:alphaModFix/>
          </a:blip>
          <a:stretch>
            <a:fillRect/>
          </a:stretch>
        </p:blipFill>
        <p:spPr>
          <a:xfrm>
            <a:off x="944700" y="1524000"/>
            <a:ext cx="7254600" cy="21740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spTree>
      <p:nvGrpSpPr>
        <p:cNvPr id="314" name="Shape 314"/>
        <p:cNvGrpSpPr/>
        <p:nvPr/>
      </p:nvGrpSpPr>
      <p:grpSpPr>
        <a:xfrm>
          <a:off x="0" y="0"/>
          <a:ext cx="0" cy="0"/>
          <a:chOff x="0" y="0"/>
          <a:chExt cx="0" cy="0"/>
        </a:xfrm>
      </p:grpSpPr>
      <p:sp>
        <p:nvSpPr>
          <p:cNvPr id="315" name="Google Shape;315;g15780911600_0_37"/>
          <p:cNvSpPr txBox="1"/>
          <p:nvPr>
            <p:ph type="title"/>
          </p:nvPr>
        </p:nvSpPr>
        <p:spPr>
          <a:xfrm>
            <a:off x="180975" y="180975"/>
            <a:ext cx="8782200" cy="5526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t>NSDF-Catalog: Architecture Overview</a:t>
            </a:r>
            <a:endParaRPr b="1"/>
          </a:p>
        </p:txBody>
      </p:sp>
      <p:sp>
        <p:nvSpPr>
          <p:cNvPr id="316" name="Google Shape;316;g15780911600_0_37"/>
          <p:cNvSpPr txBox="1"/>
          <p:nvPr>
            <p:ph idx="1" type="body"/>
          </p:nvPr>
        </p:nvSpPr>
        <p:spPr>
          <a:xfrm>
            <a:off x="180975" y="914400"/>
            <a:ext cx="8782200" cy="4048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t/>
            </a:r>
            <a:endParaRPr/>
          </a:p>
        </p:txBody>
      </p:sp>
      <p:sp>
        <p:nvSpPr>
          <p:cNvPr id="317" name="Google Shape;317;g15780911600_0_37"/>
          <p:cNvSpPr txBox="1"/>
          <p:nvPr>
            <p:ph idx="12" type="sldNum"/>
          </p:nvPr>
        </p:nvSpPr>
        <p:spPr>
          <a:xfrm>
            <a:off x="8548658" y="475846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318" name="Google Shape;318;g15780911600_0_37"/>
          <p:cNvPicPr preferRelativeResize="0"/>
          <p:nvPr/>
        </p:nvPicPr>
        <p:blipFill>
          <a:blip r:embed="rId3">
            <a:alphaModFix/>
          </a:blip>
          <a:stretch>
            <a:fillRect/>
          </a:stretch>
        </p:blipFill>
        <p:spPr>
          <a:xfrm>
            <a:off x="104787" y="49500"/>
            <a:ext cx="8658224" cy="50445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2" name="Shape 322"/>
        <p:cNvGrpSpPr/>
        <p:nvPr/>
      </p:nvGrpSpPr>
      <p:grpSpPr>
        <a:xfrm>
          <a:off x="0" y="0"/>
          <a:ext cx="0" cy="0"/>
          <a:chOff x="0" y="0"/>
          <a:chExt cx="0" cy="0"/>
        </a:xfrm>
      </p:grpSpPr>
      <p:sp>
        <p:nvSpPr>
          <p:cNvPr id="323" name="Google Shape;323;g15780911600_0_62"/>
          <p:cNvSpPr txBox="1"/>
          <p:nvPr>
            <p:ph type="title"/>
          </p:nvPr>
        </p:nvSpPr>
        <p:spPr>
          <a:xfrm>
            <a:off x="180975" y="180975"/>
            <a:ext cx="8782200" cy="5526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t>NSDF-Catalog: Challenges</a:t>
            </a:r>
            <a:endParaRPr/>
          </a:p>
          <a:p>
            <a:pPr indent="0" lvl="0" marL="0" rtl="0" algn="l">
              <a:spcBef>
                <a:spcPts val="0"/>
              </a:spcBef>
              <a:spcAft>
                <a:spcPts val="0"/>
              </a:spcAft>
              <a:buNone/>
            </a:pPr>
            <a:r>
              <a:t/>
            </a:r>
            <a:endParaRPr b="1"/>
          </a:p>
        </p:txBody>
      </p:sp>
      <p:sp>
        <p:nvSpPr>
          <p:cNvPr id="324" name="Google Shape;324;g15780911600_0_62"/>
          <p:cNvSpPr txBox="1"/>
          <p:nvPr>
            <p:ph idx="1" type="body"/>
          </p:nvPr>
        </p:nvSpPr>
        <p:spPr>
          <a:xfrm>
            <a:off x="180975" y="914400"/>
            <a:ext cx="8782200" cy="4048200"/>
          </a:xfrm>
          <a:prstGeom prst="rect">
            <a:avLst/>
          </a:prstGeom>
        </p:spPr>
        <p:txBody>
          <a:bodyPr anchorCtr="0" anchor="t" bIns="91425" lIns="91425" spcFirstLastPara="1" rIns="91425" wrap="square" tIns="91425">
            <a:normAutofit/>
          </a:bodyPr>
          <a:lstStyle/>
          <a:p>
            <a:pPr indent="0" lvl="0" marL="457200" rtl="0" algn="l">
              <a:lnSpc>
                <a:spcPct val="115000"/>
              </a:lnSpc>
              <a:spcBef>
                <a:spcPts val="0"/>
              </a:spcBef>
              <a:spcAft>
                <a:spcPts val="1000"/>
              </a:spcAft>
              <a:buNone/>
            </a:pPr>
            <a:r>
              <a:t/>
            </a:r>
            <a:endParaRPr sz="2100"/>
          </a:p>
        </p:txBody>
      </p:sp>
      <p:sp>
        <p:nvSpPr>
          <p:cNvPr id="325" name="Google Shape;325;g15780911600_0_62"/>
          <p:cNvSpPr txBox="1"/>
          <p:nvPr>
            <p:ph idx="12" type="sldNum"/>
          </p:nvPr>
        </p:nvSpPr>
        <p:spPr>
          <a:xfrm>
            <a:off x="8548658" y="475846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326" name="Google Shape;326;g15780911600_0_62"/>
          <p:cNvPicPr preferRelativeResize="0"/>
          <p:nvPr/>
        </p:nvPicPr>
        <p:blipFill>
          <a:blip r:embed="rId3">
            <a:alphaModFix/>
          </a:blip>
          <a:stretch>
            <a:fillRect/>
          </a:stretch>
        </p:blipFill>
        <p:spPr>
          <a:xfrm>
            <a:off x="1447800" y="1095375"/>
            <a:ext cx="6248400" cy="29527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 name="Shape 65"/>
        <p:cNvGrpSpPr/>
        <p:nvPr/>
      </p:nvGrpSpPr>
      <p:grpSpPr>
        <a:xfrm>
          <a:off x="0" y="0"/>
          <a:ext cx="0" cy="0"/>
          <a:chOff x="0" y="0"/>
          <a:chExt cx="0" cy="0"/>
        </a:xfrm>
      </p:grpSpPr>
      <p:sp>
        <p:nvSpPr>
          <p:cNvPr id="66" name="Google Shape;66;p4"/>
          <p:cNvSpPr/>
          <p:nvPr/>
        </p:nvSpPr>
        <p:spPr>
          <a:xfrm>
            <a:off x="0" y="0"/>
            <a:ext cx="9144000" cy="5143500"/>
          </a:xfrm>
          <a:prstGeom prst="rect">
            <a:avLst/>
          </a:prstGeom>
          <a:solidFill>
            <a:srgbClr val="00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descr="Background pattern&#10;&#10;Description automatically generated" id="67" name="Google Shape;67;p4"/>
          <p:cNvPicPr preferRelativeResize="0"/>
          <p:nvPr/>
        </p:nvPicPr>
        <p:blipFill rotWithShape="1">
          <a:blip r:embed="rId3">
            <a:alphaModFix amt="50000"/>
          </a:blip>
          <a:srcRect b="25003" l="0" r="57332" t="0"/>
          <a:stretch/>
        </p:blipFill>
        <p:spPr>
          <a:xfrm>
            <a:off x="0" y="0"/>
            <a:ext cx="9144004" cy="5143499"/>
          </a:xfrm>
          <a:prstGeom prst="rect">
            <a:avLst/>
          </a:prstGeom>
          <a:noFill/>
          <a:ln>
            <a:noFill/>
          </a:ln>
        </p:spPr>
      </p:pic>
      <p:pic>
        <p:nvPicPr>
          <p:cNvPr id="68" name="Google Shape;68;p4"/>
          <p:cNvPicPr preferRelativeResize="0"/>
          <p:nvPr/>
        </p:nvPicPr>
        <p:blipFill rotWithShape="1">
          <a:blip r:embed="rId4">
            <a:alphaModFix/>
          </a:blip>
          <a:srcRect b="0" l="0" r="0" t="0"/>
          <a:stretch/>
        </p:blipFill>
        <p:spPr>
          <a:xfrm>
            <a:off x="6636419" y="3438702"/>
            <a:ext cx="2317079" cy="1209507"/>
          </a:xfrm>
          <a:prstGeom prst="rect">
            <a:avLst/>
          </a:prstGeom>
          <a:noFill/>
          <a:ln>
            <a:noFill/>
          </a:ln>
        </p:spPr>
      </p:pic>
      <p:sp>
        <p:nvSpPr>
          <p:cNvPr id="69" name="Google Shape;69;p4"/>
          <p:cNvSpPr/>
          <p:nvPr/>
        </p:nvSpPr>
        <p:spPr>
          <a:xfrm>
            <a:off x="4514849" y="4629900"/>
            <a:ext cx="8212800" cy="646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200"/>
              <a:buFont typeface="Arial"/>
              <a:buNone/>
            </a:pPr>
            <a:r>
              <a:rPr b="1" i="0" lang="en" sz="2200" u="none" cap="none" strike="noStrike">
                <a:solidFill>
                  <a:srgbClr val="FEFEFE"/>
                </a:solidFill>
                <a:latin typeface="Calibri"/>
                <a:ea typeface="Calibri"/>
                <a:cs typeface="Calibri"/>
                <a:sym typeface="Calibri"/>
              </a:rPr>
              <a:t>http://nationalsciencedatafabric.org/</a:t>
            </a:r>
            <a:endParaRPr b="1" i="0" sz="100" u="none" cap="none" strike="noStrike">
              <a:solidFill>
                <a:srgbClr val="000000"/>
              </a:solidFill>
              <a:latin typeface="Arial"/>
              <a:ea typeface="Arial"/>
              <a:cs typeface="Arial"/>
              <a:sym typeface="Arial"/>
            </a:endParaRPr>
          </a:p>
        </p:txBody>
      </p:sp>
      <p:sp>
        <p:nvSpPr>
          <p:cNvPr id="70" name="Google Shape;70;p4"/>
          <p:cNvSpPr/>
          <p:nvPr/>
        </p:nvSpPr>
        <p:spPr>
          <a:xfrm>
            <a:off x="-142475" y="-71250"/>
            <a:ext cx="9425100" cy="5347500"/>
          </a:xfrm>
          <a:prstGeom prst="rect">
            <a:avLst/>
          </a:prstGeom>
          <a:solidFill>
            <a:srgbClr val="000000">
              <a:alpha val="7294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 name="Google Shape;71;p4"/>
          <p:cNvSpPr txBox="1"/>
          <p:nvPr/>
        </p:nvSpPr>
        <p:spPr>
          <a:xfrm>
            <a:off x="104775" y="692025"/>
            <a:ext cx="8829600" cy="2262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700"/>
              <a:buFont typeface="Arial"/>
              <a:buNone/>
            </a:pPr>
            <a:r>
              <a:rPr b="0" i="0" lang="en" sz="2700" u="none" cap="none" strike="noStrike">
                <a:solidFill>
                  <a:srgbClr val="CCCCCC"/>
                </a:solidFill>
                <a:latin typeface="Calibri"/>
                <a:ea typeface="Calibri"/>
                <a:cs typeface="Calibri"/>
                <a:sym typeface="Calibri"/>
              </a:rPr>
              <a:t>We are building a trans-disciplinary </a:t>
            </a:r>
            <a:r>
              <a:rPr b="1" i="0" lang="en" sz="2700" u="none" cap="none" strike="noStrike">
                <a:solidFill>
                  <a:srgbClr val="FEFEFE"/>
                </a:solidFill>
                <a:latin typeface="Calibri"/>
                <a:ea typeface="Calibri"/>
                <a:cs typeface="Calibri"/>
                <a:sym typeface="Calibri"/>
              </a:rPr>
              <a:t>testbed</a:t>
            </a:r>
            <a:r>
              <a:rPr b="0" i="0" lang="en" sz="2700" u="none" cap="none" strike="noStrike">
                <a:solidFill>
                  <a:srgbClr val="D9D9D9"/>
                </a:solidFill>
                <a:latin typeface="Calibri"/>
                <a:ea typeface="Calibri"/>
                <a:cs typeface="Calibri"/>
                <a:sym typeface="Calibri"/>
              </a:rPr>
              <a:t> </a:t>
            </a:r>
            <a:r>
              <a:rPr b="0" i="0" lang="en" sz="2700" u="none" cap="none" strike="noStrike">
                <a:solidFill>
                  <a:srgbClr val="CCCCCC"/>
                </a:solidFill>
                <a:latin typeface="Calibri"/>
                <a:ea typeface="Calibri"/>
                <a:cs typeface="Calibri"/>
                <a:sym typeface="Calibri"/>
              </a:rPr>
              <a:t>that will </a:t>
            </a:r>
            <a:r>
              <a:rPr b="1" i="0" lang="en" sz="2700" u="none" cap="none" strike="noStrike">
                <a:solidFill>
                  <a:srgbClr val="FFFFFF"/>
                </a:solidFill>
                <a:latin typeface="Calibri"/>
                <a:ea typeface="Calibri"/>
                <a:cs typeface="Calibri"/>
                <a:sym typeface="Calibri"/>
              </a:rPr>
              <a:t>democratize data-driven scientific discovery</a:t>
            </a:r>
            <a:r>
              <a:rPr b="0" i="0" lang="en" sz="2700" u="none" cap="none" strike="noStrike">
                <a:solidFill>
                  <a:srgbClr val="FFFFFF"/>
                </a:solidFill>
                <a:latin typeface="Calibri"/>
                <a:ea typeface="Calibri"/>
                <a:cs typeface="Calibri"/>
                <a:sym typeface="Calibri"/>
              </a:rPr>
              <a:t> </a:t>
            </a:r>
            <a:r>
              <a:rPr b="0" i="0" lang="en" sz="2700" u="none" cap="none" strike="noStrike">
                <a:solidFill>
                  <a:srgbClr val="CCCCCC"/>
                </a:solidFill>
                <a:latin typeface="Calibri"/>
                <a:ea typeface="Calibri"/>
                <a:cs typeface="Calibri"/>
                <a:sym typeface="Calibri"/>
              </a:rPr>
              <a:t>by</a:t>
            </a:r>
            <a:r>
              <a:rPr b="0" i="0" lang="en" sz="2700" u="none" cap="none" strike="noStrike">
                <a:solidFill>
                  <a:srgbClr val="D9D9D9"/>
                </a:solidFill>
                <a:latin typeface="Calibri"/>
                <a:ea typeface="Calibri"/>
                <a:cs typeface="Calibri"/>
                <a:sym typeface="Calibri"/>
              </a:rPr>
              <a:t> </a:t>
            </a:r>
            <a:r>
              <a:rPr b="1" i="0" lang="en" sz="2700" u="none" cap="none" strike="noStrike">
                <a:solidFill>
                  <a:srgbClr val="FFFFFF"/>
                </a:solidFill>
                <a:latin typeface="Calibri"/>
                <a:ea typeface="Calibri"/>
                <a:cs typeface="Calibri"/>
                <a:sym typeface="Calibri"/>
              </a:rPr>
              <a:t>connecting an open network of institutions</a:t>
            </a:r>
            <a:r>
              <a:rPr b="0" i="0" lang="en" sz="2700" u="none" cap="none" strike="noStrike">
                <a:solidFill>
                  <a:srgbClr val="CCCCCC"/>
                </a:solidFill>
                <a:latin typeface="Calibri"/>
                <a:ea typeface="Calibri"/>
                <a:cs typeface="Calibri"/>
                <a:sym typeface="Calibri"/>
              </a:rPr>
              <a:t>, including minority serving institutions and with</a:t>
            </a:r>
            <a:r>
              <a:rPr b="1" i="0" lang="en" sz="2700" u="none" cap="none" strike="noStrike">
                <a:solidFill>
                  <a:srgbClr val="FFFFFF"/>
                </a:solidFill>
                <a:latin typeface="Calibri"/>
                <a:ea typeface="Calibri"/>
                <a:cs typeface="Calibri"/>
                <a:sym typeface="Calibri"/>
              </a:rPr>
              <a:t> a</a:t>
            </a:r>
            <a:r>
              <a:rPr b="1" i="0" lang="en" sz="2700" u="none" cap="none" strike="noStrike">
                <a:solidFill>
                  <a:srgbClr val="D9D9D9"/>
                </a:solidFill>
                <a:latin typeface="Calibri"/>
                <a:ea typeface="Calibri"/>
                <a:cs typeface="Calibri"/>
                <a:sym typeface="Calibri"/>
              </a:rPr>
              <a:t> </a:t>
            </a:r>
            <a:r>
              <a:rPr b="1" i="0" lang="en" sz="2700" u="none" cap="none" strike="noStrike">
                <a:solidFill>
                  <a:srgbClr val="FFFFFF"/>
                </a:solidFill>
                <a:latin typeface="Calibri"/>
                <a:ea typeface="Calibri"/>
                <a:cs typeface="Calibri"/>
                <a:sym typeface="Calibri"/>
              </a:rPr>
              <a:t>shared, modular, containerized data delivery environment</a:t>
            </a:r>
            <a:r>
              <a:rPr b="0" i="0" lang="en" sz="2700" u="none" cap="none" strike="noStrike">
                <a:solidFill>
                  <a:srgbClr val="D9D9D9"/>
                </a:solidFill>
                <a:latin typeface="Calibri"/>
                <a:ea typeface="Calibri"/>
                <a:cs typeface="Calibri"/>
                <a:sym typeface="Calibri"/>
              </a:rPr>
              <a:t>.						 						</a:t>
            </a:r>
            <a:endParaRPr b="0" i="0" sz="2700" u="none" cap="none" strike="noStrike">
              <a:solidFill>
                <a:srgbClr val="D9D9D9"/>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0" name="Shape 330"/>
        <p:cNvGrpSpPr/>
        <p:nvPr/>
      </p:nvGrpSpPr>
      <p:grpSpPr>
        <a:xfrm>
          <a:off x="0" y="0"/>
          <a:ext cx="0" cy="0"/>
          <a:chOff x="0" y="0"/>
          <a:chExt cx="0" cy="0"/>
        </a:xfrm>
      </p:grpSpPr>
      <p:sp>
        <p:nvSpPr>
          <p:cNvPr id="331" name="Google Shape;331;gff55107310_21_10"/>
          <p:cNvSpPr txBox="1"/>
          <p:nvPr>
            <p:ph type="title"/>
          </p:nvPr>
        </p:nvSpPr>
        <p:spPr>
          <a:xfrm>
            <a:off x="180975" y="180975"/>
            <a:ext cx="8782200" cy="5526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t>NSDF-Catalog: Finding Similarities Across Research Repositories</a:t>
            </a:r>
            <a:endParaRPr/>
          </a:p>
        </p:txBody>
      </p:sp>
      <p:sp>
        <p:nvSpPr>
          <p:cNvPr id="332" name="Google Shape;332;gff55107310_21_10"/>
          <p:cNvSpPr txBox="1"/>
          <p:nvPr>
            <p:ph idx="1" type="body"/>
          </p:nvPr>
        </p:nvSpPr>
        <p:spPr>
          <a:xfrm>
            <a:off x="180975" y="914400"/>
            <a:ext cx="8782200" cy="4048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t/>
            </a:r>
            <a:endParaRPr>
              <a:solidFill>
                <a:schemeClr val="dk1"/>
              </a:solidFill>
            </a:endParaRPr>
          </a:p>
        </p:txBody>
      </p:sp>
      <p:sp>
        <p:nvSpPr>
          <p:cNvPr id="333" name="Google Shape;333;gff55107310_21_10"/>
          <p:cNvSpPr txBox="1"/>
          <p:nvPr>
            <p:ph idx="12" type="sldNum"/>
          </p:nvPr>
        </p:nvSpPr>
        <p:spPr>
          <a:xfrm>
            <a:off x="8548658" y="475846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334" name="Google Shape;334;gff55107310_21_10"/>
          <p:cNvPicPr preferRelativeResize="0"/>
          <p:nvPr/>
        </p:nvPicPr>
        <p:blipFill>
          <a:blip r:embed="rId3">
            <a:alphaModFix/>
          </a:blip>
          <a:stretch>
            <a:fillRect/>
          </a:stretch>
        </p:blipFill>
        <p:spPr>
          <a:xfrm>
            <a:off x="0" y="1452511"/>
            <a:ext cx="9143998" cy="3152877"/>
          </a:xfrm>
          <a:prstGeom prst="rect">
            <a:avLst/>
          </a:prstGeom>
          <a:noFill/>
          <a:ln>
            <a:noFill/>
          </a:ln>
        </p:spPr>
      </p:pic>
      <p:sp>
        <p:nvSpPr>
          <p:cNvPr id="335" name="Google Shape;335;gff55107310_21_10"/>
          <p:cNvSpPr/>
          <p:nvPr/>
        </p:nvSpPr>
        <p:spPr>
          <a:xfrm>
            <a:off x="-85500" y="1325050"/>
            <a:ext cx="9517500" cy="17454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6" name="Google Shape;336;gff55107310_21_10"/>
          <p:cNvSpPr/>
          <p:nvPr/>
        </p:nvSpPr>
        <p:spPr>
          <a:xfrm>
            <a:off x="-270700" y="3070450"/>
            <a:ext cx="8017200" cy="14676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0" name="Shape 340"/>
        <p:cNvGrpSpPr/>
        <p:nvPr/>
      </p:nvGrpSpPr>
      <p:grpSpPr>
        <a:xfrm>
          <a:off x="0" y="0"/>
          <a:ext cx="0" cy="0"/>
          <a:chOff x="0" y="0"/>
          <a:chExt cx="0" cy="0"/>
        </a:xfrm>
      </p:grpSpPr>
      <p:sp>
        <p:nvSpPr>
          <p:cNvPr id="341" name="Google Shape;341;g15b66485fd5_6_5"/>
          <p:cNvSpPr txBox="1"/>
          <p:nvPr>
            <p:ph type="title"/>
          </p:nvPr>
        </p:nvSpPr>
        <p:spPr>
          <a:xfrm>
            <a:off x="180975" y="180975"/>
            <a:ext cx="8782200" cy="5526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t>NSDF-Catalog: Finding Similarities Across Research Repositories</a:t>
            </a:r>
            <a:endParaRPr/>
          </a:p>
        </p:txBody>
      </p:sp>
      <p:sp>
        <p:nvSpPr>
          <p:cNvPr id="342" name="Google Shape;342;g15b66485fd5_6_5"/>
          <p:cNvSpPr txBox="1"/>
          <p:nvPr>
            <p:ph idx="1" type="body"/>
          </p:nvPr>
        </p:nvSpPr>
        <p:spPr>
          <a:xfrm>
            <a:off x="180975" y="914400"/>
            <a:ext cx="8782200" cy="4048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t/>
            </a:r>
            <a:endParaRPr>
              <a:solidFill>
                <a:schemeClr val="dk1"/>
              </a:solidFill>
            </a:endParaRPr>
          </a:p>
        </p:txBody>
      </p:sp>
      <p:sp>
        <p:nvSpPr>
          <p:cNvPr id="343" name="Google Shape;343;g15b66485fd5_6_5"/>
          <p:cNvSpPr txBox="1"/>
          <p:nvPr>
            <p:ph idx="12" type="sldNum"/>
          </p:nvPr>
        </p:nvSpPr>
        <p:spPr>
          <a:xfrm>
            <a:off x="8548658" y="475846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344" name="Google Shape;344;g15b66485fd5_6_5"/>
          <p:cNvPicPr preferRelativeResize="0"/>
          <p:nvPr/>
        </p:nvPicPr>
        <p:blipFill>
          <a:blip r:embed="rId3">
            <a:alphaModFix/>
          </a:blip>
          <a:stretch>
            <a:fillRect/>
          </a:stretch>
        </p:blipFill>
        <p:spPr>
          <a:xfrm>
            <a:off x="0" y="1452511"/>
            <a:ext cx="9143998" cy="3152877"/>
          </a:xfrm>
          <a:prstGeom prst="rect">
            <a:avLst/>
          </a:prstGeom>
          <a:noFill/>
          <a:ln>
            <a:noFill/>
          </a:ln>
        </p:spPr>
      </p:pic>
      <p:sp>
        <p:nvSpPr>
          <p:cNvPr id="345" name="Google Shape;345;g15b66485fd5_6_5"/>
          <p:cNvSpPr/>
          <p:nvPr/>
        </p:nvSpPr>
        <p:spPr>
          <a:xfrm>
            <a:off x="2664350" y="1325050"/>
            <a:ext cx="6767700" cy="17454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6" name="Google Shape;346;g15b66485fd5_6_5"/>
          <p:cNvSpPr/>
          <p:nvPr/>
        </p:nvSpPr>
        <p:spPr>
          <a:xfrm>
            <a:off x="-270700" y="3070450"/>
            <a:ext cx="8017200" cy="14676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0" name="Shape 350"/>
        <p:cNvGrpSpPr/>
        <p:nvPr/>
      </p:nvGrpSpPr>
      <p:grpSpPr>
        <a:xfrm>
          <a:off x="0" y="0"/>
          <a:ext cx="0" cy="0"/>
          <a:chOff x="0" y="0"/>
          <a:chExt cx="0" cy="0"/>
        </a:xfrm>
      </p:grpSpPr>
      <p:sp>
        <p:nvSpPr>
          <p:cNvPr id="351" name="Google Shape;351;gff55107310_21_31"/>
          <p:cNvSpPr txBox="1"/>
          <p:nvPr>
            <p:ph type="title"/>
          </p:nvPr>
        </p:nvSpPr>
        <p:spPr>
          <a:xfrm>
            <a:off x="180975" y="180975"/>
            <a:ext cx="8782200" cy="5526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t>NSDF-Catalog: Finding Similarities Across Research Repositories</a:t>
            </a:r>
            <a:endParaRPr/>
          </a:p>
        </p:txBody>
      </p:sp>
      <p:sp>
        <p:nvSpPr>
          <p:cNvPr id="352" name="Google Shape;352;gff55107310_21_31"/>
          <p:cNvSpPr txBox="1"/>
          <p:nvPr>
            <p:ph idx="1" type="body"/>
          </p:nvPr>
        </p:nvSpPr>
        <p:spPr>
          <a:xfrm>
            <a:off x="180975" y="914400"/>
            <a:ext cx="8782200" cy="4048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t/>
            </a:r>
            <a:endParaRPr>
              <a:solidFill>
                <a:schemeClr val="dk1"/>
              </a:solidFill>
            </a:endParaRPr>
          </a:p>
        </p:txBody>
      </p:sp>
      <p:sp>
        <p:nvSpPr>
          <p:cNvPr id="353" name="Google Shape;353;gff55107310_21_31"/>
          <p:cNvSpPr txBox="1"/>
          <p:nvPr>
            <p:ph idx="12" type="sldNum"/>
          </p:nvPr>
        </p:nvSpPr>
        <p:spPr>
          <a:xfrm>
            <a:off x="8548658" y="475846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354" name="Google Shape;354;gff55107310_21_31"/>
          <p:cNvPicPr preferRelativeResize="0"/>
          <p:nvPr/>
        </p:nvPicPr>
        <p:blipFill>
          <a:blip r:embed="rId3">
            <a:alphaModFix/>
          </a:blip>
          <a:stretch>
            <a:fillRect/>
          </a:stretch>
        </p:blipFill>
        <p:spPr>
          <a:xfrm>
            <a:off x="0" y="1452511"/>
            <a:ext cx="9143998" cy="3152877"/>
          </a:xfrm>
          <a:prstGeom prst="rect">
            <a:avLst/>
          </a:prstGeom>
          <a:noFill/>
          <a:ln>
            <a:noFill/>
          </a:ln>
        </p:spPr>
      </p:pic>
      <p:sp>
        <p:nvSpPr>
          <p:cNvPr id="355" name="Google Shape;355;gff55107310_21_31"/>
          <p:cNvSpPr/>
          <p:nvPr/>
        </p:nvSpPr>
        <p:spPr>
          <a:xfrm>
            <a:off x="2664350" y="1325050"/>
            <a:ext cx="2529000" cy="17454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6" name="Google Shape;356;gff55107310_21_31"/>
          <p:cNvSpPr/>
          <p:nvPr/>
        </p:nvSpPr>
        <p:spPr>
          <a:xfrm>
            <a:off x="6434175" y="1228100"/>
            <a:ext cx="2529000" cy="17454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7" name="Google Shape;357;gff55107310_21_31"/>
          <p:cNvSpPr/>
          <p:nvPr/>
        </p:nvSpPr>
        <p:spPr>
          <a:xfrm>
            <a:off x="-270700" y="3070450"/>
            <a:ext cx="2935200" cy="14676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8" name="Google Shape;358;gff55107310_21_31"/>
          <p:cNvSpPr/>
          <p:nvPr/>
        </p:nvSpPr>
        <p:spPr>
          <a:xfrm>
            <a:off x="7330550" y="3070450"/>
            <a:ext cx="1971900" cy="1467600"/>
          </a:xfrm>
          <a:prstGeom prst="rect">
            <a:avLst/>
          </a:prstGeom>
          <a:solidFill>
            <a:srgbClr val="FFFFFF">
              <a:alpha val="601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9" name="Google Shape;359;gff55107310_21_31"/>
          <p:cNvSpPr/>
          <p:nvPr/>
        </p:nvSpPr>
        <p:spPr>
          <a:xfrm>
            <a:off x="3999350" y="3070450"/>
            <a:ext cx="3794400" cy="14676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0" name="Google Shape;360;gff55107310_21_31"/>
          <p:cNvSpPr/>
          <p:nvPr/>
        </p:nvSpPr>
        <p:spPr>
          <a:xfrm>
            <a:off x="4037750" y="2823900"/>
            <a:ext cx="3794400" cy="3936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1" name="Google Shape;361;gff55107310_21_31"/>
          <p:cNvSpPr/>
          <p:nvPr/>
        </p:nvSpPr>
        <p:spPr>
          <a:xfrm>
            <a:off x="2480400" y="4294225"/>
            <a:ext cx="3794400" cy="3936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5" name="Shape 365"/>
        <p:cNvGrpSpPr/>
        <p:nvPr/>
      </p:nvGrpSpPr>
      <p:grpSpPr>
        <a:xfrm>
          <a:off x="0" y="0"/>
          <a:ext cx="0" cy="0"/>
          <a:chOff x="0" y="0"/>
          <a:chExt cx="0" cy="0"/>
        </a:xfrm>
      </p:grpSpPr>
      <p:sp>
        <p:nvSpPr>
          <p:cNvPr id="366" name="Google Shape;366;gff55107310_21_19"/>
          <p:cNvSpPr txBox="1"/>
          <p:nvPr>
            <p:ph type="title"/>
          </p:nvPr>
        </p:nvSpPr>
        <p:spPr>
          <a:xfrm>
            <a:off x="180975" y="180975"/>
            <a:ext cx="8782200" cy="5526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t>NSDF-Catalog: Finding Similarities Across Research Repositories</a:t>
            </a:r>
            <a:endParaRPr/>
          </a:p>
        </p:txBody>
      </p:sp>
      <p:sp>
        <p:nvSpPr>
          <p:cNvPr id="367" name="Google Shape;367;gff55107310_21_19"/>
          <p:cNvSpPr txBox="1"/>
          <p:nvPr>
            <p:ph idx="1" type="body"/>
          </p:nvPr>
        </p:nvSpPr>
        <p:spPr>
          <a:xfrm>
            <a:off x="180975" y="914400"/>
            <a:ext cx="8782200" cy="4048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t/>
            </a:r>
            <a:endParaRPr>
              <a:solidFill>
                <a:schemeClr val="dk1"/>
              </a:solidFill>
            </a:endParaRPr>
          </a:p>
        </p:txBody>
      </p:sp>
      <p:sp>
        <p:nvSpPr>
          <p:cNvPr id="368" name="Google Shape;368;gff55107310_21_19"/>
          <p:cNvSpPr txBox="1"/>
          <p:nvPr>
            <p:ph idx="12" type="sldNum"/>
          </p:nvPr>
        </p:nvSpPr>
        <p:spPr>
          <a:xfrm>
            <a:off x="8548658" y="475846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369" name="Google Shape;369;gff55107310_21_19"/>
          <p:cNvPicPr preferRelativeResize="0"/>
          <p:nvPr/>
        </p:nvPicPr>
        <p:blipFill>
          <a:blip r:embed="rId3">
            <a:alphaModFix/>
          </a:blip>
          <a:stretch>
            <a:fillRect/>
          </a:stretch>
        </p:blipFill>
        <p:spPr>
          <a:xfrm>
            <a:off x="0" y="1452511"/>
            <a:ext cx="9143998" cy="3152877"/>
          </a:xfrm>
          <a:prstGeom prst="rect">
            <a:avLst/>
          </a:prstGeom>
          <a:noFill/>
          <a:ln>
            <a:noFill/>
          </a:ln>
        </p:spPr>
      </p:pic>
      <p:sp>
        <p:nvSpPr>
          <p:cNvPr id="370" name="Google Shape;370;gff55107310_21_19"/>
          <p:cNvSpPr/>
          <p:nvPr/>
        </p:nvSpPr>
        <p:spPr>
          <a:xfrm>
            <a:off x="-170975" y="1605700"/>
            <a:ext cx="2838000" cy="1203900"/>
          </a:xfrm>
          <a:prstGeom prst="rect">
            <a:avLst/>
          </a:prstGeom>
          <a:solidFill>
            <a:srgbClr val="FFFFFF">
              <a:alpha val="601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1" name="Google Shape;371;gff55107310_21_19"/>
          <p:cNvSpPr/>
          <p:nvPr/>
        </p:nvSpPr>
        <p:spPr>
          <a:xfrm>
            <a:off x="5148950" y="1652050"/>
            <a:ext cx="1265400" cy="1111200"/>
          </a:xfrm>
          <a:prstGeom prst="rect">
            <a:avLst/>
          </a:prstGeom>
          <a:solidFill>
            <a:srgbClr val="FFFFFF">
              <a:alpha val="601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2" name="Google Shape;372;gff55107310_21_19"/>
          <p:cNvSpPr/>
          <p:nvPr/>
        </p:nvSpPr>
        <p:spPr>
          <a:xfrm>
            <a:off x="2667025" y="3108125"/>
            <a:ext cx="1265400" cy="1111200"/>
          </a:xfrm>
          <a:prstGeom prst="rect">
            <a:avLst/>
          </a:prstGeom>
          <a:solidFill>
            <a:srgbClr val="FFFFFF">
              <a:alpha val="601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6" name="Shape 376"/>
        <p:cNvGrpSpPr/>
        <p:nvPr/>
      </p:nvGrpSpPr>
      <p:grpSpPr>
        <a:xfrm>
          <a:off x="0" y="0"/>
          <a:ext cx="0" cy="0"/>
          <a:chOff x="0" y="0"/>
          <a:chExt cx="0" cy="0"/>
        </a:xfrm>
      </p:grpSpPr>
      <p:sp>
        <p:nvSpPr>
          <p:cNvPr id="377" name="Google Shape;377;g15780911600_0_49"/>
          <p:cNvSpPr txBox="1"/>
          <p:nvPr>
            <p:ph type="title"/>
          </p:nvPr>
        </p:nvSpPr>
        <p:spPr>
          <a:xfrm>
            <a:off x="180975" y="180975"/>
            <a:ext cx="8782200" cy="5526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t>NSDF-Catalog: Finding Similarities Across Research Repositories</a:t>
            </a:r>
            <a:endParaRPr/>
          </a:p>
        </p:txBody>
      </p:sp>
      <p:sp>
        <p:nvSpPr>
          <p:cNvPr id="378" name="Google Shape;378;g15780911600_0_49"/>
          <p:cNvSpPr txBox="1"/>
          <p:nvPr>
            <p:ph idx="1" type="body"/>
          </p:nvPr>
        </p:nvSpPr>
        <p:spPr>
          <a:xfrm>
            <a:off x="180975" y="914400"/>
            <a:ext cx="8782200" cy="40482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t/>
            </a:r>
            <a:endParaRPr>
              <a:solidFill>
                <a:schemeClr val="dk1"/>
              </a:solidFill>
            </a:endParaRPr>
          </a:p>
        </p:txBody>
      </p:sp>
      <p:sp>
        <p:nvSpPr>
          <p:cNvPr id="379" name="Google Shape;379;g15780911600_0_49"/>
          <p:cNvSpPr txBox="1"/>
          <p:nvPr>
            <p:ph idx="12" type="sldNum"/>
          </p:nvPr>
        </p:nvSpPr>
        <p:spPr>
          <a:xfrm>
            <a:off x="8548658" y="475846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380" name="Google Shape;380;g15780911600_0_49"/>
          <p:cNvPicPr preferRelativeResize="0"/>
          <p:nvPr/>
        </p:nvPicPr>
        <p:blipFill>
          <a:blip r:embed="rId4">
            <a:alphaModFix/>
          </a:blip>
          <a:stretch>
            <a:fillRect/>
          </a:stretch>
        </p:blipFill>
        <p:spPr>
          <a:xfrm>
            <a:off x="0" y="1452511"/>
            <a:ext cx="9143998" cy="3152877"/>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4" name="Shape 384"/>
        <p:cNvGrpSpPr/>
        <p:nvPr/>
      </p:nvGrpSpPr>
      <p:grpSpPr>
        <a:xfrm>
          <a:off x="0" y="0"/>
          <a:ext cx="0" cy="0"/>
          <a:chOff x="0" y="0"/>
          <a:chExt cx="0" cy="0"/>
        </a:xfrm>
      </p:grpSpPr>
      <p:sp>
        <p:nvSpPr>
          <p:cNvPr id="385" name="Google Shape;385;g15780911600_0_6"/>
          <p:cNvSpPr txBox="1"/>
          <p:nvPr>
            <p:ph type="title"/>
          </p:nvPr>
        </p:nvSpPr>
        <p:spPr>
          <a:xfrm>
            <a:off x="180975" y="180975"/>
            <a:ext cx="8782200" cy="5526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b="1" lang="en"/>
              <a:t>Collaboration Opportunities</a:t>
            </a:r>
            <a:endParaRPr b="1"/>
          </a:p>
        </p:txBody>
      </p:sp>
      <p:sp>
        <p:nvSpPr>
          <p:cNvPr id="386" name="Google Shape;386;g15780911600_0_6"/>
          <p:cNvSpPr txBox="1"/>
          <p:nvPr>
            <p:ph idx="1" type="body"/>
          </p:nvPr>
        </p:nvSpPr>
        <p:spPr>
          <a:xfrm>
            <a:off x="180975" y="914400"/>
            <a:ext cx="8782200" cy="4048200"/>
          </a:xfrm>
          <a:prstGeom prst="rect">
            <a:avLst/>
          </a:prstGeom>
        </p:spPr>
        <p:txBody>
          <a:bodyPr anchorCtr="0" anchor="t" bIns="91425" lIns="91425" spcFirstLastPara="1" rIns="91425" wrap="square" tIns="91425">
            <a:normAutofit/>
          </a:bodyPr>
          <a:lstStyle/>
          <a:p>
            <a:pPr indent="-361950" lvl="0" marL="457200" rtl="0" algn="l">
              <a:lnSpc>
                <a:spcPct val="115000"/>
              </a:lnSpc>
              <a:spcBef>
                <a:spcPts val="0"/>
              </a:spcBef>
              <a:spcAft>
                <a:spcPts val="0"/>
              </a:spcAft>
              <a:buSzPts val="2100"/>
              <a:buChar char="●"/>
            </a:pPr>
            <a:r>
              <a:rPr lang="en" sz="2100"/>
              <a:t>We looking to collaborate with science teams that are sharing their or depend on other data to better understand needs for NSDF-Catalog</a:t>
            </a:r>
            <a:endParaRPr sz="2100"/>
          </a:p>
          <a:p>
            <a:pPr indent="-361950" lvl="0" marL="457200" rtl="0" algn="l">
              <a:lnSpc>
                <a:spcPct val="115000"/>
              </a:lnSpc>
              <a:spcBef>
                <a:spcPts val="1000"/>
              </a:spcBef>
              <a:spcAft>
                <a:spcPts val="0"/>
              </a:spcAft>
              <a:buSzPts val="2100"/>
              <a:buChar char="●"/>
            </a:pPr>
            <a:r>
              <a:rPr lang="en" sz="2100"/>
              <a:t>We are looking for large bodies of unindexed data to show how NSDF-Catalog can help scientists make searchable their data</a:t>
            </a:r>
            <a:endParaRPr sz="2100"/>
          </a:p>
          <a:p>
            <a:pPr indent="-361950" lvl="0" marL="457200" rtl="0" algn="l">
              <a:lnSpc>
                <a:spcPct val="115000"/>
              </a:lnSpc>
              <a:spcBef>
                <a:spcPts val="1000"/>
              </a:spcBef>
              <a:spcAft>
                <a:spcPts val="1000"/>
              </a:spcAft>
              <a:buSzPts val="2100"/>
              <a:buChar char="●"/>
            </a:pPr>
            <a:r>
              <a:rPr lang="en" sz="2100"/>
              <a:t>We are looking for scientists performing cross-disciplinary research that would leverage our search and are willing to </a:t>
            </a:r>
            <a:r>
              <a:rPr lang="en" sz="2100"/>
              <a:t>discuss their use case</a:t>
            </a:r>
            <a:endParaRPr sz="2100"/>
          </a:p>
        </p:txBody>
      </p:sp>
      <p:sp>
        <p:nvSpPr>
          <p:cNvPr id="387" name="Google Shape;387;g15780911600_0_6"/>
          <p:cNvSpPr txBox="1"/>
          <p:nvPr>
            <p:ph idx="12" type="sldNum"/>
          </p:nvPr>
        </p:nvSpPr>
        <p:spPr>
          <a:xfrm>
            <a:off x="8548658" y="475846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Clr>
                <a:srgbClr val="000000"/>
              </a:buClr>
              <a:buSzPts val="1000"/>
              <a:buFont typeface="Arial"/>
              <a:buNone/>
            </a:pPr>
            <a:fld id="{00000000-1234-1234-1234-123412341234}" type="slidenum">
              <a:rPr lang="en"/>
              <a:t>‹#›</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 name="Shape 75"/>
        <p:cNvGrpSpPr/>
        <p:nvPr/>
      </p:nvGrpSpPr>
      <p:grpSpPr>
        <a:xfrm>
          <a:off x="0" y="0"/>
          <a:ext cx="0" cy="0"/>
          <a:chOff x="0" y="0"/>
          <a:chExt cx="0" cy="0"/>
        </a:xfrm>
      </p:grpSpPr>
      <p:sp>
        <p:nvSpPr>
          <p:cNvPr id="76" name="Google Shape;76;g15780911600_0_13"/>
          <p:cNvSpPr/>
          <p:nvPr/>
        </p:nvSpPr>
        <p:spPr>
          <a:xfrm>
            <a:off x="0" y="0"/>
            <a:ext cx="9144000" cy="5143500"/>
          </a:xfrm>
          <a:prstGeom prst="rect">
            <a:avLst/>
          </a:prstGeom>
          <a:solidFill>
            <a:srgbClr val="000000"/>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400"/>
              <a:buFont typeface="Arial"/>
              <a:buNone/>
            </a:pPr>
            <a:r>
              <a:t/>
            </a:r>
            <a:endParaRPr b="0" i="0" sz="1400" u="none" cap="none" strike="noStrike">
              <a:solidFill>
                <a:schemeClr val="lt1"/>
              </a:solidFill>
              <a:latin typeface="Arial"/>
              <a:ea typeface="Arial"/>
              <a:cs typeface="Arial"/>
              <a:sym typeface="Arial"/>
            </a:endParaRPr>
          </a:p>
        </p:txBody>
      </p:sp>
      <p:pic>
        <p:nvPicPr>
          <p:cNvPr descr="Background pattern&#10;&#10;Description automatically generated" id="77" name="Google Shape;77;g15780911600_0_13"/>
          <p:cNvPicPr preferRelativeResize="0"/>
          <p:nvPr/>
        </p:nvPicPr>
        <p:blipFill rotWithShape="1">
          <a:blip r:embed="rId3">
            <a:alphaModFix amt="50000"/>
          </a:blip>
          <a:srcRect b="25003" l="0" r="57332" t="0"/>
          <a:stretch/>
        </p:blipFill>
        <p:spPr>
          <a:xfrm>
            <a:off x="0" y="0"/>
            <a:ext cx="9144006" cy="5143499"/>
          </a:xfrm>
          <a:prstGeom prst="rect">
            <a:avLst/>
          </a:prstGeom>
          <a:noFill/>
          <a:ln>
            <a:noFill/>
          </a:ln>
        </p:spPr>
      </p:pic>
      <p:pic>
        <p:nvPicPr>
          <p:cNvPr id="78" name="Google Shape;78;g15780911600_0_13"/>
          <p:cNvPicPr preferRelativeResize="0"/>
          <p:nvPr/>
        </p:nvPicPr>
        <p:blipFill rotWithShape="1">
          <a:blip r:embed="rId4">
            <a:alphaModFix/>
          </a:blip>
          <a:srcRect b="0" l="0" r="0" t="0"/>
          <a:stretch/>
        </p:blipFill>
        <p:spPr>
          <a:xfrm>
            <a:off x="6636419" y="3438702"/>
            <a:ext cx="2317079" cy="1209507"/>
          </a:xfrm>
          <a:prstGeom prst="rect">
            <a:avLst/>
          </a:prstGeom>
          <a:noFill/>
          <a:ln>
            <a:noFill/>
          </a:ln>
        </p:spPr>
      </p:pic>
      <p:sp>
        <p:nvSpPr>
          <p:cNvPr id="79" name="Google Shape;79;g15780911600_0_13"/>
          <p:cNvSpPr/>
          <p:nvPr/>
        </p:nvSpPr>
        <p:spPr>
          <a:xfrm>
            <a:off x="4514849" y="4629900"/>
            <a:ext cx="8212800" cy="646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200"/>
              <a:buFont typeface="Arial"/>
              <a:buNone/>
            </a:pPr>
            <a:r>
              <a:rPr b="1" i="0" lang="en" sz="2200" u="none" cap="none" strike="noStrike">
                <a:solidFill>
                  <a:srgbClr val="FEFEFE"/>
                </a:solidFill>
                <a:latin typeface="Calibri"/>
                <a:ea typeface="Calibri"/>
                <a:cs typeface="Calibri"/>
                <a:sym typeface="Calibri"/>
              </a:rPr>
              <a:t>http://nationalsciencedatafabric.org/</a:t>
            </a:r>
            <a:endParaRPr b="1" i="0" sz="100" u="none" cap="none" strike="noStrike">
              <a:solidFill>
                <a:srgbClr val="000000"/>
              </a:solidFill>
              <a:latin typeface="Arial"/>
              <a:ea typeface="Arial"/>
              <a:cs typeface="Arial"/>
              <a:sym typeface="Arial"/>
            </a:endParaRPr>
          </a:p>
        </p:txBody>
      </p:sp>
      <p:sp>
        <p:nvSpPr>
          <p:cNvPr id="80" name="Google Shape;80;g15780911600_0_13"/>
          <p:cNvSpPr/>
          <p:nvPr/>
        </p:nvSpPr>
        <p:spPr>
          <a:xfrm>
            <a:off x="-142475" y="-71250"/>
            <a:ext cx="9425100" cy="5347500"/>
          </a:xfrm>
          <a:prstGeom prst="rect">
            <a:avLst/>
          </a:prstGeom>
          <a:solidFill>
            <a:srgbClr val="000000">
              <a:alpha val="7294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 name="Google Shape;81;g15780911600_0_13"/>
          <p:cNvSpPr txBox="1"/>
          <p:nvPr/>
        </p:nvSpPr>
        <p:spPr>
          <a:xfrm>
            <a:off x="104775" y="692025"/>
            <a:ext cx="8829600" cy="2262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700"/>
              <a:buFont typeface="Arial"/>
              <a:buNone/>
            </a:pPr>
            <a:r>
              <a:rPr b="0" i="0" lang="en" sz="2700" u="none" cap="none" strike="noStrike">
                <a:solidFill>
                  <a:srgbClr val="CCCCCC"/>
                </a:solidFill>
                <a:latin typeface="Calibri"/>
                <a:ea typeface="Calibri"/>
                <a:cs typeface="Calibri"/>
                <a:sym typeface="Calibri"/>
              </a:rPr>
              <a:t>We are building a trans-disciplinary </a:t>
            </a:r>
            <a:r>
              <a:rPr b="1" i="0" lang="en" sz="2700" u="none" cap="none" strike="noStrike">
                <a:solidFill>
                  <a:srgbClr val="FEFEFE"/>
                </a:solidFill>
                <a:latin typeface="Calibri"/>
                <a:ea typeface="Calibri"/>
                <a:cs typeface="Calibri"/>
                <a:sym typeface="Calibri"/>
              </a:rPr>
              <a:t>testbed</a:t>
            </a:r>
            <a:r>
              <a:rPr b="0" i="0" lang="en" sz="2700" u="none" cap="none" strike="noStrike">
                <a:solidFill>
                  <a:srgbClr val="D9D9D9"/>
                </a:solidFill>
                <a:latin typeface="Calibri"/>
                <a:ea typeface="Calibri"/>
                <a:cs typeface="Calibri"/>
                <a:sym typeface="Calibri"/>
              </a:rPr>
              <a:t> </a:t>
            </a:r>
            <a:r>
              <a:rPr b="0" i="0" lang="en" sz="2700" u="none" cap="none" strike="noStrike">
                <a:solidFill>
                  <a:srgbClr val="CCCCCC"/>
                </a:solidFill>
                <a:latin typeface="Calibri"/>
                <a:ea typeface="Calibri"/>
                <a:cs typeface="Calibri"/>
                <a:sym typeface="Calibri"/>
              </a:rPr>
              <a:t>that will </a:t>
            </a:r>
            <a:r>
              <a:rPr b="1" i="0" lang="en" sz="2700" u="none" cap="none" strike="noStrike">
                <a:solidFill>
                  <a:srgbClr val="FFFFFF"/>
                </a:solidFill>
                <a:latin typeface="Calibri"/>
                <a:ea typeface="Calibri"/>
                <a:cs typeface="Calibri"/>
                <a:sym typeface="Calibri"/>
              </a:rPr>
              <a:t>democratize data-driven scientific discovery</a:t>
            </a:r>
            <a:r>
              <a:rPr b="0" i="0" lang="en" sz="2700" u="none" cap="none" strike="noStrike">
                <a:solidFill>
                  <a:srgbClr val="FFFFFF"/>
                </a:solidFill>
                <a:latin typeface="Calibri"/>
                <a:ea typeface="Calibri"/>
                <a:cs typeface="Calibri"/>
                <a:sym typeface="Calibri"/>
              </a:rPr>
              <a:t> </a:t>
            </a:r>
            <a:r>
              <a:rPr b="0" i="0" lang="en" sz="2700" u="none" cap="none" strike="noStrike">
                <a:solidFill>
                  <a:srgbClr val="CCCCCC"/>
                </a:solidFill>
                <a:latin typeface="Calibri"/>
                <a:ea typeface="Calibri"/>
                <a:cs typeface="Calibri"/>
                <a:sym typeface="Calibri"/>
              </a:rPr>
              <a:t>by</a:t>
            </a:r>
            <a:r>
              <a:rPr b="0" i="0" lang="en" sz="2700" u="none" cap="none" strike="noStrike">
                <a:solidFill>
                  <a:srgbClr val="D9D9D9"/>
                </a:solidFill>
                <a:latin typeface="Calibri"/>
                <a:ea typeface="Calibri"/>
                <a:cs typeface="Calibri"/>
                <a:sym typeface="Calibri"/>
              </a:rPr>
              <a:t> </a:t>
            </a:r>
            <a:r>
              <a:rPr b="1" i="0" lang="en" sz="2700" u="none" cap="none" strike="noStrike">
                <a:solidFill>
                  <a:srgbClr val="FFFFFF"/>
                </a:solidFill>
                <a:latin typeface="Calibri"/>
                <a:ea typeface="Calibri"/>
                <a:cs typeface="Calibri"/>
                <a:sym typeface="Calibri"/>
              </a:rPr>
              <a:t>connecting an open network of institutions</a:t>
            </a:r>
            <a:r>
              <a:rPr b="0" i="0" lang="en" sz="2700" u="none" cap="none" strike="noStrike">
                <a:solidFill>
                  <a:srgbClr val="CCCCCC"/>
                </a:solidFill>
                <a:latin typeface="Calibri"/>
                <a:ea typeface="Calibri"/>
                <a:cs typeface="Calibri"/>
                <a:sym typeface="Calibri"/>
              </a:rPr>
              <a:t>, including minority serving institutions and with</a:t>
            </a:r>
            <a:r>
              <a:rPr b="1" i="0" lang="en" sz="2700" u="none" cap="none" strike="noStrike">
                <a:solidFill>
                  <a:srgbClr val="FFFFFF"/>
                </a:solidFill>
                <a:latin typeface="Calibri"/>
                <a:ea typeface="Calibri"/>
                <a:cs typeface="Calibri"/>
                <a:sym typeface="Calibri"/>
              </a:rPr>
              <a:t> a</a:t>
            </a:r>
            <a:r>
              <a:rPr b="1" i="0" lang="en" sz="2700" u="none" cap="none" strike="noStrike">
                <a:solidFill>
                  <a:srgbClr val="D9D9D9"/>
                </a:solidFill>
                <a:latin typeface="Calibri"/>
                <a:ea typeface="Calibri"/>
                <a:cs typeface="Calibri"/>
                <a:sym typeface="Calibri"/>
              </a:rPr>
              <a:t> </a:t>
            </a:r>
            <a:r>
              <a:rPr b="1" i="0" lang="en" sz="2700" u="none" cap="none" strike="noStrike">
                <a:solidFill>
                  <a:srgbClr val="FFFFFF"/>
                </a:solidFill>
                <a:latin typeface="Calibri"/>
                <a:ea typeface="Calibri"/>
                <a:cs typeface="Calibri"/>
                <a:sym typeface="Calibri"/>
              </a:rPr>
              <a:t>shared, modular, containerized data delivery environment</a:t>
            </a:r>
            <a:r>
              <a:rPr b="0" i="0" lang="en" sz="2700" u="none" cap="none" strike="noStrike">
                <a:solidFill>
                  <a:srgbClr val="D9D9D9"/>
                </a:solidFill>
                <a:latin typeface="Calibri"/>
                <a:ea typeface="Calibri"/>
                <a:cs typeface="Calibri"/>
                <a:sym typeface="Calibri"/>
              </a:rPr>
              <a:t>.						 						</a:t>
            </a:r>
            <a:endParaRPr b="0" i="0" sz="2700" u="none" cap="none" strike="noStrike">
              <a:solidFill>
                <a:srgbClr val="D9D9D9"/>
              </a:solidFill>
              <a:latin typeface="Calibri"/>
              <a:ea typeface="Calibri"/>
              <a:cs typeface="Calibri"/>
              <a:sym typeface="Calibri"/>
            </a:endParaRPr>
          </a:p>
        </p:txBody>
      </p:sp>
      <p:sp>
        <p:nvSpPr>
          <p:cNvPr id="82" name="Google Shape;82;g15780911600_0_13"/>
          <p:cNvSpPr txBox="1"/>
          <p:nvPr/>
        </p:nvSpPr>
        <p:spPr>
          <a:xfrm>
            <a:off x="104775" y="3130425"/>
            <a:ext cx="8829600" cy="10158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2700"/>
              <a:buFont typeface="Arial"/>
              <a:buNone/>
            </a:pPr>
            <a:r>
              <a:rPr b="1" lang="en" sz="2700">
                <a:solidFill>
                  <a:srgbClr val="F9CB9C"/>
                </a:solidFill>
                <a:latin typeface="Calibri"/>
                <a:ea typeface="Calibri"/>
                <a:cs typeface="Calibri"/>
                <a:sym typeface="Calibri"/>
              </a:rPr>
              <a:t>→ Need for global index of data available</a:t>
            </a:r>
            <a:endParaRPr b="1" sz="2700">
              <a:solidFill>
                <a:srgbClr val="F9CB9C"/>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2700"/>
              <a:buFont typeface="Arial"/>
              <a:buNone/>
            </a:pPr>
            <a:r>
              <a:rPr b="1" lang="en" sz="2700">
                <a:solidFill>
                  <a:srgbClr val="F9CB9C"/>
                </a:solidFill>
                <a:latin typeface="Calibri"/>
                <a:ea typeface="Calibri"/>
                <a:cs typeface="Calibri"/>
                <a:sym typeface="Calibri"/>
              </a:rPr>
              <a:t>     </a:t>
            </a:r>
            <a:r>
              <a:rPr b="1" lang="en" sz="2700">
                <a:solidFill>
                  <a:srgbClr val="F9CB9C"/>
                </a:solidFill>
                <a:latin typeface="Calibri"/>
                <a:ea typeface="Calibri"/>
                <a:cs typeface="Calibri"/>
                <a:sym typeface="Calibri"/>
              </a:rPr>
              <a:t>w</a:t>
            </a:r>
            <a:r>
              <a:rPr b="1" lang="en" sz="2700">
                <a:solidFill>
                  <a:srgbClr val="F9CB9C"/>
                </a:solidFill>
                <a:latin typeface="Calibri"/>
                <a:ea typeface="Calibri"/>
                <a:cs typeface="Calibri"/>
                <a:sym typeface="Calibri"/>
              </a:rPr>
              <a:t>ithin National Science Data Fabric</a:t>
            </a:r>
            <a:endParaRPr b="1" i="0" sz="2700" u="none" cap="none" strike="noStrike">
              <a:solidFill>
                <a:srgbClr val="F9CB9C"/>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 name="Shape 86"/>
        <p:cNvGrpSpPr/>
        <p:nvPr/>
      </p:nvGrpSpPr>
      <p:grpSpPr>
        <a:xfrm>
          <a:off x="0" y="0"/>
          <a:ext cx="0" cy="0"/>
          <a:chOff x="0" y="0"/>
          <a:chExt cx="0" cy="0"/>
        </a:xfrm>
      </p:grpSpPr>
      <p:pic>
        <p:nvPicPr>
          <p:cNvPr id="87" name="Google Shape;87;p5"/>
          <p:cNvPicPr preferRelativeResize="0"/>
          <p:nvPr/>
        </p:nvPicPr>
        <p:blipFill rotWithShape="1">
          <a:blip r:embed="rId3">
            <a:alphaModFix/>
          </a:blip>
          <a:srcRect b="0" l="0" r="0" t="0"/>
          <a:stretch/>
        </p:blipFill>
        <p:spPr>
          <a:xfrm>
            <a:off x="0" y="0"/>
            <a:ext cx="9144000" cy="5143500"/>
          </a:xfrm>
          <a:prstGeom prst="rect">
            <a:avLst/>
          </a:prstGeom>
          <a:noFill/>
          <a:ln>
            <a:noFill/>
          </a:ln>
        </p:spPr>
      </p:pic>
      <p:sp>
        <p:nvSpPr>
          <p:cNvPr id="88" name="Google Shape;88;p5"/>
          <p:cNvSpPr txBox="1"/>
          <p:nvPr>
            <p:ph idx="12" type="sldNum"/>
          </p:nvPr>
        </p:nvSpPr>
        <p:spPr>
          <a:xfrm>
            <a:off x="8548658" y="4758467"/>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en"/>
              <a:t>‹#›</a:t>
            </a:fld>
            <a:endParaRPr/>
          </a:p>
        </p:txBody>
      </p:sp>
      <p:sp>
        <p:nvSpPr>
          <p:cNvPr id="89" name="Google Shape;89;p5"/>
          <p:cNvSpPr txBox="1"/>
          <p:nvPr/>
        </p:nvSpPr>
        <p:spPr>
          <a:xfrm>
            <a:off x="4248725" y="950275"/>
            <a:ext cx="1821000" cy="923400"/>
          </a:xfrm>
          <a:prstGeom prst="rect">
            <a:avLst/>
          </a:prstGeom>
          <a:noFill/>
          <a:ln>
            <a:noFill/>
          </a:ln>
        </p:spPr>
        <p:txBody>
          <a:bodyPr anchorCtr="0" anchor="b" bIns="91425" lIns="91425" spcFirstLastPara="1" rIns="91425" wrap="square" tIns="91425">
            <a:noAutofit/>
          </a:bodyPr>
          <a:lstStyle/>
          <a:p>
            <a:pPr indent="0" lvl="0" marL="0" marR="0" rtl="0" algn="l">
              <a:lnSpc>
                <a:spcPct val="100000"/>
              </a:lnSpc>
              <a:spcBef>
                <a:spcPts val="1800"/>
              </a:spcBef>
              <a:spcAft>
                <a:spcPts val="400"/>
              </a:spcAft>
              <a:buClr>
                <a:srgbClr val="000000"/>
              </a:buClr>
              <a:buSzPts val="1200"/>
              <a:buFont typeface="Arial"/>
              <a:buNone/>
            </a:pPr>
            <a:br>
              <a:rPr b="1" i="0" lang="en" sz="1200" u="none" cap="none" strike="noStrike">
                <a:solidFill>
                  <a:srgbClr val="FFFFFF"/>
                </a:solidFill>
                <a:latin typeface="Calibri"/>
                <a:ea typeface="Calibri"/>
                <a:cs typeface="Calibri"/>
                <a:sym typeface="Calibri"/>
              </a:rPr>
            </a:br>
            <a:r>
              <a:rPr b="1" i="0" lang="en" sz="1200" u="none" cap="none" strike="noStrike">
                <a:solidFill>
                  <a:srgbClr val="FFFFFF"/>
                </a:solidFill>
                <a:latin typeface="Calibri"/>
                <a:ea typeface="Calibri"/>
                <a:cs typeface="Calibri"/>
                <a:sym typeface="Calibri"/>
              </a:rPr>
              <a:t>UMICH</a:t>
            </a:r>
            <a:endParaRPr b="1" i="0" sz="1200" u="none" cap="none" strike="noStrike">
              <a:solidFill>
                <a:srgbClr val="FFFFFF"/>
              </a:solidFill>
              <a:latin typeface="Calibri"/>
              <a:ea typeface="Calibri"/>
              <a:cs typeface="Calibri"/>
              <a:sym typeface="Calibri"/>
            </a:endParaRPr>
          </a:p>
        </p:txBody>
      </p:sp>
      <p:sp>
        <p:nvSpPr>
          <p:cNvPr id="90" name="Google Shape;90;p5"/>
          <p:cNvSpPr txBox="1"/>
          <p:nvPr/>
        </p:nvSpPr>
        <p:spPr>
          <a:xfrm>
            <a:off x="4495800" y="2163525"/>
            <a:ext cx="6570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1800"/>
              </a:spcBef>
              <a:spcAft>
                <a:spcPts val="400"/>
              </a:spcAft>
              <a:buClr>
                <a:srgbClr val="000000"/>
              </a:buClr>
              <a:buSzPts val="1200"/>
              <a:buFont typeface="Arial"/>
              <a:buNone/>
            </a:pPr>
            <a:r>
              <a:rPr b="1" i="0" lang="en" sz="1200" u="none" cap="none" strike="noStrike">
                <a:solidFill>
                  <a:srgbClr val="FFFFFF"/>
                </a:solidFill>
                <a:latin typeface="Calibri"/>
                <a:ea typeface="Calibri"/>
                <a:cs typeface="Calibri"/>
                <a:sym typeface="Calibri"/>
              </a:rPr>
              <a:t>UTK</a:t>
            </a:r>
            <a:endParaRPr b="0" i="0" sz="1200" u="none" cap="none" strike="noStrike">
              <a:solidFill>
                <a:srgbClr val="FFFFFF"/>
              </a:solidFill>
              <a:latin typeface="Calibri"/>
              <a:ea typeface="Calibri"/>
              <a:cs typeface="Calibri"/>
              <a:sym typeface="Calibri"/>
            </a:endParaRPr>
          </a:p>
        </p:txBody>
      </p:sp>
      <p:sp>
        <p:nvSpPr>
          <p:cNvPr id="91" name="Google Shape;91;p5"/>
          <p:cNvSpPr txBox="1"/>
          <p:nvPr/>
        </p:nvSpPr>
        <p:spPr>
          <a:xfrm>
            <a:off x="4833425" y="1931400"/>
            <a:ext cx="6570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1800"/>
              </a:spcBef>
              <a:spcAft>
                <a:spcPts val="400"/>
              </a:spcAft>
              <a:buClr>
                <a:srgbClr val="000000"/>
              </a:buClr>
              <a:buSzPts val="1200"/>
              <a:buFont typeface="Arial"/>
              <a:buNone/>
            </a:pPr>
            <a:r>
              <a:rPr b="1" i="0" lang="en" sz="1200" u="none" cap="none" strike="noStrike">
                <a:solidFill>
                  <a:srgbClr val="FFFFFF"/>
                </a:solidFill>
                <a:latin typeface="Calibri"/>
                <a:ea typeface="Calibri"/>
                <a:cs typeface="Calibri"/>
                <a:sym typeface="Calibri"/>
              </a:rPr>
              <a:t>JHU</a:t>
            </a:r>
            <a:endParaRPr b="0" i="0" sz="1200" u="none" cap="none" strike="noStrike">
              <a:solidFill>
                <a:srgbClr val="FFFFFF"/>
              </a:solidFill>
              <a:latin typeface="Calibri"/>
              <a:ea typeface="Calibri"/>
              <a:cs typeface="Calibri"/>
              <a:sym typeface="Calibri"/>
            </a:endParaRPr>
          </a:p>
        </p:txBody>
      </p:sp>
      <p:sp>
        <p:nvSpPr>
          <p:cNvPr id="92" name="Google Shape;92;p5"/>
          <p:cNvSpPr txBox="1"/>
          <p:nvPr/>
        </p:nvSpPr>
        <p:spPr>
          <a:xfrm>
            <a:off x="3408175" y="1551744"/>
            <a:ext cx="8712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1800"/>
              </a:spcBef>
              <a:spcAft>
                <a:spcPts val="400"/>
              </a:spcAft>
              <a:buClr>
                <a:srgbClr val="000000"/>
              </a:buClr>
              <a:buSzPts val="1200"/>
              <a:buFont typeface="Arial"/>
              <a:buNone/>
            </a:pPr>
            <a:r>
              <a:rPr b="1" i="0" lang="en" sz="1200" u="none" cap="none" strike="noStrike">
                <a:solidFill>
                  <a:srgbClr val="FFFFFF"/>
                </a:solidFill>
                <a:latin typeface="Calibri"/>
                <a:ea typeface="Calibri"/>
                <a:cs typeface="Calibri"/>
                <a:sym typeface="Calibri"/>
              </a:rPr>
              <a:t>UTAH</a:t>
            </a:r>
            <a:endParaRPr b="0" i="0" sz="1200" u="none" cap="none" strike="noStrike">
              <a:solidFill>
                <a:srgbClr val="FFFFFF"/>
              </a:solidFill>
              <a:latin typeface="Calibri"/>
              <a:ea typeface="Calibri"/>
              <a:cs typeface="Calibri"/>
              <a:sym typeface="Calibri"/>
            </a:endParaRPr>
          </a:p>
        </p:txBody>
      </p:sp>
      <p:sp>
        <p:nvSpPr>
          <p:cNvPr id="93" name="Google Shape;93;p5"/>
          <p:cNvSpPr txBox="1"/>
          <p:nvPr/>
        </p:nvSpPr>
        <p:spPr>
          <a:xfrm>
            <a:off x="2306875" y="2133525"/>
            <a:ext cx="10029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1800"/>
              </a:spcBef>
              <a:spcAft>
                <a:spcPts val="400"/>
              </a:spcAft>
              <a:buClr>
                <a:srgbClr val="000000"/>
              </a:buClr>
              <a:buSzPts val="1200"/>
              <a:buFont typeface="Arial"/>
              <a:buNone/>
            </a:pPr>
            <a:r>
              <a:rPr b="1" i="0" lang="en" sz="1200" u="none" cap="none" strike="noStrike">
                <a:solidFill>
                  <a:schemeClr val="lt1"/>
                </a:solidFill>
                <a:latin typeface="Calibri"/>
                <a:ea typeface="Calibri"/>
                <a:cs typeface="Calibri"/>
                <a:sym typeface="Calibri"/>
              </a:rPr>
              <a:t>SDSC</a:t>
            </a:r>
            <a:endParaRPr b="1" i="0" sz="1200" u="none" cap="none" strike="noStrike">
              <a:solidFill>
                <a:schemeClr val="lt1"/>
              </a:solidFill>
              <a:latin typeface="Calibri"/>
              <a:ea typeface="Calibri"/>
              <a:cs typeface="Calibri"/>
              <a:sym typeface="Calibri"/>
            </a:endParaRPr>
          </a:p>
        </p:txBody>
      </p:sp>
      <p:sp>
        <p:nvSpPr>
          <p:cNvPr id="94" name="Google Shape;94;p5"/>
          <p:cNvSpPr txBox="1"/>
          <p:nvPr/>
        </p:nvSpPr>
        <p:spPr>
          <a:xfrm>
            <a:off x="9240450" y="2220975"/>
            <a:ext cx="5487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1" i="0" lang="en" sz="1200" u="none" cap="none" strike="noStrike">
                <a:solidFill>
                  <a:srgbClr val="000000"/>
                </a:solidFill>
                <a:latin typeface="Calibri"/>
                <a:ea typeface="Calibri"/>
                <a:cs typeface="Calibri"/>
                <a:sym typeface="Calibri"/>
              </a:rPr>
              <a:t>UTEP</a:t>
            </a:r>
            <a:endParaRPr b="1" i="0" sz="1200" u="none" cap="none" strike="noStrike">
              <a:solidFill>
                <a:srgbClr val="000000"/>
              </a:solidFill>
              <a:latin typeface="Calibri"/>
              <a:ea typeface="Calibri"/>
              <a:cs typeface="Calibri"/>
              <a:sym typeface="Calibri"/>
            </a:endParaRPr>
          </a:p>
        </p:txBody>
      </p:sp>
      <p:sp>
        <p:nvSpPr>
          <p:cNvPr id="95" name="Google Shape;95;p5"/>
          <p:cNvSpPr txBox="1"/>
          <p:nvPr/>
        </p:nvSpPr>
        <p:spPr>
          <a:xfrm>
            <a:off x="9190200" y="1617825"/>
            <a:ext cx="7896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1" i="0" lang="en" sz="1200" u="none" cap="none" strike="noStrike">
                <a:solidFill>
                  <a:srgbClr val="000000"/>
                </a:solidFill>
                <a:latin typeface="Calibri"/>
                <a:ea typeface="Calibri"/>
                <a:cs typeface="Calibri"/>
                <a:sym typeface="Calibri"/>
              </a:rPr>
              <a:t>MCC</a:t>
            </a:r>
            <a:endParaRPr b="1" i="0" sz="1200" u="none" cap="none" strike="noStrike">
              <a:solidFill>
                <a:srgbClr val="000000"/>
              </a:solidFill>
              <a:latin typeface="Calibri"/>
              <a:ea typeface="Calibri"/>
              <a:cs typeface="Calibri"/>
              <a:sym typeface="Calibri"/>
            </a:endParaRPr>
          </a:p>
        </p:txBody>
      </p:sp>
      <p:sp>
        <p:nvSpPr>
          <p:cNvPr id="96" name="Google Shape;96;p5"/>
          <p:cNvSpPr txBox="1"/>
          <p:nvPr/>
        </p:nvSpPr>
        <p:spPr>
          <a:xfrm>
            <a:off x="9167275" y="2550800"/>
            <a:ext cx="8712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1" i="0" lang="en" sz="1200" u="none" cap="none" strike="noStrike">
                <a:solidFill>
                  <a:srgbClr val="000000"/>
                </a:solidFill>
                <a:latin typeface="Calibri"/>
                <a:ea typeface="Calibri"/>
                <a:cs typeface="Calibri"/>
                <a:sym typeface="Calibri"/>
              </a:rPr>
              <a:t>JSUMS</a:t>
            </a:r>
            <a:endParaRPr b="1" i="0" sz="1200" u="none" cap="none" strike="noStrike">
              <a:solidFill>
                <a:srgbClr val="000000"/>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pic>
        <p:nvPicPr>
          <p:cNvPr id="101" name="Google Shape;101;p6"/>
          <p:cNvPicPr preferRelativeResize="0"/>
          <p:nvPr/>
        </p:nvPicPr>
        <p:blipFill rotWithShape="1">
          <a:blip r:embed="rId3">
            <a:alphaModFix/>
          </a:blip>
          <a:srcRect b="0" l="0" r="0" t="0"/>
          <a:stretch/>
        </p:blipFill>
        <p:spPr>
          <a:xfrm>
            <a:off x="0" y="0"/>
            <a:ext cx="9144000" cy="5143500"/>
          </a:xfrm>
          <a:prstGeom prst="rect">
            <a:avLst/>
          </a:prstGeom>
          <a:noFill/>
          <a:ln>
            <a:noFill/>
          </a:ln>
        </p:spPr>
      </p:pic>
      <p:sp>
        <p:nvSpPr>
          <p:cNvPr id="102" name="Google Shape;102;p6"/>
          <p:cNvSpPr txBox="1"/>
          <p:nvPr>
            <p:ph idx="12" type="sldNum"/>
          </p:nvPr>
        </p:nvSpPr>
        <p:spPr>
          <a:xfrm>
            <a:off x="8548658" y="4758467"/>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en"/>
              <a:t>‹#›</a:t>
            </a:fld>
            <a:endParaRPr/>
          </a:p>
        </p:txBody>
      </p:sp>
      <p:sp>
        <p:nvSpPr>
          <p:cNvPr id="103" name="Google Shape;103;p6"/>
          <p:cNvSpPr txBox="1"/>
          <p:nvPr/>
        </p:nvSpPr>
        <p:spPr>
          <a:xfrm>
            <a:off x="4248725" y="950275"/>
            <a:ext cx="1821000" cy="923400"/>
          </a:xfrm>
          <a:prstGeom prst="rect">
            <a:avLst/>
          </a:prstGeom>
          <a:noFill/>
          <a:ln>
            <a:noFill/>
          </a:ln>
        </p:spPr>
        <p:txBody>
          <a:bodyPr anchorCtr="0" anchor="b" bIns="91425" lIns="91425" spcFirstLastPara="1" rIns="91425" wrap="square" tIns="91425">
            <a:noAutofit/>
          </a:bodyPr>
          <a:lstStyle/>
          <a:p>
            <a:pPr indent="0" lvl="0" marL="0" marR="0" rtl="0" algn="l">
              <a:lnSpc>
                <a:spcPct val="100000"/>
              </a:lnSpc>
              <a:spcBef>
                <a:spcPts val="1800"/>
              </a:spcBef>
              <a:spcAft>
                <a:spcPts val="400"/>
              </a:spcAft>
              <a:buClr>
                <a:srgbClr val="000000"/>
              </a:buClr>
              <a:buSzPts val="1200"/>
              <a:buFont typeface="Arial"/>
              <a:buNone/>
            </a:pPr>
            <a:br>
              <a:rPr b="1" i="0" lang="en" sz="1200" u="none" cap="none" strike="noStrike">
                <a:solidFill>
                  <a:srgbClr val="FFFFFF"/>
                </a:solidFill>
                <a:latin typeface="Calibri"/>
                <a:ea typeface="Calibri"/>
                <a:cs typeface="Calibri"/>
                <a:sym typeface="Calibri"/>
              </a:rPr>
            </a:br>
            <a:r>
              <a:rPr b="1" i="0" lang="en" sz="1200" u="none" cap="none" strike="noStrike">
                <a:solidFill>
                  <a:srgbClr val="FFFFFF"/>
                </a:solidFill>
                <a:latin typeface="Calibri"/>
                <a:ea typeface="Calibri"/>
                <a:cs typeface="Calibri"/>
                <a:sym typeface="Calibri"/>
              </a:rPr>
              <a:t>UMICH</a:t>
            </a:r>
            <a:endParaRPr b="1" i="0" sz="1200" u="none" cap="none" strike="noStrike">
              <a:solidFill>
                <a:srgbClr val="FFFFFF"/>
              </a:solidFill>
              <a:latin typeface="Calibri"/>
              <a:ea typeface="Calibri"/>
              <a:cs typeface="Calibri"/>
              <a:sym typeface="Calibri"/>
            </a:endParaRPr>
          </a:p>
        </p:txBody>
      </p:sp>
      <p:sp>
        <p:nvSpPr>
          <p:cNvPr id="104" name="Google Shape;104;p6"/>
          <p:cNvSpPr txBox="1"/>
          <p:nvPr/>
        </p:nvSpPr>
        <p:spPr>
          <a:xfrm>
            <a:off x="4495800" y="2163525"/>
            <a:ext cx="6570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1800"/>
              </a:spcBef>
              <a:spcAft>
                <a:spcPts val="400"/>
              </a:spcAft>
              <a:buClr>
                <a:srgbClr val="000000"/>
              </a:buClr>
              <a:buSzPts val="1200"/>
              <a:buFont typeface="Arial"/>
              <a:buNone/>
            </a:pPr>
            <a:r>
              <a:rPr b="1" i="0" lang="en" sz="1200" u="none" cap="none" strike="noStrike">
                <a:solidFill>
                  <a:srgbClr val="FFFFFF"/>
                </a:solidFill>
                <a:latin typeface="Calibri"/>
                <a:ea typeface="Calibri"/>
                <a:cs typeface="Calibri"/>
                <a:sym typeface="Calibri"/>
              </a:rPr>
              <a:t>UTK</a:t>
            </a:r>
            <a:endParaRPr b="0" i="0" sz="1200" u="none" cap="none" strike="noStrike">
              <a:solidFill>
                <a:srgbClr val="FFFFFF"/>
              </a:solidFill>
              <a:latin typeface="Calibri"/>
              <a:ea typeface="Calibri"/>
              <a:cs typeface="Calibri"/>
              <a:sym typeface="Calibri"/>
            </a:endParaRPr>
          </a:p>
        </p:txBody>
      </p:sp>
      <p:sp>
        <p:nvSpPr>
          <p:cNvPr id="105" name="Google Shape;105;p6"/>
          <p:cNvSpPr txBox="1"/>
          <p:nvPr/>
        </p:nvSpPr>
        <p:spPr>
          <a:xfrm>
            <a:off x="4833425" y="1931400"/>
            <a:ext cx="6570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1800"/>
              </a:spcBef>
              <a:spcAft>
                <a:spcPts val="400"/>
              </a:spcAft>
              <a:buClr>
                <a:srgbClr val="000000"/>
              </a:buClr>
              <a:buSzPts val="1200"/>
              <a:buFont typeface="Arial"/>
              <a:buNone/>
            </a:pPr>
            <a:r>
              <a:rPr b="1" i="0" lang="en" sz="1200" u="none" cap="none" strike="noStrike">
                <a:solidFill>
                  <a:srgbClr val="FFFFFF"/>
                </a:solidFill>
                <a:latin typeface="Calibri"/>
                <a:ea typeface="Calibri"/>
                <a:cs typeface="Calibri"/>
                <a:sym typeface="Calibri"/>
              </a:rPr>
              <a:t>JHU</a:t>
            </a:r>
            <a:endParaRPr b="0" i="0" sz="1200" u="none" cap="none" strike="noStrike">
              <a:solidFill>
                <a:srgbClr val="FFFFFF"/>
              </a:solidFill>
              <a:latin typeface="Calibri"/>
              <a:ea typeface="Calibri"/>
              <a:cs typeface="Calibri"/>
              <a:sym typeface="Calibri"/>
            </a:endParaRPr>
          </a:p>
        </p:txBody>
      </p:sp>
      <p:sp>
        <p:nvSpPr>
          <p:cNvPr id="106" name="Google Shape;106;p6"/>
          <p:cNvSpPr txBox="1"/>
          <p:nvPr/>
        </p:nvSpPr>
        <p:spPr>
          <a:xfrm>
            <a:off x="3408175" y="1551744"/>
            <a:ext cx="8712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1800"/>
              </a:spcBef>
              <a:spcAft>
                <a:spcPts val="400"/>
              </a:spcAft>
              <a:buClr>
                <a:srgbClr val="000000"/>
              </a:buClr>
              <a:buSzPts val="1200"/>
              <a:buFont typeface="Arial"/>
              <a:buNone/>
            </a:pPr>
            <a:r>
              <a:rPr b="1" i="0" lang="en" sz="1200" u="none" cap="none" strike="noStrike">
                <a:solidFill>
                  <a:srgbClr val="FFFFFF"/>
                </a:solidFill>
                <a:latin typeface="Calibri"/>
                <a:ea typeface="Calibri"/>
                <a:cs typeface="Calibri"/>
                <a:sym typeface="Calibri"/>
              </a:rPr>
              <a:t>UTAH</a:t>
            </a:r>
            <a:endParaRPr b="0" i="0" sz="1200" u="none" cap="none" strike="noStrike">
              <a:solidFill>
                <a:srgbClr val="FFFFFF"/>
              </a:solidFill>
              <a:latin typeface="Calibri"/>
              <a:ea typeface="Calibri"/>
              <a:cs typeface="Calibri"/>
              <a:sym typeface="Calibri"/>
            </a:endParaRPr>
          </a:p>
        </p:txBody>
      </p:sp>
      <p:sp>
        <p:nvSpPr>
          <p:cNvPr id="107" name="Google Shape;107;p6"/>
          <p:cNvSpPr txBox="1"/>
          <p:nvPr/>
        </p:nvSpPr>
        <p:spPr>
          <a:xfrm>
            <a:off x="2306875" y="2133525"/>
            <a:ext cx="10029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1800"/>
              </a:spcBef>
              <a:spcAft>
                <a:spcPts val="400"/>
              </a:spcAft>
              <a:buClr>
                <a:srgbClr val="000000"/>
              </a:buClr>
              <a:buSzPts val="1200"/>
              <a:buFont typeface="Arial"/>
              <a:buNone/>
            </a:pPr>
            <a:r>
              <a:rPr b="1" i="0" lang="en" sz="1200" u="none" cap="none" strike="noStrike">
                <a:solidFill>
                  <a:schemeClr val="lt1"/>
                </a:solidFill>
                <a:latin typeface="Calibri"/>
                <a:ea typeface="Calibri"/>
                <a:cs typeface="Calibri"/>
                <a:sym typeface="Calibri"/>
              </a:rPr>
              <a:t>SDSC</a:t>
            </a:r>
            <a:endParaRPr b="1" i="0" sz="1200" u="none" cap="none" strike="noStrike">
              <a:solidFill>
                <a:schemeClr val="lt1"/>
              </a:solidFill>
              <a:latin typeface="Calibri"/>
              <a:ea typeface="Calibri"/>
              <a:cs typeface="Calibri"/>
              <a:sym typeface="Calibri"/>
            </a:endParaRPr>
          </a:p>
        </p:txBody>
      </p:sp>
      <p:sp>
        <p:nvSpPr>
          <p:cNvPr id="108" name="Google Shape;108;p6"/>
          <p:cNvSpPr txBox="1"/>
          <p:nvPr/>
        </p:nvSpPr>
        <p:spPr>
          <a:xfrm>
            <a:off x="9240450" y="2220975"/>
            <a:ext cx="5487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1" i="0" lang="en" sz="1200" u="none" cap="none" strike="noStrike">
                <a:solidFill>
                  <a:srgbClr val="000000"/>
                </a:solidFill>
                <a:latin typeface="Calibri"/>
                <a:ea typeface="Calibri"/>
                <a:cs typeface="Calibri"/>
                <a:sym typeface="Calibri"/>
              </a:rPr>
              <a:t>UTEP</a:t>
            </a:r>
            <a:endParaRPr b="1" i="0" sz="1200" u="none" cap="none" strike="noStrike">
              <a:solidFill>
                <a:srgbClr val="000000"/>
              </a:solidFill>
              <a:latin typeface="Calibri"/>
              <a:ea typeface="Calibri"/>
              <a:cs typeface="Calibri"/>
              <a:sym typeface="Calibri"/>
            </a:endParaRPr>
          </a:p>
        </p:txBody>
      </p:sp>
      <p:sp>
        <p:nvSpPr>
          <p:cNvPr id="109" name="Google Shape;109;p6"/>
          <p:cNvSpPr txBox="1"/>
          <p:nvPr/>
        </p:nvSpPr>
        <p:spPr>
          <a:xfrm>
            <a:off x="9190200" y="1617825"/>
            <a:ext cx="7896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1" i="0" lang="en" sz="1200" u="none" cap="none" strike="noStrike">
                <a:solidFill>
                  <a:srgbClr val="000000"/>
                </a:solidFill>
                <a:latin typeface="Calibri"/>
                <a:ea typeface="Calibri"/>
                <a:cs typeface="Calibri"/>
                <a:sym typeface="Calibri"/>
              </a:rPr>
              <a:t>MCC</a:t>
            </a:r>
            <a:endParaRPr b="1" i="0" sz="1200" u="none" cap="none" strike="noStrike">
              <a:solidFill>
                <a:srgbClr val="000000"/>
              </a:solidFill>
              <a:latin typeface="Calibri"/>
              <a:ea typeface="Calibri"/>
              <a:cs typeface="Calibri"/>
              <a:sym typeface="Calibri"/>
            </a:endParaRPr>
          </a:p>
        </p:txBody>
      </p:sp>
      <p:sp>
        <p:nvSpPr>
          <p:cNvPr id="110" name="Google Shape;110;p6"/>
          <p:cNvSpPr txBox="1"/>
          <p:nvPr/>
        </p:nvSpPr>
        <p:spPr>
          <a:xfrm>
            <a:off x="3793400" y="2178475"/>
            <a:ext cx="6570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1" i="0" lang="en" sz="1200" u="none" cap="none" strike="noStrike">
                <a:solidFill>
                  <a:srgbClr val="000000"/>
                </a:solidFill>
                <a:latin typeface="Calibri"/>
                <a:ea typeface="Calibri"/>
                <a:cs typeface="Calibri"/>
                <a:sym typeface="Calibri"/>
              </a:rPr>
              <a:t>JSUMS</a:t>
            </a:r>
            <a:endParaRPr b="1" i="0" sz="1200" u="none" cap="none" strike="noStrike">
              <a:solidFill>
                <a:srgbClr val="000000"/>
              </a:solidFill>
              <a:latin typeface="Calibri"/>
              <a:ea typeface="Calibri"/>
              <a:cs typeface="Calibri"/>
              <a:sym typeface="Calibri"/>
            </a:endParaRPr>
          </a:p>
        </p:txBody>
      </p:sp>
      <p:pic>
        <p:nvPicPr>
          <p:cNvPr id="111" name="Google Shape;111;p6"/>
          <p:cNvPicPr preferRelativeResize="0"/>
          <p:nvPr/>
        </p:nvPicPr>
        <p:blipFill rotWithShape="1">
          <a:blip r:embed="rId4">
            <a:alphaModFix/>
          </a:blip>
          <a:srcRect b="0" l="0" r="0" t="0"/>
          <a:stretch/>
        </p:blipFill>
        <p:spPr>
          <a:xfrm>
            <a:off x="5645738" y="3514648"/>
            <a:ext cx="3177175" cy="765107"/>
          </a:xfrm>
          <a:prstGeom prst="rect">
            <a:avLst/>
          </a:prstGeom>
          <a:noFill/>
          <a:ln>
            <a:noFill/>
          </a:ln>
        </p:spPr>
      </p:pic>
      <p:sp>
        <p:nvSpPr>
          <p:cNvPr id="112" name="Google Shape;112;p6"/>
          <p:cNvSpPr txBox="1"/>
          <p:nvPr/>
        </p:nvSpPr>
        <p:spPr>
          <a:xfrm>
            <a:off x="4236376" y="2332800"/>
            <a:ext cx="6570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1800"/>
              </a:spcBef>
              <a:spcAft>
                <a:spcPts val="400"/>
              </a:spcAft>
              <a:buClr>
                <a:srgbClr val="000000"/>
              </a:buClr>
              <a:buSzPts val="1200"/>
              <a:buFont typeface="Arial"/>
              <a:buNone/>
            </a:pPr>
            <a:r>
              <a:rPr b="1" i="0" lang="en" sz="1200" u="none" cap="none" strike="noStrike">
                <a:solidFill>
                  <a:schemeClr val="dk1"/>
                </a:solidFill>
                <a:latin typeface="Calibri"/>
                <a:ea typeface="Calibri"/>
                <a:cs typeface="Calibri"/>
                <a:sym typeface="Calibri"/>
              </a:rPr>
              <a:t>MS-CC</a:t>
            </a:r>
            <a:endParaRPr b="0" i="0" sz="1200" u="none" cap="none" strike="noStrike">
              <a:solidFill>
                <a:schemeClr val="dk1"/>
              </a:solidFill>
              <a:latin typeface="Calibri"/>
              <a:ea typeface="Calibri"/>
              <a:cs typeface="Calibri"/>
              <a:sym typeface="Calibri"/>
            </a:endParaRPr>
          </a:p>
        </p:txBody>
      </p:sp>
      <p:sp>
        <p:nvSpPr>
          <p:cNvPr id="113" name="Google Shape;113;p6"/>
          <p:cNvSpPr txBox="1"/>
          <p:nvPr/>
        </p:nvSpPr>
        <p:spPr>
          <a:xfrm>
            <a:off x="4008600" y="1998825"/>
            <a:ext cx="7896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1" i="0" lang="en" sz="1200" u="none" cap="none" strike="noStrike">
                <a:solidFill>
                  <a:srgbClr val="000000"/>
                </a:solidFill>
                <a:latin typeface="Calibri"/>
                <a:ea typeface="Calibri"/>
                <a:cs typeface="Calibri"/>
                <a:sym typeface="Calibri"/>
              </a:rPr>
              <a:t>MMC</a:t>
            </a:r>
            <a:endParaRPr b="1" i="0" sz="1200" u="none" cap="none" strike="noStrike">
              <a:solidFill>
                <a:srgbClr val="000000"/>
              </a:solidFill>
              <a:latin typeface="Calibri"/>
              <a:ea typeface="Calibri"/>
              <a:cs typeface="Calibri"/>
              <a:sym typeface="Calibri"/>
            </a:endParaRPr>
          </a:p>
        </p:txBody>
      </p:sp>
      <p:sp>
        <p:nvSpPr>
          <p:cNvPr id="114" name="Google Shape;114;p6"/>
          <p:cNvSpPr txBox="1"/>
          <p:nvPr/>
        </p:nvSpPr>
        <p:spPr>
          <a:xfrm>
            <a:off x="3373050" y="2220975"/>
            <a:ext cx="5487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1" i="0" lang="en" sz="1200" u="none" cap="none" strike="noStrike">
                <a:solidFill>
                  <a:srgbClr val="000000"/>
                </a:solidFill>
                <a:latin typeface="Calibri"/>
                <a:ea typeface="Calibri"/>
                <a:cs typeface="Calibri"/>
                <a:sym typeface="Calibri"/>
              </a:rPr>
              <a:t>UTEP</a:t>
            </a:r>
            <a:endParaRPr b="1" i="0" sz="1200" u="none" cap="none" strike="noStrike">
              <a:solidFill>
                <a:srgbClr val="000000"/>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8" name="Shape 118"/>
        <p:cNvGrpSpPr/>
        <p:nvPr/>
      </p:nvGrpSpPr>
      <p:grpSpPr>
        <a:xfrm>
          <a:off x="0" y="0"/>
          <a:ext cx="0" cy="0"/>
          <a:chOff x="0" y="0"/>
          <a:chExt cx="0" cy="0"/>
        </a:xfrm>
      </p:grpSpPr>
      <p:pic>
        <p:nvPicPr>
          <p:cNvPr id="119" name="Google Shape;119;p7"/>
          <p:cNvPicPr preferRelativeResize="0"/>
          <p:nvPr/>
        </p:nvPicPr>
        <p:blipFill rotWithShape="1">
          <a:blip r:embed="rId3">
            <a:alphaModFix/>
          </a:blip>
          <a:srcRect b="0" l="0" r="0" t="0"/>
          <a:stretch/>
        </p:blipFill>
        <p:spPr>
          <a:xfrm>
            <a:off x="0" y="0"/>
            <a:ext cx="9144000" cy="5143500"/>
          </a:xfrm>
          <a:prstGeom prst="rect">
            <a:avLst/>
          </a:prstGeom>
          <a:noFill/>
          <a:ln>
            <a:noFill/>
          </a:ln>
        </p:spPr>
      </p:pic>
      <p:sp>
        <p:nvSpPr>
          <p:cNvPr id="120" name="Google Shape;120;p7"/>
          <p:cNvSpPr txBox="1"/>
          <p:nvPr>
            <p:ph idx="12" type="sldNum"/>
          </p:nvPr>
        </p:nvSpPr>
        <p:spPr>
          <a:xfrm>
            <a:off x="8548658" y="4758467"/>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en"/>
              <a:t>‹#›</a:t>
            </a:fld>
            <a:endParaRPr/>
          </a:p>
        </p:txBody>
      </p:sp>
      <p:sp>
        <p:nvSpPr>
          <p:cNvPr id="121" name="Google Shape;121;p7"/>
          <p:cNvSpPr txBox="1"/>
          <p:nvPr/>
        </p:nvSpPr>
        <p:spPr>
          <a:xfrm>
            <a:off x="4248725" y="950275"/>
            <a:ext cx="1821000" cy="923400"/>
          </a:xfrm>
          <a:prstGeom prst="rect">
            <a:avLst/>
          </a:prstGeom>
          <a:noFill/>
          <a:ln>
            <a:noFill/>
          </a:ln>
        </p:spPr>
        <p:txBody>
          <a:bodyPr anchorCtr="0" anchor="b" bIns="91425" lIns="91425" spcFirstLastPara="1" rIns="91425" wrap="square" tIns="91425">
            <a:noAutofit/>
          </a:bodyPr>
          <a:lstStyle/>
          <a:p>
            <a:pPr indent="0" lvl="0" marL="0" marR="0" rtl="0" algn="l">
              <a:lnSpc>
                <a:spcPct val="100000"/>
              </a:lnSpc>
              <a:spcBef>
                <a:spcPts val="1800"/>
              </a:spcBef>
              <a:spcAft>
                <a:spcPts val="400"/>
              </a:spcAft>
              <a:buClr>
                <a:srgbClr val="000000"/>
              </a:buClr>
              <a:buSzPts val="1200"/>
              <a:buFont typeface="Arial"/>
              <a:buNone/>
            </a:pPr>
            <a:r>
              <a:rPr b="1" i="0" lang="en" sz="1200" u="none" cap="none" strike="noStrike">
                <a:solidFill>
                  <a:schemeClr val="dk1"/>
                </a:solidFill>
                <a:latin typeface="Calibri"/>
                <a:ea typeface="Calibri"/>
                <a:cs typeface="Calibri"/>
                <a:sym typeface="Calibri"/>
              </a:rPr>
              <a:t>PRISMS</a:t>
            </a:r>
            <a:br>
              <a:rPr b="1" i="0" lang="en" sz="1200" u="none" cap="none" strike="noStrike">
                <a:solidFill>
                  <a:schemeClr val="dk1"/>
                </a:solidFill>
                <a:latin typeface="Calibri"/>
                <a:ea typeface="Calibri"/>
                <a:cs typeface="Calibri"/>
                <a:sym typeface="Calibri"/>
              </a:rPr>
            </a:br>
            <a:r>
              <a:rPr b="1" i="0" lang="en" sz="1200" u="none" cap="none" strike="noStrike">
                <a:solidFill>
                  <a:schemeClr val="dk1"/>
                </a:solidFill>
                <a:latin typeface="Calibri"/>
                <a:ea typeface="Calibri"/>
                <a:cs typeface="Calibri"/>
                <a:sym typeface="Calibri"/>
              </a:rPr>
              <a:t>Materials </a:t>
            </a:r>
            <a:br>
              <a:rPr b="1" i="0" lang="en" sz="1200" u="none" cap="none" strike="noStrike">
                <a:solidFill>
                  <a:schemeClr val="dk1"/>
                </a:solidFill>
                <a:latin typeface="Calibri"/>
                <a:ea typeface="Calibri"/>
                <a:cs typeface="Calibri"/>
                <a:sym typeface="Calibri"/>
              </a:rPr>
            </a:br>
            <a:r>
              <a:rPr b="1" i="0" lang="en" sz="1200" u="none" cap="none" strike="noStrike">
                <a:solidFill>
                  <a:schemeClr val="dk1"/>
                </a:solidFill>
                <a:latin typeface="Calibri"/>
                <a:ea typeface="Calibri"/>
                <a:cs typeface="Calibri"/>
                <a:sym typeface="Calibri"/>
              </a:rPr>
              <a:t>Commons</a:t>
            </a:r>
            <a:br>
              <a:rPr b="1" i="0" lang="en" sz="1200" u="none" cap="none" strike="noStrike">
                <a:solidFill>
                  <a:srgbClr val="FFFFFF"/>
                </a:solidFill>
                <a:latin typeface="Calibri"/>
                <a:ea typeface="Calibri"/>
                <a:cs typeface="Calibri"/>
                <a:sym typeface="Calibri"/>
              </a:rPr>
            </a:br>
            <a:r>
              <a:rPr b="1" i="0" lang="en" sz="1200" u="none" cap="none" strike="noStrike">
                <a:solidFill>
                  <a:srgbClr val="FFFFFF"/>
                </a:solidFill>
                <a:latin typeface="Calibri"/>
                <a:ea typeface="Calibri"/>
                <a:cs typeface="Calibri"/>
                <a:sym typeface="Calibri"/>
              </a:rPr>
              <a:t>UMICH</a:t>
            </a:r>
            <a:endParaRPr b="1" i="0" sz="1200" u="none" cap="none" strike="noStrike">
              <a:solidFill>
                <a:srgbClr val="FFFFFF"/>
              </a:solidFill>
              <a:latin typeface="Calibri"/>
              <a:ea typeface="Calibri"/>
              <a:cs typeface="Calibri"/>
              <a:sym typeface="Calibri"/>
            </a:endParaRPr>
          </a:p>
        </p:txBody>
      </p:sp>
      <p:sp>
        <p:nvSpPr>
          <p:cNvPr id="122" name="Google Shape;122;p7"/>
          <p:cNvSpPr txBox="1"/>
          <p:nvPr/>
        </p:nvSpPr>
        <p:spPr>
          <a:xfrm>
            <a:off x="4865852" y="1559476"/>
            <a:ext cx="10935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1800"/>
              </a:spcBef>
              <a:spcAft>
                <a:spcPts val="400"/>
              </a:spcAft>
              <a:buClr>
                <a:srgbClr val="000000"/>
              </a:buClr>
              <a:buSzPts val="1200"/>
              <a:buFont typeface="Arial"/>
              <a:buNone/>
            </a:pPr>
            <a:r>
              <a:rPr b="1" i="0" lang="en" sz="1200" u="none" cap="none" strike="noStrike">
                <a:solidFill>
                  <a:schemeClr val="dk1"/>
                </a:solidFill>
                <a:latin typeface="Calibri"/>
                <a:ea typeface="Calibri"/>
                <a:cs typeface="Calibri"/>
                <a:sym typeface="Calibri"/>
              </a:rPr>
              <a:t>CHESS/Cornell</a:t>
            </a:r>
            <a:endParaRPr b="1" i="0" sz="1200" u="none" cap="none" strike="noStrike">
              <a:solidFill>
                <a:schemeClr val="dk1"/>
              </a:solidFill>
              <a:latin typeface="Calibri"/>
              <a:ea typeface="Calibri"/>
              <a:cs typeface="Calibri"/>
              <a:sym typeface="Calibri"/>
            </a:endParaRPr>
          </a:p>
        </p:txBody>
      </p:sp>
      <p:sp>
        <p:nvSpPr>
          <p:cNvPr id="123" name="Google Shape;123;p7"/>
          <p:cNvSpPr txBox="1"/>
          <p:nvPr/>
        </p:nvSpPr>
        <p:spPr>
          <a:xfrm>
            <a:off x="4495800" y="2163525"/>
            <a:ext cx="6570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1800"/>
              </a:spcBef>
              <a:spcAft>
                <a:spcPts val="400"/>
              </a:spcAft>
              <a:buClr>
                <a:srgbClr val="000000"/>
              </a:buClr>
              <a:buSzPts val="1200"/>
              <a:buFont typeface="Arial"/>
              <a:buNone/>
            </a:pPr>
            <a:r>
              <a:rPr b="1" i="0" lang="en" sz="1200" u="none" cap="none" strike="noStrike">
                <a:solidFill>
                  <a:srgbClr val="FFFFFF"/>
                </a:solidFill>
                <a:latin typeface="Calibri"/>
                <a:ea typeface="Calibri"/>
                <a:cs typeface="Calibri"/>
                <a:sym typeface="Calibri"/>
              </a:rPr>
              <a:t>UTK</a:t>
            </a:r>
            <a:endParaRPr b="0" i="0" sz="1200" u="none" cap="none" strike="noStrike">
              <a:solidFill>
                <a:srgbClr val="FFFFFF"/>
              </a:solidFill>
              <a:latin typeface="Calibri"/>
              <a:ea typeface="Calibri"/>
              <a:cs typeface="Calibri"/>
              <a:sym typeface="Calibri"/>
            </a:endParaRPr>
          </a:p>
        </p:txBody>
      </p:sp>
      <p:sp>
        <p:nvSpPr>
          <p:cNvPr id="124" name="Google Shape;124;p7"/>
          <p:cNvSpPr txBox="1"/>
          <p:nvPr/>
        </p:nvSpPr>
        <p:spPr>
          <a:xfrm>
            <a:off x="4833425" y="1931400"/>
            <a:ext cx="6570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1800"/>
              </a:spcBef>
              <a:spcAft>
                <a:spcPts val="400"/>
              </a:spcAft>
              <a:buClr>
                <a:srgbClr val="000000"/>
              </a:buClr>
              <a:buSzPts val="1200"/>
              <a:buFont typeface="Arial"/>
              <a:buNone/>
            </a:pPr>
            <a:r>
              <a:rPr b="1" i="0" lang="en" sz="1200" u="none" cap="none" strike="noStrike">
                <a:solidFill>
                  <a:srgbClr val="FFFFFF"/>
                </a:solidFill>
                <a:latin typeface="Calibri"/>
                <a:ea typeface="Calibri"/>
                <a:cs typeface="Calibri"/>
                <a:sym typeface="Calibri"/>
              </a:rPr>
              <a:t>JHU</a:t>
            </a:r>
            <a:endParaRPr b="0" i="0" sz="1200" u="none" cap="none" strike="noStrike">
              <a:solidFill>
                <a:srgbClr val="FFFFFF"/>
              </a:solidFill>
              <a:latin typeface="Calibri"/>
              <a:ea typeface="Calibri"/>
              <a:cs typeface="Calibri"/>
              <a:sym typeface="Calibri"/>
            </a:endParaRPr>
          </a:p>
        </p:txBody>
      </p:sp>
      <p:sp>
        <p:nvSpPr>
          <p:cNvPr id="125" name="Google Shape;125;p7"/>
          <p:cNvSpPr txBox="1"/>
          <p:nvPr/>
        </p:nvSpPr>
        <p:spPr>
          <a:xfrm>
            <a:off x="3408175" y="1551744"/>
            <a:ext cx="8712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1800"/>
              </a:spcBef>
              <a:spcAft>
                <a:spcPts val="400"/>
              </a:spcAft>
              <a:buClr>
                <a:srgbClr val="000000"/>
              </a:buClr>
              <a:buSzPts val="1200"/>
              <a:buFont typeface="Arial"/>
              <a:buNone/>
            </a:pPr>
            <a:r>
              <a:rPr b="1" i="0" lang="en" sz="1200" u="none" cap="none" strike="noStrike">
                <a:solidFill>
                  <a:srgbClr val="FFFFFF"/>
                </a:solidFill>
                <a:latin typeface="Calibri"/>
                <a:ea typeface="Calibri"/>
                <a:cs typeface="Calibri"/>
                <a:sym typeface="Calibri"/>
              </a:rPr>
              <a:t>UTAH/SCI</a:t>
            </a:r>
            <a:endParaRPr b="0" i="0" sz="1200" u="none" cap="none" strike="noStrike">
              <a:solidFill>
                <a:srgbClr val="FFFFFF"/>
              </a:solidFill>
              <a:latin typeface="Calibri"/>
              <a:ea typeface="Calibri"/>
              <a:cs typeface="Calibri"/>
              <a:sym typeface="Calibri"/>
            </a:endParaRPr>
          </a:p>
        </p:txBody>
      </p:sp>
      <p:sp>
        <p:nvSpPr>
          <p:cNvPr id="126" name="Google Shape;126;p7"/>
          <p:cNvSpPr txBox="1"/>
          <p:nvPr/>
        </p:nvSpPr>
        <p:spPr>
          <a:xfrm>
            <a:off x="4236376" y="2332800"/>
            <a:ext cx="6570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1800"/>
              </a:spcBef>
              <a:spcAft>
                <a:spcPts val="400"/>
              </a:spcAft>
              <a:buClr>
                <a:srgbClr val="000000"/>
              </a:buClr>
              <a:buSzPts val="1200"/>
              <a:buFont typeface="Arial"/>
              <a:buNone/>
            </a:pPr>
            <a:r>
              <a:rPr b="1" i="0" lang="en" sz="1200" u="none" cap="none" strike="noStrike">
                <a:solidFill>
                  <a:srgbClr val="FFFFFF"/>
                </a:solidFill>
                <a:latin typeface="Calibri"/>
                <a:ea typeface="Calibri"/>
                <a:cs typeface="Calibri"/>
                <a:sym typeface="Calibri"/>
              </a:rPr>
              <a:t>MS-CC</a:t>
            </a:r>
            <a:endParaRPr b="0" i="0" sz="1200" u="none" cap="none" strike="noStrike">
              <a:solidFill>
                <a:srgbClr val="FFFFFF"/>
              </a:solidFill>
              <a:latin typeface="Calibri"/>
              <a:ea typeface="Calibri"/>
              <a:cs typeface="Calibri"/>
              <a:sym typeface="Calibri"/>
            </a:endParaRPr>
          </a:p>
        </p:txBody>
      </p:sp>
      <p:sp>
        <p:nvSpPr>
          <p:cNvPr id="127" name="Google Shape;127;p7"/>
          <p:cNvSpPr txBox="1"/>
          <p:nvPr/>
        </p:nvSpPr>
        <p:spPr>
          <a:xfrm>
            <a:off x="2306875" y="2133525"/>
            <a:ext cx="10029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1800"/>
              </a:spcBef>
              <a:spcAft>
                <a:spcPts val="400"/>
              </a:spcAft>
              <a:buClr>
                <a:srgbClr val="000000"/>
              </a:buClr>
              <a:buSzPts val="1200"/>
              <a:buFont typeface="Arial"/>
              <a:buNone/>
            </a:pPr>
            <a:r>
              <a:rPr b="1" i="0" lang="en" sz="1200" u="none" cap="none" strike="noStrike">
                <a:solidFill>
                  <a:schemeClr val="lt1"/>
                </a:solidFill>
                <a:latin typeface="Calibri"/>
                <a:ea typeface="Calibri"/>
                <a:cs typeface="Calibri"/>
                <a:sym typeface="Calibri"/>
              </a:rPr>
              <a:t>SDSC</a:t>
            </a:r>
            <a:r>
              <a:rPr b="1" i="0" lang="en" sz="1200" u="none" cap="none" strike="noStrike">
                <a:solidFill>
                  <a:schemeClr val="dk1"/>
                </a:solidFill>
                <a:latin typeface="Calibri"/>
                <a:ea typeface="Calibri"/>
                <a:cs typeface="Calibri"/>
                <a:sym typeface="Calibri"/>
              </a:rPr>
              <a:t> + OSG</a:t>
            </a:r>
            <a:r>
              <a:rPr b="1" i="0" lang="en" sz="1200" u="none" cap="none" strike="noStrike">
                <a:solidFill>
                  <a:schemeClr val="lt1"/>
                </a:solidFill>
                <a:latin typeface="Calibri"/>
                <a:ea typeface="Calibri"/>
                <a:cs typeface="Calibri"/>
                <a:sym typeface="Calibri"/>
              </a:rPr>
              <a:t> </a:t>
            </a:r>
            <a:endParaRPr b="1" i="0" sz="1200" u="none" cap="none" strike="noStrike">
              <a:solidFill>
                <a:schemeClr val="lt1"/>
              </a:solidFill>
              <a:latin typeface="Calibri"/>
              <a:ea typeface="Calibri"/>
              <a:cs typeface="Calibri"/>
              <a:sym typeface="Calibri"/>
            </a:endParaRPr>
          </a:p>
        </p:txBody>
      </p:sp>
      <p:sp>
        <p:nvSpPr>
          <p:cNvPr id="128" name="Google Shape;128;p7"/>
          <p:cNvSpPr txBox="1"/>
          <p:nvPr/>
        </p:nvSpPr>
        <p:spPr>
          <a:xfrm>
            <a:off x="5031225" y="1729638"/>
            <a:ext cx="16596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1800"/>
              </a:spcBef>
              <a:spcAft>
                <a:spcPts val="400"/>
              </a:spcAft>
              <a:buClr>
                <a:srgbClr val="000000"/>
              </a:buClr>
              <a:buSzPts val="1200"/>
              <a:buFont typeface="Arial"/>
              <a:buNone/>
            </a:pPr>
            <a:r>
              <a:rPr b="1" i="0" lang="en" sz="1200" u="none" cap="none" strike="noStrike">
                <a:solidFill>
                  <a:srgbClr val="000000"/>
                </a:solidFill>
                <a:latin typeface="Calibri"/>
                <a:ea typeface="Calibri"/>
                <a:cs typeface="Calibri"/>
                <a:sym typeface="Calibri"/>
              </a:rPr>
              <a:t>MGHPCC + OSN</a:t>
            </a:r>
            <a:endParaRPr b="0" i="0" sz="1200" u="none" cap="none" strike="noStrike">
              <a:solidFill>
                <a:srgbClr val="000000"/>
              </a:solidFill>
              <a:latin typeface="Calibri"/>
              <a:ea typeface="Calibri"/>
              <a:cs typeface="Calibri"/>
              <a:sym typeface="Calibri"/>
            </a:endParaRPr>
          </a:p>
        </p:txBody>
      </p:sp>
      <p:sp>
        <p:nvSpPr>
          <p:cNvPr id="129" name="Google Shape;129;p7"/>
          <p:cNvSpPr txBox="1"/>
          <p:nvPr/>
        </p:nvSpPr>
        <p:spPr>
          <a:xfrm>
            <a:off x="9240450" y="2220975"/>
            <a:ext cx="5487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1" i="0" lang="en" sz="1200" u="none" cap="none" strike="noStrike">
                <a:solidFill>
                  <a:srgbClr val="000000"/>
                </a:solidFill>
                <a:latin typeface="Calibri"/>
                <a:ea typeface="Calibri"/>
                <a:cs typeface="Calibri"/>
                <a:sym typeface="Calibri"/>
              </a:rPr>
              <a:t>UTEP</a:t>
            </a:r>
            <a:endParaRPr b="1" i="0" sz="1200" u="none" cap="none" strike="noStrike">
              <a:solidFill>
                <a:srgbClr val="000000"/>
              </a:solidFill>
              <a:latin typeface="Calibri"/>
              <a:ea typeface="Calibri"/>
              <a:cs typeface="Calibri"/>
              <a:sym typeface="Calibri"/>
            </a:endParaRPr>
          </a:p>
        </p:txBody>
      </p:sp>
      <p:sp>
        <p:nvSpPr>
          <p:cNvPr id="130" name="Google Shape;130;p7"/>
          <p:cNvSpPr txBox="1"/>
          <p:nvPr/>
        </p:nvSpPr>
        <p:spPr>
          <a:xfrm>
            <a:off x="9190200" y="1617825"/>
            <a:ext cx="7896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1" i="0" lang="en" sz="1200" u="none" cap="none" strike="noStrike">
                <a:solidFill>
                  <a:srgbClr val="000000"/>
                </a:solidFill>
                <a:latin typeface="Calibri"/>
                <a:ea typeface="Calibri"/>
                <a:cs typeface="Calibri"/>
                <a:sym typeface="Calibri"/>
              </a:rPr>
              <a:t>MCC</a:t>
            </a:r>
            <a:endParaRPr b="1" i="0" sz="1200" u="none" cap="none" strike="noStrike">
              <a:solidFill>
                <a:srgbClr val="000000"/>
              </a:solidFill>
              <a:latin typeface="Calibri"/>
              <a:ea typeface="Calibri"/>
              <a:cs typeface="Calibri"/>
              <a:sym typeface="Calibri"/>
            </a:endParaRPr>
          </a:p>
        </p:txBody>
      </p:sp>
      <p:sp>
        <p:nvSpPr>
          <p:cNvPr id="131" name="Google Shape;131;p7"/>
          <p:cNvSpPr txBox="1"/>
          <p:nvPr/>
        </p:nvSpPr>
        <p:spPr>
          <a:xfrm>
            <a:off x="9167275" y="2550800"/>
            <a:ext cx="8712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1" i="0" lang="en" sz="1200" u="none" cap="none" strike="noStrike">
                <a:solidFill>
                  <a:srgbClr val="000000"/>
                </a:solidFill>
                <a:latin typeface="Calibri"/>
                <a:ea typeface="Calibri"/>
                <a:cs typeface="Calibri"/>
                <a:sym typeface="Calibri"/>
              </a:rPr>
              <a:t>JSUMS</a:t>
            </a:r>
            <a:endParaRPr b="1" i="0" sz="1200" u="none" cap="none" strike="noStrike">
              <a:solidFill>
                <a:srgbClr val="000000"/>
              </a:solidFill>
              <a:latin typeface="Calibri"/>
              <a:ea typeface="Calibri"/>
              <a:cs typeface="Calibri"/>
              <a:sym typeface="Calibri"/>
            </a:endParaRPr>
          </a:p>
        </p:txBody>
      </p:sp>
      <p:pic>
        <p:nvPicPr>
          <p:cNvPr id="132" name="Google Shape;132;p7"/>
          <p:cNvPicPr preferRelativeResize="0"/>
          <p:nvPr/>
        </p:nvPicPr>
        <p:blipFill rotWithShape="1">
          <a:blip r:embed="rId4">
            <a:alphaModFix/>
          </a:blip>
          <a:srcRect b="0" l="0" r="0" t="0"/>
          <a:stretch/>
        </p:blipFill>
        <p:spPr>
          <a:xfrm>
            <a:off x="5645738" y="3514648"/>
            <a:ext cx="3177175" cy="765107"/>
          </a:xfrm>
          <a:prstGeom prst="rect">
            <a:avLst/>
          </a:prstGeom>
          <a:noFill/>
          <a:ln>
            <a:noFill/>
          </a:ln>
        </p:spPr>
      </p:pic>
      <p:sp>
        <p:nvSpPr>
          <p:cNvPr id="133" name="Google Shape;133;p7"/>
          <p:cNvSpPr txBox="1"/>
          <p:nvPr/>
        </p:nvSpPr>
        <p:spPr>
          <a:xfrm>
            <a:off x="3341852" y="2321476"/>
            <a:ext cx="10935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1800"/>
              </a:spcBef>
              <a:spcAft>
                <a:spcPts val="400"/>
              </a:spcAft>
              <a:buClr>
                <a:srgbClr val="000000"/>
              </a:buClr>
              <a:buSzPts val="1200"/>
              <a:buFont typeface="Arial"/>
              <a:buNone/>
            </a:pPr>
            <a:r>
              <a:rPr b="1" i="0" lang="en" sz="1200" u="none" cap="none" strike="noStrike">
                <a:solidFill>
                  <a:schemeClr val="dk1"/>
                </a:solidFill>
                <a:latin typeface="Calibri"/>
                <a:ea typeface="Calibri"/>
                <a:cs typeface="Calibri"/>
                <a:sym typeface="Calibri"/>
              </a:rPr>
              <a:t>Digital Rocks</a:t>
            </a:r>
            <a:endParaRPr b="1" i="0" sz="1200" u="none" cap="none" strike="noStrike">
              <a:solidFill>
                <a:schemeClr val="dk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pic>
        <p:nvPicPr>
          <p:cNvPr id="138" name="Google Shape;138;p8"/>
          <p:cNvPicPr preferRelativeResize="0"/>
          <p:nvPr/>
        </p:nvPicPr>
        <p:blipFill rotWithShape="1">
          <a:blip r:embed="rId3">
            <a:alphaModFix/>
          </a:blip>
          <a:srcRect b="0" l="0" r="0" t="0"/>
          <a:stretch/>
        </p:blipFill>
        <p:spPr>
          <a:xfrm>
            <a:off x="0" y="0"/>
            <a:ext cx="9144000" cy="5143500"/>
          </a:xfrm>
          <a:prstGeom prst="rect">
            <a:avLst/>
          </a:prstGeom>
          <a:noFill/>
          <a:ln>
            <a:noFill/>
          </a:ln>
        </p:spPr>
      </p:pic>
      <p:sp>
        <p:nvSpPr>
          <p:cNvPr id="139" name="Google Shape;139;p8"/>
          <p:cNvSpPr txBox="1"/>
          <p:nvPr/>
        </p:nvSpPr>
        <p:spPr>
          <a:xfrm>
            <a:off x="6354600" y="706650"/>
            <a:ext cx="15315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1800"/>
              </a:spcBef>
              <a:spcAft>
                <a:spcPts val="400"/>
              </a:spcAft>
              <a:buClr>
                <a:srgbClr val="000000"/>
              </a:buClr>
              <a:buSzPts val="1200"/>
              <a:buFont typeface="Arial"/>
              <a:buNone/>
            </a:pPr>
            <a:r>
              <a:rPr b="1" i="0" lang="en" sz="1200" u="none" cap="none" strike="noStrike">
                <a:solidFill>
                  <a:srgbClr val="FFFFFF"/>
                </a:solidFill>
                <a:latin typeface="Calibri"/>
                <a:ea typeface="Calibri"/>
                <a:cs typeface="Calibri"/>
                <a:sym typeface="Calibri"/>
              </a:rPr>
              <a:t>XenonNT</a:t>
            </a:r>
            <a:endParaRPr b="0" i="0" sz="1200" u="none" cap="none" strike="noStrike">
              <a:solidFill>
                <a:srgbClr val="FFFFFF"/>
              </a:solidFill>
              <a:latin typeface="Calibri"/>
              <a:ea typeface="Calibri"/>
              <a:cs typeface="Calibri"/>
              <a:sym typeface="Calibri"/>
            </a:endParaRPr>
          </a:p>
        </p:txBody>
      </p:sp>
      <p:sp>
        <p:nvSpPr>
          <p:cNvPr id="140" name="Google Shape;140;p8"/>
          <p:cNvSpPr txBox="1"/>
          <p:nvPr/>
        </p:nvSpPr>
        <p:spPr>
          <a:xfrm>
            <a:off x="4704625" y="-90900"/>
            <a:ext cx="15315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1800"/>
              </a:spcBef>
              <a:spcAft>
                <a:spcPts val="400"/>
              </a:spcAft>
              <a:buClr>
                <a:srgbClr val="000000"/>
              </a:buClr>
              <a:buSzPts val="1200"/>
              <a:buFont typeface="Arial"/>
              <a:buNone/>
            </a:pPr>
            <a:r>
              <a:rPr b="1" i="0" lang="en" sz="1200" u="none" cap="none" strike="noStrike">
                <a:solidFill>
                  <a:srgbClr val="FFFFFF"/>
                </a:solidFill>
                <a:latin typeface="Calibri"/>
                <a:ea typeface="Calibri"/>
                <a:cs typeface="Calibri"/>
                <a:sym typeface="Calibri"/>
              </a:rPr>
              <a:t>IceCube</a:t>
            </a:r>
            <a:endParaRPr b="0" i="0" sz="1200" u="none" cap="none" strike="noStrike">
              <a:solidFill>
                <a:srgbClr val="FFFFFF"/>
              </a:solidFill>
              <a:latin typeface="Calibri"/>
              <a:ea typeface="Calibri"/>
              <a:cs typeface="Calibri"/>
              <a:sym typeface="Calibri"/>
            </a:endParaRPr>
          </a:p>
        </p:txBody>
      </p:sp>
      <p:sp>
        <p:nvSpPr>
          <p:cNvPr id="141" name="Google Shape;141;p8"/>
          <p:cNvSpPr txBox="1"/>
          <p:nvPr>
            <p:ph idx="12" type="sldNum"/>
          </p:nvPr>
        </p:nvSpPr>
        <p:spPr>
          <a:xfrm>
            <a:off x="8548658" y="4758467"/>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en"/>
              <a:t>‹#›</a:t>
            </a:fld>
            <a:endParaRPr/>
          </a:p>
        </p:txBody>
      </p:sp>
      <p:sp>
        <p:nvSpPr>
          <p:cNvPr id="142" name="Google Shape;142;p8"/>
          <p:cNvSpPr txBox="1"/>
          <p:nvPr/>
        </p:nvSpPr>
        <p:spPr>
          <a:xfrm>
            <a:off x="4248725" y="950275"/>
            <a:ext cx="1821000" cy="923400"/>
          </a:xfrm>
          <a:prstGeom prst="rect">
            <a:avLst/>
          </a:prstGeom>
          <a:noFill/>
          <a:ln>
            <a:noFill/>
          </a:ln>
        </p:spPr>
        <p:txBody>
          <a:bodyPr anchorCtr="0" anchor="b" bIns="91425" lIns="91425" spcFirstLastPara="1" rIns="91425" wrap="square" tIns="91425">
            <a:noAutofit/>
          </a:bodyPr>
          <a:lstStyle/>
          <a:p>
            <a:pPr indent="0" lvl="0" marL="0" marR="0" rtl="0" algn="l">
              <a:lnSpc>
                <a:spcPct val="100000"/>
              </a:lnSpc>
              <a:spcBef>
                <a:spcPts val="1800"/>
              </a:spcBef>
              <a:spcAft>
                <a:spcPts val="400"/>
              </a:spcAft>
              <a:buClr>
                <a:srgbClr val="000000"/>
              </a:buClr>
              <a:buSzPts val="1200"/>
              <a:buFont typeface="Arial"/>
              <a:buNone/>
            </a:pPr>
            <a:r>
              <a:rPr b="1" i="0" lang="en" sz="1200" u="none" cap="none" strike="noStrike">
                <a:solidFill>
                  <a:schemeClr val="dk1"/>
                </a:solidFill>
                <a:latin typeface="Calibri"/>
                <a:ea typeface="Calibri"/>
                <a:cs typeface="Calibri"/>
                <a:sym typeface="Calibri"/>
              </a:rPr>
              <a:t>PRISMS</a:t>
            </a:r>
            <a:br>
              <a:rPr b="1" i="0" lang="en" sz="1200" u="none" cap="none" strike="noStrike">
                <a:solidFill>
                  <a:schemeClr val="dk1"/>
                </a:solidFill>
                <a:latin typeface="Calibri"/>
                <a:ea typeface="Calibri"/>
                <a:cs typeface="Calibri"/>
                <a:sym typeface="Calibri"/>
              </a:rPr>
            </a:br>
            <a:r>
              <a:rPr b="1" i="0" lang="en" sz="1200" u="none" cap="none" strike="noStrike">
                <a:solidFill>
                  <a:schemeClr val="dk1"/>
                </a:solidFill>
                <a:latin typeface="Calibri"/>
                <a:ea typeface="Calibri"/>
                <a:cs typeface="Calibri"/>
                <a:sym typeface="Calibri"/>
              </a:rPr>
              <a:t>Materials </a:t>
            </a:r>
            <a:br>
              <a:rPr b="1" i="0" lang="en" sz="1200" u="none" cap="none" strike="noStrike">
                <a:solidFill>
                  <a:schemeClr val="dk1"/>
                </a:solidFill>
                <a:latin typeface="Calibri"/>
                <a:ea typeface="Calibri"/>
                <a:cs typeface="Calibri"/>
                <a:sym typeface="Calibri"/>
              </a:rPr>
            </a:br>
            <a:r>
              <a:rPr b="1" i="0" lang="en" sz="1200" u="none" cap="none" strike="noStrike">
                <a:solidFill>
                  <a:schemeClr val="dk1"/>
                </a:solidFill>
                <a:latin typeface="Calibri"/>
                <a:ea typeface="Calibri"/>
                <a:cs typeface="Calibri"/>
                <a:sym typeface="Calibri"/>
              </a:rPr>
              <a:t>Commons</a:t>
            </a:r>
            <a:br>
              <a:rPr b="1" i="0" lang="en" sz="1200" u="none" cap="none" strike="noStrike">
                <a:solidFill>
                  <a:srgbClr val="FFFFFF"/>
                </a:solidFill>
                <a:latin typeface="Calibri"/>
                <a:ea typeface="Calibri"/>
                <a:cs typeface="Calibri"/>
                <a:sym typeface="Calibri"/>
              </a:rPr>
            </a:br>
            <a:r>
              <a:rPr b="1" i="0" lang="en" sz="1200" u="none" cap="none" strike="noStrike">
                <a:solidFill>
                  <a:srgbClr val="FFFFFF"/>
                </a:solidFill>
                <a:latin typeface="Calibri"/>
                <a:ea typeface="Calibri"/>
                <a:cs typeface="Calibri"/>
                <a:sym typeface="Calibri"/>
              </a:rPr>
              <a:t>UMICH</a:t>
            </a:r>
            <a:endParaRPr b="1" i="0" sz="1200" u="none" cap="none" strike="noStrike">
              <a:solidFill>
                <a:srgbClr val="FFFFFF"/>
              </a:solidFill>
              <a:latin typeface="Calibri"/>
              <a:ea typeface="Calibri"/>
              <a:cs typeface="Calibri"/>
              <a:sym typeface="Calibri"/>
            </a:endParaRPr>
          </a:p>
        </p:txBody>
      </p:sp>
      <p:sp>
        <p:nvSpPr>
          <p:cNvPr id="143" name="Google Shape;143;p8"/>
          <p:cNvSpPr txBox="1"/>
          <p:nvPr/>
        </p:nvSpPr>
        <p:spPr>
          <a:xfrm>
            <a:off x="4865852" y="1559476"/>
            <a:ext cx="10935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1800"/>
              </a:spcBef>
              <a:spcAft>
                <a:spcPts val="400"/>
              </a:spcAft>
              <a:buClr>
                <a:srgbClr val="000000"/>
              </a:buClr>
              <a:buSzPts val="1200"/>
              <a:buFont typeface="Arial"/>
              <a:buNone/>
            </a:pPr>
            <a:r>
              <a:rPr b="1" i="0" lang="en" sz="1200" u="none" cap="none" strike="noStrike">
                <a:solidFill>
                  <a:schemeClr val="dk1"/>
                </a:solidFill>
                <a:latin typeface="Calibri"/>
                <a:ea typeface="Calibri"/>
                <a:cs typeface="Calibri"/>
                <a:sym typeface="Calibri"/>
              </a:rPr>
              <a:t>CHESS/Cornell</a:t>
            </a:r>
            <a:endParaRPr b="1" i="0" sz="1200" u="none" cap="none" strike="noStrike">
              <a:solidFill>
                <a:schemeClr val="dk1"/>
              </a:solidFill>
              <a:latin typeface="Calibri"/>
              <a:ea typeface="Calibri"/>
              <a:cs typeface="Calibri"/>
              <a:sym typeface="Calibri"/>
            </a:endParaRPr>
          </a:p>
        </p:txBody>
      </p:sp>
      <p:sp>
        <p:nvSpPr>
          <p:cNvPr id="144" name="Google Shape;144;p8"/>
          <p:cNvSpPr txBox="1"/>
          <p:nvPr/>
        </p:nvSpPr>
        <p:spPr>
          <a:xfrm>
            <a:off x="4495800" y="2163525"/>
            <a:ext cx="6570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1800"/>
              </a:spcBef>
              <a:spcAft>
                <a:spcPts val="400"/>
              </a:spcAft>
              <a:buClr>
                <a:srgbClr val="000000"/>
              </a:buClr>
              <a:buSzPts val="1200"/>
              <a:buFont typeface="Arial"/>
              <a:buNone/>
            </a:pPr>
            <a:r>
              <a:rPr b="1" i="0" lang="en" sz="1200" u="none" cap="none" strike="noStrike">
                <a:solidFill>
                  <a:srgbClr val="FFFFFF"/>
                </a:solidFill>
                <a:latin typeface="Calibri"/>
                <a:ea typeface="Calibri"/>
                <a:cs typeface="Calibri"/>
                <a:sym typeface="Calibri"/>
              </a:rPr>
              <a:t>UTK</a:t>
            </a:r>
            <a:endParaRPr b="0" i="0" sz="1200" u="none" cap="none" strike="noStrike">
              <a:solidFill>
                <a:srgbClr val="FFFFFF"/>
              </a:solidFill>
              <a:latin typeface="Calibri"/>
              <a:ea typeface="Calibri"/>
              <a:cs typeface="Calibri"/>
              <a:sym typeface="Calibri"/>
            </a:endParaRPr>
          </a:p>
        </p:txBody>
      </p:sp>
      <p:sp>
        <p:nvSpPr>
          <p:cNvPr id="145" name="Google Shape;145;p8"/>
          <p:cNvSpPr txBox="1"/>
          <p:nvPr/>
        </p:nvSpPr>
        <p:spPr>
          <a:xfrm>
            <a:off x="4833425" y="1931400"/>
            <a:ext cx="6570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1800"/>
              </a:spcBef>
              <a:spcAft>
                <a:spcPts val="400"/>
              </a:spcAft>
              <a:buClr>
                <a:srgbClr val="000000"/>
              </a:buClr>
              <a:buSzPts val="1200"/>
              <a:buFont typeface="Arial"/>
              <a:buNone/>
            </a:pPr>
            <a:r>
              <a:rPr b="1" i="0" lang="en" sz="1200" u="none" cap="none" strike="noStrike">
                <a:solidFill>
                  <a:srgbClr val="FFFFFF"/>
                </a:solidFill>
                <a:latin typeface="Calibri"/>
                <a:ea typeface="Calibri"/>
                <a:cs typeface="Calibri"/>
                <a:sym typeface="Calibri"/>
              </a:rPr>
              <a:t>JHU</a:t>
            </a:r>
            <a:endParaRPr b="0" i="0" sz="1200" u="none" cap="none" strike="noStrike">
              <a:solidFill>
                <a:srgbClr val="FFFFFF"/>
              </a:solidFill>
              <a:latin typeface="Calibri"/>
              <a:ea typeface="Calibri"/>
              <a:cs typeface="Calibri"/>
              <a:sym typeface="Calibri"/>
            </a:endParaRPr>
          </a:p>
        </p:txBody>
      </p:sp>
      <p:sp>
        <p:nvSpPr>
          <p:cNvPr id="146" name="Google Shape;146;p8"/>
          <p:cNvSpPr txBox="1"/>
          <p:nvPr/>
        </p:nvSpPr>
        <p:spPr>
          <a:xfrm>
            <a:off x="3408175" y="1551744"/>
            <a:ext cx="8712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1800"/>
              </a:spcBef>
              <a:spcAft>
                <a:spcPts val="400"/>
              </a:spcAft>
              <a:buClr>
                <a:srgbClr val="000000"/>
              </a:buClr>
              <a:buSzPts val="1200"/>
              <a:buFont typeface="Arial"/>
              <a:buNone/>
            </a:pPr>
            <a:r>
              <a:rPr b="1" i="0" lang="en" sz="1200" u="none" cap="none" strike="noStrike">
                <a:solidFill>
                  <a:srgbClr val="FFFFFF"/>
                </a:solidFill>
                <a:latin typeface="Calibri"/>
                <a:ea typeface="Calibri"/>
                <a:cs typeface="Calibri"/>
                <a:sym typeface="Calibri"/>
              </a:rPr>
              <a:t>UTAH/SCI</a:t>
            </a:r>
            <a:endParaRPr b="0" i="0" sz="1200" u="none" cap="none" strike="noStrike">
              <a:solidFill>
                <a:srgbClr val="FFFFFF"/>
              </a:solidFill>
              <a:latin typeface="Calibri"/>
              <a:ea typeface="Calibri"/>
              <a:cs typeface="Calibri"/>
              <a:sym typeface="Calibri"/>
            </a:endParaRPr>
          </a:p>
        </p:txBody>
      </p:sp>
      <p:sp>
        <p:nvSpPr>
          <p:cNvPr id="147" name="Google Shape;147;p8"/>
          <p:cNvSpPr txBox="1"/>
          <p:nvPr/>
        </p:nvSpPr>
        <p:spPr>
          <a:xfrm>
            <a:off x="4236376" y="2332800"/>
            <a:ext cx="6570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1800"/>
              </a:spcBef>
              <a:spcAft>
                <a:spcPts val="400"/>
              </a:spcAft>
              <a:buClr>
                <a:srgbClr val="000000"/>
              </a:buClr>
              <a:buSzPts val="1200"/>
              <a:buFont typeface="Arial"/>
              <a:buNone/>
            </a:pPr>
            <a:r>
              <a:rPr b="1" i="0" lang="en" sz="1200" u="none" cap="none" strike="noStrike">
                <a:solidFill>
                  <a:srgbClr val="FFFFFF"/>
                </a:solidFill>
                <a:latin typeface="Calibri"/>
                <a:ea typeface="Calibri"/>
                <a:cs typeface="Calibri"/>
                <a:sym typeface="Calibri"/>
              </a:rPr>
              <a:t>MS-CC</a:t>
            </a:r>
            <a:endParaRPr b="0" i="0" sz="1200" u="none" cap="none" strike="noStrike">
              <a:solidFill>
                <a:srgbClr val="FFFFFF"/>
              </a:solidFill>
              <a:latin typeface="Calibri"/>
              <a:ea typeface="Calibri"/>
              <a:cs typeface="Calibri"/>
              <a:sym typeface="Calibri"/>
            </a:endParaRPr>
          </a:p>
        </p:txBody>
      </p:sp>
      <p:sp>
        <p:nvSpPr>
          <p:cNvPr id="148" name="Google Shape;148;p8"/>
          <p:cNvSpPr txBox="1"/>
          <p:nvPr/>
        </p:nvSpPr>
        <p:spPr>
          <a:xfrm>
            <a:off x="2306875" y="2133525"/>
            <a:ext cx="10029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1800"/>
              </a:spcBef>
              <a:spcAft>
                <a:spcPts val="400"/>
              </a:spcAft>
              <a:buClr>
                <a:srgbClr val="000000"/>
              </a:buClr>
              <a:buSzPts val="1200"/>
              <a:buFont typeface="Arial"/>
              <a:buNone/>
            </a:pPr>
            <a:r>
              <a:rPr b="1" i="0" lang="en" sz="1200" u="none" cap="none" strike="noStrike">
                <a:solidFill>
                  <a:schemeClr val="lt1"/>
                </a:solidFill>
                <a:latin typeface="Calibri"/>
                <a:ea typeface="Calibri"/>
                <a:cs typeface="Calibri"/>
                <a:sym typeface="Calibri"/>
              </a:rPr>
              <a:t>SDSC </a:t>
            </a:r>
            <a:r>
              <a:rPr b="1" i="0" lang="en" sz="1200" u="none" cap="none" strike="noStrike">
                <a:solidFill>
                  <a:schemeClr val="dk1"/>
                </a:solidFill>
                <a:latin typeface="Calibri"/>
                <a:ea typeface="Calibri"/>
                <a:cs typeface="Calibri"/>
                <a:sym typeface="Calibri"/>
              </a:rPr>
              <a:t>+ OSG </a:t>
            </a:r>
            <a:endParaRPr b="1" i="0" sz="1200" u="none" cap="none" strike="noStrike">
              <a:solidFill>
                <a:schemeClr val="dk1"/>
              </a:solidFill>
              <a:latin typeface="Calibri"/>
              <a:ea typeface="Calibri"/>
              <a:cs typeface="Calibri"/>
              <a:sym typeface="Calibri"/>
            </a:endParaRPr>
          </a:p>
        </p:txBody>
      </p:sp>
      <p:sp>
        <p:nvSpPr>
          <p:cNvPr id="149" name="Google Shape;149;p8"/>
          <p:cNvSpPr txBox="1"/>
          <p:nvPr/>
        </p:nvSpPr>
        <p:spPr>
          <a:xfrm>
            <a:off x="5031225" y="1729638"/>
            <a:ext cx="16596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1800"/>
              </a:spcBef>
              <a:spcAft>
                <a:spcPts val="400"/>
              </a:spcAft>
              <a:buClr>
                <a:srgbClr val="000000"/>
              </a:buClr>
              <a:buSzPts val="1200"/>
              <a:buFont typeface="Arial"/>
              <a:buNone/>
            </a:pPr>
            <a:r>
              <a:rPr b="1" i="0" lang="en" sz="1200" u="none" cap="none" strike="noStrike">
                <a:solidFill>
                  <a:schemeClr val="dk1"/>
                </a:solidFill>
                <a:latin typeface="Calibri"/>
                <a:ea typeface="Calibri"/>
                <a:cs typeface="Calibri"/>
                <a:sym typeface="Calibri"/>
              </a:rPr>
              <a:t>MGHPCC + OSN</a:t>
            </a:r>
            <a:endParaRPr b="1" i="0" sz="1200" u="none" cap="none" strike="noStrike">
              <a:solidFill>
                <a:schemeClr val="dk1"/>
              </a:solidFill>
              <a:latin typeface="Calibri"/>
              <a:ea typeface="Calibri"/>
              <a:cs typeface="Calibri"/>
              <a:sym typeface="Calibri"/>
            </a:endParaRPr>
          </a:p>
        </p:txBody>
      </p:sp>
      <p:sp>
        <p:nvSpPr>
          <p:cNvPr id="150" name="Google Shape;150;p8"/>
          <p:cNvSpPr txBox="1"/>
          <p:nvPr/>
        </p:nvSpPr>
        <p:spPr>
          <a:xfrm>
            <a:off x="9240450" y="2220975"/>
            <a:ext cx="5487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1" i="0" lang="en" sz="1200" u="none" cap="none" strike="noStrike">
                <a:solidFill>
                  <a:srgbClr val="000000"/>
                </a:solidFill>
                <a:latin typeface="Calibri"/>
                <a:ea typeface="Calibri"/>
                <a:cs typeface="Calibri"/>
                <a:sym typeface="Calibri"/>
              </a:rPr>
              <a:t>UTEP</a:t>
            </a:r>
            <a:endParaRPr b="1" i="0" sz="1200" u="none" cap="none" strike="noStrike">
              <a:solidFill>
                <a:srgbClr val="000000"/>
              </a:solidFill>
              <a:latin typeface="Calibri"/>
              <a:ea typeface="Calibri"/>
              <a:cs typeface="Calibri"/>
              <a:sym typeface="Calibri"/>
            </a:endParaRPr>
          </a:p>
        </p:txBody>
      </p:sp>
      <p:sp>
        <p:nvSpPr>
          <p:cNvPr id="151" name="Google Shape;151;p8"/>
          <p:cNvSpPr txBox="1"/>
          <p:nvPr/>
        </p:nvSpPr>
        <p:spPr>
          <a:xfrm>
            <a:off x="9190200" y="1617825"/>
            <a:ext cx="7896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1" i="0" lang="en" sz="1200" u="none" cap="none" strike="noStrike">
                <a:solidFill>
                  <a:srgbClr val="000000"/>
                </a:solidFill>
                <a:latin typeface="Calibri"/>
                <a:ea typeface="Calibri"/>
                <a:cs typeface="Calibri"/>
                <a:sym typeface="Calibri"/>
              </a:rPr>
              <a:t>MCC</a:t>
            </a:r>
            <a:endParaRPr b="1" i="0" sz="1200" u="none" cap="none" strike="noStrike">
              <a:solidFill>
                <a:srgbClr val="000000"/>
              </a:solidFill>
              <a:latin typeface="Calibri"/>
              <a:ea typeface="Calibri"/>
              <a:cs typeface="Calibri"/>
              <a:sym typeface="Calibri"/>
            </a:endParaRPr>
          </a:p>
        </p:txBody>
      </p:sp>
      <p:sp>
        <p:nvSpPr>
          <p:cNvPr id="152" name="Google Shape;152;p8"/>
          <p:cNvSpPr txBox="1"/>
          <p:nvPr/>
        </p:nvSpPr>
        <p:spPr>
          <a:xfrm>
            <a:off x="9167275" y="2550800"/>
            <a:ext cx="8712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1" i="0" lang="en" sz="1200" u="none" cap="none" strike="noStrike">
                <a:solidFill>
                  <a:srgbClr val="000000"/>
                </a:solidFill>
                <a:latin typeface="Calibri"/>
                <a:ea typeface="Calibri"/>
                <a:cs typeface="Calibri"/>
                <a:sym typeface="Calibri"/>
              </a:rPr>
              <a:t>JSUMS</a:t>
            </a:r>
            <a:endParaRPr b="1" i="0" sz="1200" u="none" cap="none" strike="noStrike">
              <a:solidFill>
                <a:srgbClr val="000000"/>
              </a:solidFill>
              <a:latin typeface="Calibri"/>
              <a:ea typeface="Calibri"/>
              <a:cs typeface="Calibri"/>
              <a:sym typeface="Calibri"/>
            </a:endParaRPr>
          </a:p>
        </p:txBody>
      </p:sp>
      <p:pic>
        <p:nvPicPr>
          <p:cNvPr id="153" name="Google Shape;153;p8"/>
          <p:cNvPicPr preferRelativeResize="0"/>
          <p:nvPr/>
        </p:nvPicPr>
        <p:blipFill rotWithShape="1">
          <a:blip r:embed="rId4">
            <a:alphaModFix/>
          </a:blip>
          <a:srcRect b="0" l="0" r="0" t="0"/>
          <a:stretch/>
        </p:blipFill>
        <p:spPr>
          <a:xfrm>
            <a:off x="5645738" y="3514648"/>
            <a:ext cx="3177175" cy="765107"/>
          </a:xfrm>
          <a:prstGeom prst="rect">
            <a:avLst/>
          </a:prstGeom>
          <a:noFill/>
          <a:ln>
            <a:noFill/>
          </a:ln>
        </p:spPr>
      </p:pic>
      <p:sp>
        <p:nvSpPr>
          <p:cNvPr id="154" name="Google Shape;154;p8"/>
          <p:cNvSpPr txBox="1"/>
          <p:nvPr/>
        </p:nvSpPr>
        <p:spPr>
          <a:xfrm>
            <a:off x="3341852" y="2321476"/>
            <a:ext cx="10935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1800"/>
              </a:spcBef>
              <a:spcAft>
                <a:spcPts val="400"/>
              </a:spcAft>
              <a:buClr>
                <a:srgbClr val="000000"/>
              </a:buClr>
              <a:buSzPts val="1200"/>
              <a:buFont typeface="Arial"/>
              <a:buNone/>
            </a:pPr>
            <a:r>
              <a:rPr b="1" i="0" lang="en" sz="1200" u="none" cap="none" strike="noStrike">
                <a:solidFill>
                  <a:schemeClr val="dk1"/>
                </a:solidFill>
                <a:latin typeface="Calibri"/>
                <a:ea typeface="Calibri"/>
                <a:cs typeface="Calibri"/>
                <a:sym typeface="Calibri"/>
              </a:rPr>
              <a:t>Digital Rocks</a:t>
            </a:r>
            <a:endParaRPr b="1" i="0" sz="1200" u="none" cap="none" strike="noStrike">
              <a:solidFill>
                <a:schemeClr val="dk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pic>
        <p:nvPicPr>
          <p:cNvPr id="159" name="Google Shape;159;p9"/>
          <p:cNvPicPr preferRelativeResize="0"/>
          <p:nvPr/>
        </p:nvPicPr>
        <p:blipFill rotWithShape="1">
          <a:blip r:embed="rId3">
            <a:alphaModFix/>
          </a:blip>
          <a:srcRect b="0" l="0" r="0" t="0"/>
          <a:stretch/>
        </p:blipFill>
        <p:spPr>
          <a:xfrm>
            <a:off x="0" y="0"/>
            <a:ext cx="9144000" cy="5143500"/>
          </a:xfrm>
          <a:prstGeom prst="rect">
            <a:avLst/>
          </a:prstGeom>
          <a:noFill/>
          <a:ln>
            <a:noFill/>
          </a:ln>
        </p:spPr>
      </p:pic>
      <p:pic>
        <p:nvPicPr>
          <p:cNvPr id="160" name="Google Shape;160;p9"/>
          <p:cNvPicPr preferRelativeResize="0"/>
          <p:nvPr/>
        </p:nvPicPr>
        <p:blipFill rotWithShape="1">
          <a:blip r:embed="rId4">
            <a:alphaModFix/>
          </a:blip>
          <a:srcRect b="0" l="0" r="0" t="0"/>
          <a:stretch/>
        </p:blipFill>
        <p:spPr>
          <a:xfrm>
            <a:off x="5645738" y="3514648"/>
            <a:ext cx="3177175" cy="765107"/>
          </a:xfrm>
          <a:prstGeom prst="rect">
            <a:avLst/>
          </a:prstGeom>
          <a:noFill/>
          <a:ln>
            <a:noFill/>
          </a:ln>
        </p:spPr>
      </p:pic>
      <p:sp>
        <p:nvSpPr>
          <p:cNvPr id="161" name="Google Shape;161;p9"/>
          <p:cNvSpPr txBox="1"/>
          <p:nvPr/>
        </p:nvSpPr>
        <p:spPr>
          <a:xfrm>
            <a:off x="6354600" y="706650"/>
            <a:ext cx="15315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1800"/>
              </a:spcBef>
              <a:spcAft>
                <a:spcPts val="400"/>
              </a:spcAft>
              <a:buClr>
                <a:srgbClr val="000000"/>
              </a:buClr>
              <a:buSzPts val="1200"/>
              <a:buFont typeface="Arial"/>
              <a:buNone/>
            </a:pPr>
            <a:r>
              <a:rPr b="1" i="0" lang="en" sz="1200" u="none" cap="none" strike="noStrike">
                <a:solidFill>
                  <a:srgbClr val="FFFFFF"/>
                </a:solidFill>
                <a:latin typeface="Calibri"/>
                <a:ea typeface="Calibri"/>
                <a:cs typeface="Calibri"/>
                <a:sym typeface="Calibri"/>
              </a:rPr>
              <a:t>XenonNT</a:t>
            </a:r>
            <a:endParaRPr b="0" i="0" sz="1200" u="none" cap="none" strike="noStrike">
              <a:solidFill>
                <a:srgbClr val="FFFFFF"/>
              </a:solidFill>
              <a:latin typeface="Calibri"/>
              <a:ea typeface="Calibri"/>
              <a:cs typeface="Calibri"/>
              <a:sym typeface="Calibri"/>
            </a:endParaRPr>
          </a:p>
        </p:txBody>
      </p:sp>
      <p:sp>
        <p:nvSpPr>
          <p:cNvPr id="162" name="Google Shape;162;p9"/>
          <p:cNvSpPr txBox="1"/>
          <p:nvPr/>
        </p:nvSpPr>
        <p:spPr>
          <a:xfrm>
            <a:off x="4704625" y="-90900"/>
            <a:ext cx="15315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1800"/>
              </a:spcBef>
              <a:spcAft>
                <a:spcPts val="400"/>
              </a:spcAft>
              <a:buClr>
                <a:srgbClr val="000000"/>
              </a:buClr>
              <a:buSzPts val="1200"/>
              <a:buFont typeface="Arial"/>
              <a:buNone/>
            </a:pPr>
            <a:r>
              <a:rPr b="1" i="0" lang="en" sz="1200" u="none" cap="none" strike="noStrike">
                <a:solidFill>
                  <a:srgbClr val="FFFFFF"/>
                </a:solidFill>
                <a:latin typeface="Calibri"/>
                <a:ea typeface="Calibri"/>
                <a:cs typeface="Calibri"/>
                <a:sym typeface="Calibri"/>
              </a:rPr>
              <a:t>IceCube</a:t>
            </a:r>
            <a:endParaRPr b="0" i="0" sz="1200" u="none" cap="none" strike="noStrike">
              <a:solidFill>
                <a:srgbClr val="FFFFFF"/>
              </a:solidFill>
              <a:latin typeface="Calibri"/>
              <a:ea typeface="Calibri"/>
              <a:cs typeface="Calibri"/>
              <a:sym typeface="Calibri"/>
            </a:endParaRPr>
          </a:p>
        </p:txBody>
      </p:sp>
      <p:sp>
        <p:nvSpPr>
          <p:cNvPr id="163" name="Google Shape;163;p9"/>
          <p:cNvSpPr txBox="1"/>
          <p:nvPr/>
        </p:nvSpPr>
        <p:spPr>
          <a:xfrm>
            <a:off x="3838800" y="2495550"/>
            <a:ext cx="6570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1800"/>
              </a:spcBef>
              <a:spcAft>
                <a:spcPts val="400"/>
              </a:spcAft>
              <a:buClr>
                <a:srgbClr val="000000"/>
              </a:buClr>
              <a:buSzPts val="1200"/>
              <a:buFont typeface="Arial"/>
              <a:buNone/>
            </a:pPr>
            <a:r>
              <a:rPr b="1" i="0" lang="en" sz="1200" u="none" cap="none" strike="noStrike">
                <a:solidFill>
                  <a:srgbClr val="000000"/>
                </a:solidFill>
                <a:latin typeface="Calibri"/>
                <a:ea typeface="Calibri"/>
                <a:cs typeface="Calibri"/>
                <a:sym typeface="Calibri"/>
              </a:rPr>
              <a:t>TACC</a:t>
            </a:r>
            <a:endParaRPr b="0" i="0" sz="1200" u="none" cap="none" strike="noStrike">
              <a:solidFill>
                <a:srgbClr val="000000"/>
              </a:solidFill>
              <a:latin typeface="Calibri"/>
              <a:ea typeface="Calibri"/>
              <a:cs typeface="Calibri"/>
              <a:sym typeface="Calibri"/>
            </a:endParaRPr>
          </a:p>
        </p:txBody>
      </p:sp>
      <p:sp>
        <p:nvSpPr>
          <p:cNvPr id="164" name="Google Shape;164;p9"/>
          <p:cNvSpPr txBox="1"/>
          <p:nvPr>
            <p:ph idx="12" type="sldNum"/>
          </p:nvPr>
        </p:nvSpPr>
        <p:spPr>
          <a:xfrm>
            <a:off x="8548658" y="4758467"/>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en"/>
              <a:t>‹#›</a:t>
            </a:fld>
            <a:endParaRPr/>
          </a:p>
        </p:txBody>
      </p:sp>
      <p:sp>
        <p:nvSpPr>
          <p:cNvPr id="165" name="Google Shape;165;p9"/>
          <p:cNvSpPr txBox="1"/>
          <p:nvPr/>
        </p:nvSpPr>
        <p:spPr>
          <a:xfrm>
            <a:off x="4248725" y="950275"/>
            <a:ext cx="1821000" cy="923400"/>
          </a:xfrm>
          <a:prstGeom prst="rect">
            <a:avLst/>
          </a:prstGeom>
          <a:noFill/>
          <a:ln>
            <a:noFill/>
          </a:ln>
        </p:spPr>
        <p:txBody>
          <a:bodyPr anchorCtr="0" anchor="b" bIns="91425" lIns="91425" spcFirstLastPara="1" rIns="91425" wrap="square" tIns="91425">
            <a:noAutofit/>
          </a:bodyPr>
          <a:lstStyle/>
          <a:p>
            <a:pPr indent="0" lvl="0" marL="0" marR="0" rtl="0" algn="l">
              <a:lnSpc>
                <a:spcPct val="100000"/>
              </a:lnSpc>
              <a:spcBef>
                <a:spcPts val="1800"/>
              </a:spcBef>
              <a:spcAft>
                <a:spcPts val="400"/>
              </a:spcAft>
              <a:buClr>
                <a:srgbClr val="000000"/>
              </a:buClr>
              <a:buSzPts val="1200"/>
              <a:buFont typeface="Arial"/>
              <a:buNone/>
            </a:pPr>
            <a:r>
              <a:rPr b="1" i="0" lang="en" sz="1200" u="none" cap="none" strike="noStrike">
                <a:solidFill>
                  <a:srgbClr val="FFFFFF"/>
                </a:solidFill>
                <a:latin typeface="Calibri"/>
                <a:ea typeface="Calibri"/>
                <a:cs typeface="Calibri"/>
                <a:sym typeface="Calibri"/>
              </a:rPr>
              <a:t>PRISMS</a:t>
            </a:r>
            <a:br>
              <a:rPr b="1" i="0" lang="en" sz="1200" u="none" cap="none" strike="noStrike">
                <a:solidFill>
                  <a:srgbClr val="FFFFFF"/>
                </a:solidFill>
                <a:latin typeface="Calibri"/>
                <a:ea typeface="Calibri"/>
                <a:cs typeface="Calibri"/>
                <a:sym typeface="Calibri"/>
              </a:rPr>
            </a:br>
            <a:r>
              <a:rPr b="1" i="0" lang="en" sz="1200" u="none" cap="none" strike="noStrike">
                <a:solidFill>
                  <a:srgbClr val="FFFFFF"/>
                </a:solidFill>
                <a:latin typeface="Calibri"/>
                <a:ea typeface="Calibri"/>
                <a:cs typeface="Calibri"/>
                <a:sym typeface="Calibri"/>
              </a:rPr>
              <a:t>Materials </a:t>
            </a:r>
            <a:br>
              <a:rPr b="1" i="0" lang="en" sz="1200" u="none" cap="none" strike="noStrike">
                <a:solidFill>
                  <a:srgbClr val="FFFFFF"/>
                </a:solidFill>
                <a:latin typeface="Calibri"/>
                <a:ea typeface="Calibri"/>
                <a:cs typeface="Calibri"/>
                <a:sym typeface="Calibri"/>
              </a:rPr>
            </a:br>
            <a:r>
              <a:rPr b="1" i="0" lang="en" sz="1200" u="none" cap="none" strike="noStrike">
                <a:solidFill>
                  <a:srgbClr val="FFFFFF"/>
                </a:solidFill>
                <a:latin typeface="Calibri"/>
                <a:ea typeface="Calibri"/>
                <a:cs typeface="Calibri"/>
                <a:sym typeface="Calibri"/>
              </a:rPr>
              <a:t>Commons</a:t>
            </a:r>
            <a:br>
              <a:rPr b="1" i="0" lang="en" sz="1200" u="none" cap="none" strike="noStrike">
                <a:solidFill>
                  <a:srgbClr val="FFFFFF"/>
                </a:solidFill>
                <a:latin typeface="Calibri"/>
                <a:ea typeface="Calibri"/>
                <a:cs typeface="Calibri"/>
                <a:sym typeface="Calibri"/>
              </a:rPr>
            </a:br>
            <a:r>
              <a:rPr b="1" i="0" lang="en" sz="1200" u="none" cap="none" strike="noStrike">
                <a:solidFill>
                  <a:srgbClr val="FFFFFF"/>
                </a:solidFill>
                <a:latin typeface="Calibri"/>
                <a:ea typeface="Calibri"/>
                <a:cs typeface="Calibri"/>
                <a:sym typeface="Calibri"/>
              </a:rPr>
              <a:t>UMICH</a:t>
            </a:r>
            <a:endParaRPr b="1" i="0" sz="1200" u="none" cap="none" strike="noStrike">
              <a:solidFill>
                <a:srgbClr val="FFFFFF"/>
              </a:solidFill>
              <a:latin typeface="Calibri"/>
              <a:ea typeface="Calibri"/>
              <a:cs typeface="Calibri"/>
              <a:sym typeface="Calibri"/>
            </a:endParaRPr>
          </a:p>
        </p:txBody>
      </p:sp>
      <p:sp>
        <p:nvSpPr>
          <p:cNvPr id="166" name="Google Shape;166;p9"/>
          <p:cNvSpPr txBox="1"/>
          <p:nvPr/>
        </p:nvSpPr>
        <p:spPr>
          <a:xfrm>
            <a:off x="4865852" y="1559476"/>
            <a:ext cx="10935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1800"/>
              </a:spcBef>
              <a:spcAft>
                <a:spcPts val="400"/>
              </a:spcAft>
              <a:buClr>
                <a:srgbClr val="000000"/>
              </a:buClr>
              <a:buSzPts val="1200"/>
              <a:buFont typeface="Arial"/>
              <a:buNone/>
            </a:pPr>
            <a:r>
              <a:rPr b="1" i="0" lang="en" sz="1200" u="none" cap="none" strike="noStrike">
                <a:solidFill>
                  <a:srgbClr val="FFFFFF"/>
                </a:solidFill>
                <a:latin typeface="Calibri"/>
                <a:ea typeface="Calibri"/>
                <a:cs typeface="Calibri"/>
                <a:sym typeface="Calibri"/>
              </a:rPr>
              <a:t>CHESS/Cornell</a:t>
            </a:r>
            <a:endParaRPr b="1" i="0" sz="1200" u="none" cap="none" strike="noStrike">
              <a:solidFill>
                <a:srgbClr val="FFFFFF"/>
              </a:solidFill>
              <a:latin typeface="Calibri"/>
              <a:ea typeface="Calibri"/>
              <a:cs typeface="Calibri"/>
              <a:sym typeface="Calibri"/>
            </a:endParaRPr>
          </a:p>
        </p:txBody>
      </p:sp>
      <p:sp>
        <p:nvSpPr>
          <p:cNvPr id="167" name="Google Shape;167;p9"/>
          <p:cNvSpPr txBox="1"/>
          <p:nvPr/>
        </p:nvSpPr>
        <p:spPr>
          <a:xfrm>
            <a:off x="4495800" y="2163525"/>
            <a:ext cx="6570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1800"/>
              </a:spcBef>
              <a:spcAft>
                <a:spcPts val="400"/>
              </a:spcAft>
              <a:buClr>
                <a:srgbClr val="000000"/>
              </a:buClr>
              <a:buSzPts val="1200"/>
              <a:buFont typeface="Arial"/>
              <a:buNone/>
            </a:pPr>
            <a:r>
              <a:rPr b="1" i="0" lang="en" sz="1200" u="none" cap="none" strike="noStrike">
                <a:solidFill>
                  <a:srgbClr val="FFFFFF"/>
                </a:solidFill>
                <a:latin typeface="Calibri"/>
                <a:ea typeface="Calibri"/>
                <a:cs typeface="Calibri"/>
                <a:sym typeface="Calibri"/>
              </a:rPr>
              <a:t>UTK</a:t>
            </a:r>
            <a:endParaRPr b="0" i="0" sz="1200" u="none" cap="none" strike="noStrike">
              <a:solidFill>
                <a:srgbClr val="FFFFFF"/>
              </a:solidFill>
              <a:latin typeface="Calibri"/>
              <a:ea typeface="Calibri"/>
              <a:cs typeface="Calibri"/>
              <a:sym typeface="Calibri"/>
            </a:endParaRPr>
          </a:p>
        </p:txBody>
      </p:sp>
      <p:sp>
        <p:nvSpPr>
          <p:cNvPr id="168" name="Google Shape;168;p9"/>
          <p:cNvSpPr txBox="1"/>
          <p:nvPr/>
        </p:nvSpPr>
        <p:spPr>
          <a:xfrm>
            <a:off x="4833425" y="1931400"/>
            <a:ext cx="6570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1800"/>
              </a:spcBef>
              <a:spcAft>
                <a:spcPts val="400"/>
              </a:spcAft>
              <a:buClr>
                <a:srgbClr val="000000"/>
              </a:buClr>
              <a:buSzPts val="1200"/>
              <a:buFont typeface="Arial"/>
              <a:buNone/>
            </a:pPr>
            <a:r>
              <a:rPr b="1" i="0" lang="en" sz="1200" u="none" cap="none" strike="noStrike">
                <a:solidFill>
                  <a:srgbClr val="FFFFFF"/>
                </a:solidFill>
                <a:latin typeface="Calibri"/>
                <a:ea typeface="Calibri"/>
                <a:cs typeface="Calibri"/>
                <a:sym typeface="Calibri"/>
              </a:rPr>
              <a:t>JHU</a:t>
            </a:r>
            <a:endParaRPr b="0" i="0" sz="1200" u="none" cap="none" strike="noStrike">
              <a:solidFill>
                <a:srgbClr val="FFFFFF"/>
              </a:solidFill>
              <a:latin typeface="Calibri"/>
              <a:ea typeface="Calibri"/>
              <a:cs typeface="Calibri"/>
              <a:sym typeface="Calibri"/>
            </a:endParaRPr>
          </a:p>
        </p:txBody>
      </p:sp>
      <p:sp>
        <p:nvSpPr>
          <p:cNvPr id="169" name="Google Shape;169;p9"/>
          <p:cNvSpPr txBox="1"/>
          <p:nvPr/>
        </p:nvSpPr>
        <p:spPr>
          <a:xfrm>
            <a:off x="3408175" y="1551744"/>
            <a:ext cx="8712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1800"/>
              </a:spcBef>
              <a:spcAft>
                <a:spcPts val="400"/>
              </a:spcAft>
              <a:buClr>
                <a:srgbClr val="000000"/>
              </a:buClr>
              <a:buSzPts val="1200"/>
              <a:buFont typeface="Arial"/>
              <a:buNone/>
            </a:pPr>
            <a:r>
              <a:rPr b="1" i="0" lang="en" sz="1200" u="none" cap="none" strike="noStrike">
                <a:solidFill>
                  <a:srgbClr val="FFFFFF"/>
                </a:solidFill>
                <a:latin typeface="Calibri"/>
                <a:ea typeface="Calibri"/>
                <a:cs typeface="Calibri"/>
                <a:sym typeface="Calibri"/>
              </a:rPr>
              <a:t>UTAH/SCI</a:t>
            </a:r>
            <a:endParaRPr b="0" i="0" sz="1200" u="none" cap="none" strike="noStrike">
              <a:solidFill>
                <a:srgbClr val="FFFFFF"/>
              </a:solidFill>
              <a:latin typeface="Calibri"/>
              <a:ea typeface="Calibri"/>
              <a:cs typeface="Calibri"/>
              <a:sym typeface="Calibri"/>
            </a:endParaRPr>
          </a:p>
        </p:txBody>
      </p:sp>
      <p:sp>
        <p:nvSpPr>
          <p:cNvPr id="170" name="Google Shape;170;p9"/>
          <p:cNvSpPr txBox="1"/>
          <p:nvPr/>
        </p:nvSpPr>
        <p:spPr>
          <a:xfrm>
            <a:off x="4236376" y="2332800"/>
            <a:ext cx="6570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1800"/>
              </a:spcBef>
              <a:spcAft>
                <a:spcPts val="400"/>
              </a:spcAft>
              <a:buClr>
                <a:srgbClr val="000000"/>
              </a:buClr>
              <a:buSzPts val="1200"/>
              <a:buFont typeface="Arial"/>
              <a:buNone/>
            </a:pPr>
            <a:r>
              <a:rPr b="1" i="0" lang="en" sz="1200" u="none" cap="none" strike="noStrike">
                <a:solidFill>
                  <a:srgbClr val="FFFFFF"/>
                </a:solidFill>
                <a:latin typeface="Calibri"/>
                <a:ea typeface="Calibri"/>
                <a:cs typeface="Calibri"/>
                <a:sym typeface="Calibri"/>
              </a:rPr>
              <a:t>MS-CC</a:t>
            </a:r>
            <a:endParaRPr b="0" i="0" sz="1200" u="none" cap="none" strike="noStrike">
              <a:solidFill>
                <a:srgbClr val="FFFFFF"/>
              </a:solidFill>
              <a:latin typeface="Calibri"/>
              <a:ea typeface="Calibri"/>
              <a:cs typeface="Calibri"/>
              <a:sym typeface="Calibri"/>
            </a:endParaRPr>
          </a:p>
        </p:txBody>
      </p:sp>
      <p:sp>
        <p:nvSpPr>
          <p:cNvPr id="171" name="Google Shape;171;p9"/>
          <p:cNvSpPr txBox="1"/>
          <p:nvPr/>
        </p:nvSpPr>
        <p:spPr>
          <a:xfrm>
            <a:off x="2306875" y="2133525"/>
            <a:ext cx="10029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1800"/>
              </a:spcBef>
              <a:spcAft>
                <a:spcPts val="400"/>
              </a:spcAft>
              <a:buClr>
                <a:srgbClr val="000000"/>
              </a:buClr>
              <a:buSzPts val="1200"/>
              <a:buFont typeface="Arial"/>
              <a:buNone/>
            </a:pPr>
            <a:r>
              <a:rPr b="1" i="0" lang="en" sz="1200" u="none" cap="none" strike="noStrike">
                <a:solidFill>
                  <a:schemeClr val="lt1"/>
                </a:solidFill>
                <a:latin typeface="Calibri"/>
                <a:ea typeface="Calibri"/>
                <a:cs typeface="Calibri"/>
                <a:sym typeface="Calibri"/>
              </a:rPr>
              <a:t>SDSC </a:t>
            </a:r>
            <a:r>
              <a:rPr b="1" i="0" lang="en" sz="1200" u="none" cap="none" strike="noStrike">
                <a:solidFill>
                  <a:schemeClr val="dk1"/>
                </a:solidFill>
                <a:latin typeface="Calibri"/>
                <a:ea typeface="Calibri"/>
                <a:cs typeface="Calibri"/>
                <a:sym typeface="Calibri"/>
              </a:rPr>
              <a:t>+ OSG</a:t>
            </a:r>
            <a:endParaRPr b="1" i="0" sz="1200" u="none" cap="none" strike="noStrike">
              <a:solidFill>
                <a:schemeClr val="dk1"/>
              </a:solidFill>
              <a:latin typeface="Calibri"/>
              <a:ea typeface="Calibri"/>
              <a:cs typeface="Calibri"/>
              <a:sym typeface="Calibri"/>
            </a:endParaRPr>
          </a:p>
        </p:txBody>
      </p:sp>
      <p:sp>
        <p:nvSpPr>
          <p:cNvPr id="172" name="Google Shape;172;p9"/>
          <p:cNvSpPr txBox="1"/>
          <p:nvPr/>
        </p:nvSpPr>
        <p:spPr>
          <a:xfrm>
            <a:off x="5031225" y="1729638"/>
            <a:ext cx="16596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1800"/>
              </a:spcBef>
              <a:spcAft>
                <a:spcPts val="400"/>
              </a:spcAft>
              <a:buClr>
                <a:srgbClr val="000000"/>
              </a:buClr>
              <a:buSzPts val="1200"/>
              <a:buFont typeface="Arial"/>
              <a:buNone/>
            </a:pPr>
            <a:r>
              <a:rPr b="1" i="0" lang="en" sz="1200" u="none" cap="none" strike="noStrike">
                <a:solidFill>
                  <a:srgbClr val="000000"/>
                </a:solidFill>
                <a:latin typeface="Calibri"/>
                <a:ea typeface="Calibri"/>
                <a:cs typeface="Calibri"/>
                <a:sym typeface="Calibri"/>
              </a:rPr>
              <a:t>MGHPCC + OSN</a:t>
            </a:r>
            <a:endParaRPr b="0" i="0" sz="1200" u="none" cap="none" strike="noStrike">
              <a:solidFill>
                <a:srgbClr val="000000"/>
              </a:solidFill>
              <a:latin typeface="Calibri"/>
              <a:ea typeface="Calibri"/>
              <a:cs typeface="Calibri"/>
              <a:sym typeface="Calibri"/>
            </a:endParaRPr>
          </a:p>
        </p:txBody>
      </p:sp>
      <p:sp>
        <p:nvSpPr>
          <p:cNvPr id="173" name="Google Shape;173;p9"/>
          <p:cNvSpPr txBox="1"/>
          <p:nvPr/>
        </p:nvSpPr>
        <p:spPr>
          <a:xfrm>
            <a:off x="3591575" y="2171125"/>
            <a:ext cx="5487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1800"/>
              </a:spcBef>
              <a:spcAft>
                <a:spcPts val="400"/>
              </a:spcAft>
              <a:buClr>
                <a:srgbClr val="000000"/>
              </a:buClr>
              <a:buSzPts val="1200"/>
              <a:buFont typeface="Arial"/>
              <a:buNone/>
            </a:pPr>
            <a:r>
              <a:rPr b="1" i="0" lang="en" sz="1200" u="none" cap="none" strike="noStrike">
                <a:solidFill>
                  <a:srgbClr val="FFFFFF"/>
                </a:solidFill>
                <a:latin typeface="Calibri"/>
                <a:ea typeface="Calibri"/>
                <a:cs typeface="Calibri"/>
                <a:sym typeface="Calibri"/>
              </a:rPr>
              <a:t> </a:t>
            </a:r>
            <a:r>
              <a:rPr b="1" i="0" lang="en" sz="1200" u="none" cap="none" strike="noStrike">
                <a:solidFill>
                  <a:srgbClr val="000000"/>
                </a:solidFill>
                <a:latin typeface="Calibri"/>
                <a:ea typeface="Calibri"/>
                <a:cs typeface="Calibri"/>
                <a:sym typeface="Calibri"/>
              </a:rPr>
              <a:t>SNL</a:t>
            </a:r>
            <a:endParaRPr b="0" i="0" sz="1200" u="none" cap="none" strike="noStrike">
              <a:solidFill>
                <a:srgbClr val="000000"/>
              </a:solidFill>
              <a:latin typeface="Calibri"/>
              <a:ea typeface="Calibri"/>
              <a:cs typeface="Calibri"/>
              <a:sym typeface="Calibri"/>
            </a:endParaRPr>
          </a:p>
        </p:txBody>
      </p:sp>
      <p:sp>
        <p:nvSpPr>
          <p:cNvPr id="174" name="Google Shape;174;p9"/>
          <p:cNvSpPr txBox="1"/>
          <p:nvPr/>
        </p:nvSpPr>
        <p:spPr>
          <a:xfrm>
            <a:off x="9240450" y="2220975"/>
            <a:ext cx="5487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1" i="0" lang="en" sz="1200" u="none" cap="none" strike="noStrike">
                <a:solidFill>
                  <a:srgbClr val="000000"/>
                </a:solidFill>
                <a:latin typeface="Calibri"/>
                <a:ea typeface="Calibri"/>
                <a:cs typeface="Calibri"/>
                <a:sym typeface="Calibri"/>
              </a:rPr>
              <a:t>UTEP</a:t>
            </a:r>
            <a:endParaRPr b="1" i="0" sz="1200" u="none" cap="none" strike="noStrike">
              <a:solidFill>
                <a:srgbClr val="000000"/>
              </a:solidFill>
              <a:latin typeface="Calibri"/>
              <a:ea typeface="Calibri"/>
              <a:cs typeface="Calibri"/>
              <a:sym typeface="Calibri"/>
            </a:endParaRPr>
          </a:p>
        </p:txBody>
      </p:sp>
      <p:sp>
        <p:nvSpPr>
          <p:cNvPr id="175" name="Google Shape;175;p9"/>
          <p:cNvSpPr txBox="1"/>
          <p:nvPr/>
        </p:nvSpPr>
        <p:spPr>
          <a:xfrm>
            <a:off x="9190200" y="1617825"/>
            <a:ext cx="7896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1" i="0" lang="en" sz="1200" u="none" cap="none" strike="noStrike">
                <a:solidFill>
                  <a:srgbClr val="000000"/>
                </a:solidFill>
                <a:latin typeface="Calibri"/>
                <a:ea typeface="Calibri"/>
                <a:cs typeface="Calibri"/>
                <a:sym typeface="Calibri"/>
              </a:rPr>
              <a:t>MCC</a:t>
            </a:r>
            <a:endParaRPr b="1" i="0" sz="1200" u="none" cap="none" strike="noStrike">
              <a:solidFill>
                <a:srgbClr val="000000"/>
              </a:solidFill>
              <a:latin typeface="Calibri"/>
              <a:ea typeface="Calibri"/>
              <a:cs typeface="Calibri"/>
              <a:sym typeface="Calibri"/>
            </a:endParaRPr>
          </a:p>
        </p:txBody>
      </p:sp>
      <p:sp>
        <p:nvSpPr>
          <p:cNvPr id="176" name="Google Shape;176;p9"/>
          <p:cNvSpPr txBox="1"/>
          <p:nvPr/>
        </p:nvSpPr>
        <p:spPr>
          <a:xfrm>
            <a:off x="9167275" y="2550800"/>
            <a:ext cx="8712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1" i="0" lang="en" sz="1200" u="none" cap="none" strike="noStrike">
                <a:solidFill>
                  <a:srgbClr val="000000"/>
                </a:solidFill>
                <a:latin typeface="Calibri"/>
                <a:ea typeface="Calibri"/>
                <a:cs typeface="Calibri"/>
                <a:sym typeface="Calibri"/>
              </a:rPr>
              <a:t>JSUMS</a:t>
            </a:r>
            <a:endParaRPr b="1" i="0" sz="1200" u="none" cap="none" strike="noStrike">
              <a:solidFill>
                <a:srgbClr val="000000"/>
              </a:solidFill>
              <a:latin typeface="Calibri"/>
              <a:ea typeface="Calibri"/>
              <a:cs typeface="Calibri"/>
              <a:sym typeface="Calibri"/>
            </a:endParaRPr>
          </a:p>
        </p:txBody>
      </p:sp>
      <p:sp>
        <p:nvSpPr>
          <p:cNvPr id="177" name="Google Shape;177;p9"/>
          <p:cNvSpPr txBox="1"/>
          <p:nvPr/>
        </p:nvSpPr>
        <p:spPr>
          <a:xfrm>
            <a:off x="2891475" y="1645075"/>
            <a:ext cx="5487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1800"/>
              </a:spcBef>
              <a:spcAft>
                <a:spcPts val="400"/>
              </a:spcAft>
              <a:buClr>
                <a:srgbClr val="000000"/>
              </a:buClr>
              <a:buSzPts val="1200"/>
              <a:buFont typeface="Arial"/>
              <a:buNone/>
            </a:pPr>
            <a:r>
              <a:rPr b="1" i="0" lang="en" sz="1200" u="none" cap="none" strike="noStrike">
                <a:solidFill>
                  <a:srgbClr val="000000"/>
                </a:solidFill>
                <a:latin typeface="Calibri"/>
                <a:ea typeface="Calibri"/>
                <a:cs typeface="Calibri"/>
                <a:sym typeface="Calibri"/>
              </a:rPr>
              <a:t>LLNL</a:t>
            </a:r>
            <a:endParaRPr b="0" i="0" sz="1200" u="none" cap="none" strike="noStrike">
              <a:solidFill>
                <a:srgbClr val="000000"/>
              </a:solidFill>
              <a:latin typeface="Calibri"/>
              <a:ea typeface="Calibri"/>
              <a:cs typeface="Calibri"/>
              <a:sym typeface="Calibri"/>
            </a:endParaRPr>
          </a:p>
        </p:txBody>
      </p:sp>
      <p:sp>
        <p:nvSpPr>
          <p:cNvPr id="178" name="Google Shape;178;p9"/>
          <p:cNvSpPr txBox="1"/>
          <p:nvPr/>
        </p:nvSpPr>
        <p:spPr>
          <a:xfrm>
            <a:off x="3582900" y="1730450"/>
            <a:ext cx="5487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1800"/>
              </a:spcBef>
              <a:spcAft>
                <a:spcPts val="400"/>
              </a:spcAft>
              <a:buClr>
                <a:srgbClr val="000000"/>
              </a:buClr>
              <a:buSzPts val="1200"/>
              <a:buFont typeface="Arial"/>
              <a:buNone/>
            </a:pPr>
            <a:r>
              <a:rPr b="1" i="0" lang="en" sz="1200" u="none" cap="none" strike="noStrike">
                <a:solidFill>
                  <a:schemeClr val="dk1"/>
                </a:solidFill>
                <a:latin typeface="Calibri"/>
                <a:ea typeface="Calibri"/>
                <a:cs typeface="Calibri"/>
                <a:sym typeface="Calibri"/>
              </a:rPr>
              <a:t>CHPC</a:t>
            </a:r>
            <a:endParaRPr b="0" i="0" sz="1200" u="none" cap="none" strike="noStrike">
              <a:solidFill>
                <a:schemeClr val="dk1"/>
              </a:solidFill>
              <a:latin typeface="Calibri"/>
              <a:ea typeface="Calibri"/>
              <a:cs typeface="Calibri"/>
              <a:sym typeface="Calibri"/>
            </a:endParaRPr>
          </a:p>
        </p:txBody>
      </p:sp>
      <p:sp>
        <p:nvSpPr>
          <p:cNvPr id="179" name="Google Shape;179;p9"/>
          <p:cNvSpPr txBox="1"/>
          <p:nvPr/>
        </p:nvSpPr>
        <p:spPr>
          <a:xfrm>
            <a:off x="3341852" y="2321476"/>
            <a:ext cx="10935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1800"/>
              </a:spcBef>
              <a:spcAft>
                <a:spcPts val="400"/>
              </a:spcAft>
              <a:buClr>
                <a:srgbClr val="000000"/>
              </a:buClr>
              <a:buSzPts val="1200"/>
              <a:buFont typeface="Arial"/>
              <a:buNone/>
            </a:pPr>
            <a:r>
              <a:rPr b="1" i="0" lang="en" sz="1200" u="none" cap="none" strike="noStrike">
                <a:solidFill>
                  <a:srgbClr val="FEFEFE"/>
                </a:solidFill>
                <a:latin typeface="Calibri"/>
                <a:ea typeface="Calibri"/>
                <a:cs typeface="Calibri"/>
                <a:sym typeface="Calibri"/>
              </a:rPr>
              <a:t>Digital Rocks</a:t>
            </a:r>
            <a:endParaRPr b="1" i="0" sz="1200" u="none" cap="none" strike="noStrike">
              <a:solidFill>
                <a:srgbClr val="FEFEFE"/>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pic>
        <p:nvPicPr>
          <p:cNvPr id="184" name="Google Shape;184;p10"/>
          <p:cNvPicPr preferRelativeResize="0"/>
          <p:nvPr/>
        </p:nvPicPr>
        <p:blipFill rotWithShape="1">
          <a:blip r:embed="rId3">
            <a:alphaModFix/>
          </a:blip>
          <a:srcRect b="0" l="0" r="0" t="0"/>
          <a:stretch/>
        </p:blipFill>
        <p:spPr>
          <a:xfrm>
            <a:off x="0" y="0"/>
            <a:ext cx="9144000" cy="5143500"/>
          </a:xfrm>
          <a:prstGeom prst="rect">
            <a:avLst/>
          </a:prstGeom>
          <a:noFill/>
          <a:ln>
            <a:noFill/>
          </a:ln>
        </p:spPr>
      </p:pic>
      <p:pic>
        <p:nvPicPr>
          <p:cNvPr id="185" name="Google Shape;185;p10"/>
          <p:cNvPicPr preferRelativeResize="0"/>
          <p:nvPr/>
        </p:nvPicPr>
        <p:blipFill rotWithShape="1">
          <a:blip r:embed="rId4">
            <a:alphaModFix/>
          </a:blip>
          <a:srcRect b="0" l="0" r="0" t="0"/>
          <a:stretch/>
        </p:blipFill>
        <p:spPr>
          <a:xfrm>
            <a:off x="5645738" y="3514648"/>
            <a:ext cx="3177175" cy="765107"/>
          </a:xfrm>
          <a:prstGeom prst="rect">
            <a:avLst/>
          </a:prstGeom>
          <a:noFill/>
          <a:ln>
            <a:noFill/>
          </a:ln>
        </p:spPr>
      </p:pic>
      <p:sp>
        <p:nvSpPr>
          <p:cNvPr id="186" name="Google Shape;186;p10"/>
          <p:cNvSpPr txBox="1"/>
          <p:nvPr/>
        </p:nvSpPr>
        <p:spPr>
          <a:xfrm>
            <a:off x="6354600" y="706650"/>
            <a:ext cx="15315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1800"/>
              </a:spcBef>
              <a:spcAft>
                <a:spcPts val="400"/>
              </a:spcAft>
              <a:buClr>
                <a:srgbClr val="000000"/>
              </a:buClr>
              <a:buSzPts val="1200"/>
              <a:buFont typeface="Arial"/>
              <a:buNone/>
            </a:pPr>
            <a:r>
              <a:rPr b="1" i="0" lang="en" sz="1200" u="none" cap="none" strike="noStrike">
                <a:solidFill>
                  <a:srgbClr val="FFFFFF"/>
                </a:solidFill>
                <a:latin typeface="Calibri"/>
                <a:ea typeface="Calibri"/>
                <a:cs typeface="Calibri"/>
                <a:sym typeface="Calibri"/>
              </a:rPr>
              <a:t>XenonNT</a:t>
            </a:r>
            <a:endParaRPr b="0" i="0" sz="1200" u="none" cap="none" strike="noStrike">
              <a:solidFill>
                <a:srgbClr val="FFFFFF"/>
              </a:solidFill>
              <a:latin typeface="Calibri"/>
              <a:ea typeface="Calibri"/>
              <a:cs typeface="Calibri"/>
              <a:sym typeface="Calibri"/>
            </a:endParaRPr>
          </a:p>
        </p:txBody>
      </p:sp>
      <p:sp>
        <p:nvSpPr>
          <p:cNvPr id="187" name="Google Shape;187;p10"/>
          <p:cNvSpPr txBox="1"/>
          <p:nvPr/>
        </p:nvSpPr>
        <p:spPr>
          <a:xfrm>
            <a:off x="4704625" y="-90900"/>
            <a:ext cx="15315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1800"/>
              </a:spcBef>
              <a:spcAft>
                <a:spcPts val="400"/>
              </a:spcAft>
              <a:buClr>
                <a:srgbClr val="000000"/>
              </a:buClr>
              <a:buSzPts val="1200"/>
              <a:buFont typeface="Arial"/>
              <a:buNone/>
            </a:pPr>
            <a:r>
              <a:rPr b="1" i="0" lang="en" sz="1200" u="none" cap="none" strike="noStrike">
                <a:solidFill>
                  <a:srgbClr val="FFFFFF"/>
                </a:solidFill>
                <a:latin typeface="Calibri"/>
                <a:ea typeface="Calibri"/>
                <a:cs typeface="Calibri"/>
                <a:sym typeface="Calibri"/>
              </a:rPr>
              <a:t>IceCube</a:t>
            </a:r>
            <a:endParaRPr b="0" i="0" sz="1200" u="none" cap="none" strike="noStrike">
              <a:solidFill>
                <a:srgbClr val="FFFFFF"/>
              </a:solidFill>
              <a:latin typeface="Calibri"/>
              <a:ea typeface="Calibri"/>
              <a:cs typeface="Calibri"/>
              <a:sym typeface="Calibri"/>
            </a:endParaRPr>
          </a:p>
        </p:txBody>
      </p:sp>
      <p:sp>
        <p:nvSpPr>
          <p:cNvPr id="188" name="Google Shape;188;p10"/>
          <p:cNvSpPr txBox="1"/>
          <p:nvPr/>
        </p:nvSpPr>
        <p:spPr>
          <a:xfrm>
            <a:off x="3838800" y="2495550"/>
            <a:ext cx="6570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1800"/>
              </a:spcBef>
              <a:spcAft>
                <a:spcPts val="400"/>
              </a:spcAft>
              <a:buClr>
                <a:srgbClr val="000000"/>
              </a:buClr>
              <a:buSzPts val="1200"/>
              <a:buFont typeface="Arial"/>
              <a:buNone/>
            </a:pPr>
            <a:r>
              <a:rPr b="1" i="0" lang="en" sz="1200" u="none" cap="none" strike="noStrike">
                <a:solidFill>
                  <a:srgbClr val="FFFFFF"/>
                </a:solidFill>
                <a:latin typeface="Calibri"/>
                <a:ea typeface="Calibri"/>
                <a:cs typeface="Calibri"/>
                <a:sym typeface="Calibri"/>
              </a:rPr>
              <a:t>TACC</a:t>
            </a:r>
            <a:endParaRPr b="0" i="0" sz="1200" u="none" cap="none" strike="noStrike">
              <a:solidFill>
                <a:srgbClr val="FFFFFF"/>
              </a:solidFill>
              <a:latin typeface="Calibri"/>
              <a:ea typeface="Calibri"/>
              <a:cs typeface="Calibri"/>
              <a:sym typeface="Calibri"/>
            </a:endParaRPr>
          </a:p>
        </p:txBody>
      </p:sp>
      <p:sp>
        <p:nvSpPr>
          <p:cNvPr id="189" name="Google Shape;189;p10"/>
          <p:cNvSpPr txBox="1"/>
          <p:nvPr>
            <p:ph idx="12" type="sldNum"/>
          </p:nvPr>
        </p:nvSpPr>
        <p:spPr>
          <a:xfrm>
            <a:off x="8548658" y="4758467"/>
            <a:ext cx="548700" cy="393600"/>
          </a:xfrm>
          <a:prstGeom prst="rect">
            <a:avLst/>
          </a:prstGeom>
          <a:noFill/>
          <a:ln>
            <a:noFill/>
          </a:ln>
        </p:spPr>
        <p:txBody>
          <a:bodyPr anchorCtr="0" anchor="ctr" bIns="91425" lIns="91425" spcFirstLastPara="1" rIns="91425" wrap="square" tIns="91425">
            <a:normAutofit/>
          </a:bodyPr>
          <a:lstStyle/>
          <a:p>
            <a:pPr indent="0" lvl="0" marL="0" rtl="0" algn="r">
              <a:lnSpc>
                <a:spcPct val="100000"/>
              </a:lnSpc>
              <a:spcBef>
                <a:spcPts val="0"/>
              </a:spcBef>
              <a:spcAft>
                <a:spcPts val="0"/>
              </a:spcAft>
              <a:buSzPts val="1000"/>
              <a:buNone/>
            </a:pPr>
            <a:fld id="{00000000-1234-1234-1234-123412341234}" type="slidenum">
              <a:rPr lang="en"/>
              <a:t>‹#›</a:t>
            </a:fld>
            <a:endParaRPr/>
          </a:p>
        </p:txBody>
      </p:sp>
      <p:sp>
        <p:nvSpPr>
          <p:cNvPr id="190" name="Google Shape;190;p10"/>
          <p:cNvSpPr txBox="1"/>
          <p:nvPr/>
        </p:nvSpPr>
        <p:spPr>
          <a:xfrm>
            <a:off x="4248725" y="950275"/>
            <a:ext cx="1821000" cy="923400"/>
          </a:xfrm>
          <a:prstGeom prst="rect">
            <a:avLst/>
          </a:prstGeom>
          <a:noFill/>
          <a:ln>
            <a:noFill/>
          </a:ln>
        </p:spPr>
        <p:txBody>
          <a:bodyPr anchorCtr="0" anchor="b" bIns="91425" lIns="91425" spcFirstLastPara="1" rIns="91425" wrap="square" tIns="91425">
            <a:noAutofit/>
          </a:bodyPr>
          <a:lstStyle/>
          <a:p>
            <a:pPr indent="0" lvl="0" marL="0" marR="0" rtl="0" algn="l">
              <a:lnSpc>
                <a:spcPct val="100000"/>
              </a:lnSpc>
              <a:spcBef>
                <a:spcPts val="1800"/>
              </a:spcBef>
              <a:spcAft>
                <a:spcPts val="400"/>
              </a:spcAft>
              <a:buClr>
                <a:srgbClr val="000000"/>
              </a:buClr>
              <a:buSzPts val="1200"/>
              <a:buFont typeface="Arial"/>
              <a:buNone/>
            </a:pPr>
            <a:r>
              <a:rPr b="1" i="0" lang="en" sz="1200" u="none" cap="none" strike="noStrike">
                <a:solidFill>
                  <a:srgbClr val="FFFFFF"/>
                </a:solidFill>
                <a:latin typeface="Calibri"/>
                <a:ea typeface="Calibri"/>
                <a:cs typeface="Calibri"/>
                <a:sym typeface="Calibri"/>
              </a:rPr>
              <a:t>PRISMS</a:t>
            </a:r>
            <a:br>
              <a:rPr b="1" i="0" lang="en" sz="1200" u="none" cap="none" strike="noStrike">
                <a:solidFill>
                  <a:srgbClr val="FFFFFF"/>
                </a:solidFill>
                <a:latin typeface="Calibri"/>
                <a:ea typeface="Calibri"/>
                <a:cs typeface="Calibri"/>
                <a:sym typeface="Calibri"/>
              </a:rPr>
            </a:br>
            <a:r>
              <a:rPr b="1" i="0" lang="en" sz="1200" u="none" cap="none" strike="noStrike">
                <a:solidFill>
                  <a:srgbClr val="FFFFFF"/>
                </a:solidFill>
                <a:latin typeface="Calibri"/>
                <a:ea typeface="Calibri"/>
                <a:cs typeface="Calibri"/>
                <a:sym typeface="Calibri"/>
              </a:rPr>
              <a:t>Materials </a:t>
            </a:r>
            <a:br>
              <a:rPr b="1" i="0" lang="en" sz="1200" u="none" cap="none" strike="noStrike">
                <a:solidFill>
                  <a:srgbClr val="FFFFFF"/>
                </a:solidFill>
                <a:latin typeface="Calibri"/>
                <a:ea typeface="Calibri"/>
                <a:cs typeface="Calibri"/>
                <a:sym typeface="Calibri"/>
              </a:rPr>
            </a:br>
            <a:r>
              <a:rPr b="1" i="0" lang="en" sz="1200" u="none" cap="none" strike="noStrike">
                <a:solidFill>
                  <a:srgbClr val="FFFFFF"/>
                </a:solidFill>
                <a:latin typeface="Calibri"/>
                <a:ea typeface="Calibri"/>
                <a:cs typeface="Calibri"/>
                <a:sym typeface="Calibri"/>
              </a:rPr>
              <a:t>Commons</a:t>
            </a:r>
            <a:br>
              <a:rPr b="1" i="0" lang="en" sz="1200" u="none" cap="none" strike="noStrike">
                <a:solidFill>
                  <a:srgbClr val="FFFFFF"/>
                </a:solidFill>
                <a:latin typeface="Calibri"/>
                <a:ea typeface="Calibri"/>
                <a:cs typeface="Calibri"/>
                <a:sym typeface="Calibri"/>
              </a:rPr>
            </a:br>
            <a:r>
              <a:rPr b="1" i="0" lang="en" sz="1200" u="none" cap="none" strike="noStrike">
                <a:solidFill>
                  <a:srgbClr val="FFFFFF"/>
                </a:solidFill>
                <a:latin typeface="Calibri"/>
                <a:ea typeface="Calibri"/>
                <a:cs typeface="Calibri"/>
                <a:sym typeface="Calibri"/>
              </a:rPr>
              <a:t>UMICH</a:t>
            </a:r>
            <a:endParaRPr b="1" i="0" sz="1200" u="none" cap="none" strike="noStrike">
              <a:solidFill>
                <a:srgbClr val="FFFFFF"/>
              </a:solidFill>
              <a:latin typeface="Calibri"/>
              <a:ea typeface="Calibri"/>
              <a:cs typeface="Calibri"/>
              <a:sym typeface="Calibri"/>
            </a:endParaRPr>
          </a:p>
        </p:txBody>
      </p:sp>
      <p:sp>
        <p:nvSpPr>
          <p:cNvPr id="191" name="Google Shape;191;p10"/>
          <p:cNvSpPr txBox="1"/>
          <p:nvPr/>
        </p:nvSpPr>
        <p:spPr>
          <a:xfrm>
            <a:off x="4865852" y="1559476"/>
            <a:ext cx="10935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1800"/>
              </a:spcBef>
              <a:spcAft>
                <a:spcPts val="400"/>
              </a:spcAft>
              <a:buClr>
                <a:srgbClr val="000000"/>
              </a:buClr>
              <a:buSzPts val="1200"/>
              <a:buFont typeface="Arial"/>
              <a:buNone/>
            </a:pPr>
            <a:r>
              <a:rPr b="1" i="0" lang="en" sz="1200" u="none" cap="none" strike="noStrike">
                <a:solidFill>
                  <a:srgbClr val="FFFFFF"/>
                </a:solidFill>
                <a:latin typeface="Calibri"/>
                <a:ea typeface="Calibri"/>
                <a:cs typeface="Calibri"/>
                <a:sym typeface="Calibri"/>
              </a:rPr>
              <a:t>CHESS/Cornell</a:t>
            </a:r>
            <a:endParaRPr b="1" i="0" sz="1200" u="none" cap="none" strike="noStrike">
              <a:solidFill>
                <a:srgbClr val="FFFFFF"/>
              </a:solidFill>
              <a:latin typeface="Calibri"/>
              <a:ea typeface="Calibri"/>
              <a:cs typeface="Calibri"/>
              <a:sym typeface="Calibri"/>
            </a:endParaRPr>
          </a:p>
        </p:txBody>
      </p:sp>
      <p:sp>
        <p:nvSpPr>
          <p:cNvPr id="192" name="Google Shape;192;p10"/>
          <p:cNvSpPr txBox="1"/>
          <p:nvPr/>
        </p:nvSpPr>
        <p:spPr>
          <a:xfrm>
            <a:off x="4495800" y="2163525"/>
            <a:ext cx="6570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1800"/>
              </a:spcBef>
              <a:spcAft>
                <a:spcPts val="400"/>
              </a:spcAft>
              <a:buClr>
                <a:srgbClr val="000000"/>
              </a:buClr>
              <a:buSzPts val="1200"/>
              <a:buFont typeface="Arial"/>
              <a:buNone/>
            </a:pPr>
            <a:r>
              <a:rPr b="1" i="0" lang="en" sz="1200" u="none" cap="none" strike="noStrike">
                <a:solidFill>
                  <a:srgbClr val="FFFFFF"/>
                </a:solidFill>
                <a:latin typeface="Calibri"/>
                <a:ea typeface="Calibri"/>
                <a:cs typeface="Calibri"/>
                <a:sym typeface="Calibri"/>
              </a:rPr>
              <a:t>UTK</a:t>
            </a:r>
            <a:endParaRPr b="0" i="0" sz="1200" u="none" cap="none" strike="noStrike">
              <a:solidFill>
                <a:srgbClr val="FFFFFF"/>
              </a:solidFill>
              <a:latin typeface="Calibri"/>
              <a:ea typeface="Calibri"/>
              <a:cs typeface="Calibri"/>
              <a:sym typeface="Calibri"/>
            </a:endParaRPr>
          </a:p>
        </p:txBody>
      </p:sp>
      <p:sp>
        <p:nvSpPr>
          <p:cNvPr id="193" name="Google Shape;193;p10"/>
          <p:cNvSpPr txBox="1"/>
          <p:nvPr/>
        </p:nvSpPr>
        <p:spPr>
          <a:xfrm>
            <a:off x="4833425" y="1931400"/>
            <a:ext cx="6570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1800"/>
              </a:spcBef>
              <a:spcAft>
                <a:spcPts val="400"/>
              </a:spcAft>
              <a:buClr>
                <a:srgbClr val="000000"/>
              </a:buClr>
              <a:buSzPts val="1200"/>
              <a:buFont typeface="Arial"/>
              <a:buNone/>
            </a:pPr>
            <a:r>
              <a:rPr b="1" i="0" lang="en" sz="1200" u="none" cap="none" strike="noStrike">
                <a:solidFill>
                  <a:srgbClr val="FFFFFF"/>
                </a:solidFill>
                <a:latin typeface="Calibri"/>
                <a:ea typeface="Calibri"/>
                <a:cs typeface="Calibri"/>
                <a:sym typeface="Calibri"/>
              </a:rPr>
              <a:t>JHU</a:t>
            </a:r>
            <a:endParaRPr b="0" i="0" sz="1200" u="none" cap="none" strike="noStrike">
              <a:solidFill>
                <a:srgbClr val="FFFFFF"/>
              </a:solidFill>
              <a:latin typeface="Calibri"/>
              <a:ea typeface="Calibri"/>
              <a:cs typeface="Calibri"/>
              <a:sym typeface="Calibri"/>
            </a:endParaRPr>
          </a:p>
        </p:txBody>
      </p:sp>
      <p:sp>
        <p:nvSpPr>
          <p:cNvPr id="194" name="Google Shape;194;p10"/>
          <p:cNvSpPr txBox="1"/>
          <p:nvPr/>
        </p:nvSpPr>
        <p:spPr>
          <a:xfrm>
            <a:off x="3408175" y="1551744"/>
            <a:ext cx="8712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1800"/>
              </a:spcBef>
              <a:spcAft>
                <a:spcPts val="400"/>
              </a:spcAft>
              <a:buClr>
                <a:srgbClr val="000000"/>
              </a:buClr>
              <a:buSzPts val="1200"/>
              <a:buFont typeface="Arial"/>
              <a:buNone/>
            </a:pPr>
            <a:r>
              <a:rPr b="1" i="0" lang="en" sz="1200" u="none" cap="none" strike="noStrike">
                <a:solidFill>
                  <a:srgbClr val="FFFFFF"/>
                </a:solidFill>
                <a:latin typeface="Calibri"/>
                <a:ea typeface="Calibri"/>
                <a:cs typeface="Calibri"/>
                <a:sym typeface="Calibri"/>
              </a:rPr>
              <a:t>UTAH/SCI</a:t>
            </a:r>
            <a:endParaRPr b="0" i="0" sz="1200" u="none" cap="none" strike="noStrike">
              <a:solidFill>
                <a:srgbClr val="FFFFFF"/>
              </a:solidFill>
              <a:latin typeface="Calibri"/>
              <a:ea typeface="Calibri"/>
              <a:cs typeface="Calibri"/>
              <a:sym typeface="Calibri"/>
            </a:endParaRPr>
          </a:p>
        </p:txBody>
      </p:sp>
      <p:sp>
        <p:nvSpPr>
          <p:cNvPr id="195" name="Google Shape;195;p10"/>
          <p:cNvSpPr txBox="1"/>
          <p:nvPr/>
        </p:nvSpPr>
        <p:spPr>
          <a:xfrm>
            <a:off x="4236376" y="2332800"/>
            <a:ext cx="6570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1800"/>
              </a:spcBef>
              <a:spcAft>
                <a:spcPts val="400"/>
              </a:spcAft>
              <a:buClr>
                <a:srgbClr val="000000"/>
              </a:buClr>
              <a:buSzPts val="1200"/>
              <a:buFont typeface="Arial"/>
              <a:buNone/>
            </a:pPr>
            <a:r>
              <a:rPr b="1" i="0" lang="en" sz="1200" u="none" cap="none" strike="noStrike">
                <a:solidFill>
                  <a:srgbClr val="FFFFFF"/>
                </a:solidFill>
                <a:latin typeface="Calibri"/>
                <a:ea typeface="Calibri"/>
                <a:cs typeface="Calibri"/>
                <a:sym typeface="Calibri"/>
              </a:rPr>
              <a:t>MS-CC</a:t>
            </a:r>
            <a:endParaRPr b="0" i="0" sz="1200" u="none" cap="none" strike="noStrike">
              <a:solidFill>
                <a:srgbClr val="FFFFFF"/>
              </a:solidFill>
              <a:latin typeface="Calibri"/>
              <a:ea typeface="Calibri"/>
              <a:cs typeface="Calibri"/>
              <a:sym typeface="Calibri"/>
            </a:endParaRPr>
          </a:p>
        </p:txBody>
      </p:sp>
      <p:sp>
        <p:nvSpPr>
          <p:cNvPr id="196" name="Google Shape;196;p10"/>
          <p:cNvSpPr txBox="1"/>
          <p:nvPr/>
        </p:nvSpPr>
        <p:spPr>
          <a:xfrm>
            <a:off x="2306875" y="2133525"/>
            <a:ext cx="10029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1800"/>
              </a:spcBef>
              <a:spcAft>
                <a:spcPts val="400"/>
              </a:spcAft>
              <a:buClr>
                <a:srgbClr val="000000"/>
              </a:buClr>
              <a:buSzPts val="1200"/>
              <a:buFont typeface="Arial"/>
              <a:buNone/>
            </a:pPr>
            <a:r>
              <a:rPr b="1" i="0" lang="en" sz="1200" u="none" cap="none" strike="noStrike">
                <a:solidFill>
                  <a:schemeClr val="lt1"/>
                </a:solidFill>
                <a:latin typeface="Calibri"/>
                <a:ea typeface="Calibri"/>
                <a:cs typeface="Calibri"/>
                <a:sym typeface="Calibri"/>
              </a:rPr>
              <a:t>SDSC </a:t>
            </a:r>
            <a:r>
              <a:rPr b="1" i="0" lang="en" sz="1200" u="none" cap="none" strike="noStrike">
                <a:solidFill>
                  <a:srgbClr val="000000"/>
                </a:solidFill>
                <a:latin typeface="Calibri"/>
                <a:ea typeface="Calibri"/>
                <a:cs typeface="Calibri"/>
                <a:sym typeface="Calibri"/>
              </a:rPr>
              <a:t>+ OSG</a:t>
            </a:r>
            <a:endParaRPr b="1" i="0" sz="1200" u="none" cap="none" strike="noStrike">
              <a:solidFill>
                <a:srgbClr val="000000"/>
              </a:solidFill>
              <a:latin typeface="Calibri"/>
              <a:ea typeface="Calibri"/>
              <a:cs typeface="Calibri"/>
              <a:sym typeface="Calibri"/>
            </a:endParaRPr>
          </a:p>
        </p:txBody>
      </p:sp>
      <p:sp>
        <p:nvSpPr>
          <p:cNvPr id="197" name="Google Shape;197;p10"/>
          <p:cNvSpPr txBox="1"/>
          <p:nvPr/>
        </p:nvSpPr>
        <p:spPr>
          <a:xfrm>
            <a:off x="5031225" y="1729638"/>
            <a:ext cx="16596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1800"/>
              </a:spcBef>
              <a:spcAft>
                <a:spcPts val="400"/>
              </a:spcAft>
              <a:buClr>
                <a:srgbClr val="000000"/>
              </a:buClr>
              <a:buSzPts val="1200"/>
              <a:buFont typeface="Arial"/>
              <a:buNone/>
            </a:pPr>
            <a:r>
              <a:rPr b="1" i="0" lang="en" sz="1200" u="none" cap="none" strike="noStrike">
                <a:solidFill>
                  <a:srgbClr val="FFFFFF"/>
                </a:solidFill>
                <a:latin typeface="Calibri"/>
                <a:ea typeface="Calibri"/>
                <a:cs typeface="Calibri"/>
                <a:sym typeface="Calibri"/>
              </a:rPr>
              <a:t>MGHPCC </a:t>
            </a:r>
            <a:r>
              <a:rPr b="1" i="0" lang="en" sz="1200" u="none" cap="none" strike="noStrike">
                <a:solidFill>
                  <a:schemeClr val="dk1"/>
                </a:solidFill>
                <a:latin typeface="Calibri"/>
                <a:ea typeface="Calibri"/>
                <a:cs typeface="Calibri"/>
                <a:sym typeface="Calibri"/>
              </a:rPr>
              <a:t>+ OSN</a:t>
            </a:r>
            <a:endParaRPr b="0" i="0" sz="1200" u="none" cap="none" strike="noStrike">
              <a:solidFill>
                <a:schemeClr val="dk1"/>
              </a:solidFill>
              <a:latin typeface="Calibri"/>
              <a:ea typeface="Calibri"/>
              <a:cs typeface="Calibri"/>
              <a:sym typeface="Calibri"/>
            </a:endParaRPr>
          </a:p>
        </p:txBody>
      </p:sp>
      <p:sp>
        <p:nvSpPr>
          <p:cNvPr id="198" name="Google Shape;198;p10"/>
          <p:cNvSpPr txBox="1"/>
          <p:nvPr/>
        </p:nvSpPr>
        <p:spPr>
          <a:xfrm>
            <a:off x="3591575" y="2171125"/>
            <a:ext cx="5487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1800"/>
              </a:spcBef>
              <a:spcAft>
                <a:spcPts val="400"/>
              </a:spcAft>
              <a:buClr>
                <a:srgbClr val="000000"/>
              </a:buClr>
              <a:buSzPts val="1200"/>
              <a:buFont typeface="Arial"/>
              <a:buNone/>
            </a:pPr>
            <a:r>
              <a:rPr b="1" i="0" lang="en" sz="1200" u="none" cap="none" strike="noStrike">
                <a:solidFill>
                  <a:srgbClr val="FFFFFF"/>
                </a:solidFill>
                <a:latin typeface="Calibri"/>
                <a:ea typeface="Calibri"/>
                <a:cs typeface="Calibri"/>
                <a:sym typeface="Calibri"/>
              </a:rPr>
              <a:t> SNL</a:t>
            </a:r>
            <a:endParaRPr b="0" i="0" sz="1200" u="none" cap="none" strike="noStrike">
              <a:solidFill>
                <a:srgbClr val="FFFFFF"/>
              </a:solidFill>
              <a:latin typeface="Calibri"/>
              <a:ea typeface="Calibri"/>
              <a:cs typeface="Calibri"/>
              <a:sym typeface="Calibri"/>
            </a:endParaRPr>
          </a:p>
        </p:txBody>
      </p:sp>
      <p:sp>
        <p:nvSpPr>
          <p:cNvPr id="199" name="Google Shape;199;p10"/>
          <p:cNvSpPr txBox="1"/>
          <p:nvPr/>
        </p:nvSpPr>
        <p:spPr>
          <a:xfrm>
            <a:off x="9240450" y="2220975"/>
            <a:ext cx="5487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1" i="0" lang="en" sz="1200" u="none" cap="none" strike="noStrike">
                <a:solidFill>
                  <a:srgbClr val="000000"/>
                </a:solidFill>
                <a:latin typeface="Calibri"/>
                <a:ea typeface="Calibri"/>
                <a:cs typeface="Calibri"/>
                <a:sym typeface="Calibri"/>
              </a:rPr>
              <a:t>UTEP</a:t>
            </a:r>
            <a:endParaRPr b="1" i="0" sz="1200" u="none" cap="none" strike="noStrike">
              <a:solidFill>
                <a:srgbClr val="000000"/>
              </a:solidFill>
              <a:latin typeface="Calibri"/>
              <a:ea typeface="Calibri"/>
              <a:cs typeface="Calibri"/>
              <a:sym typeface="Calibri"/>
            </a:endParaRPr>
          </a:p>
        </p:txBody>
      </p:sp>
      <p:sp>
        <p:nvSpPr>
          <p:cNvPr id="200" name="Google Shape;200;p10"/>
          <p:cNvSpPr txBox="1"/>
          <p:nvPr/>
        </p:nvSpPr>
        <p:spPr>
          <a:xfrm>
            <a:off x="9190200" y="1617825"/>
            <a:ext cx="7896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1" i="0" lang="en" sz="1200" u="none" cap="none" strike="noStrike">
                <a:solidFill>
                  <a:srgbClr val="000000"/>
                </a:solidFill>
                <a:latin typeface="Calibri"/>
                <a:ea typeface="Calibri"/>
                <a:cs typeface="Calibri"/>
                <a:sym typeface="Calibri"/>
              </a:rPr>
              <a:t>MCC</a:t>
            </a:r>
            <a:endParaRPr b="1" i="0" sz="1200" u="none" cap="none" strike="noStrike">
              <a:solidFill>
                <a:srgbClr val="000000"/>
              </a:solidFill>
              <a:latin typeface="Calibri"/>
              <a:ea typeface="Calibri"/>
              <a:cs typeface="Calibri"/>
              <a:sym typeface="Calibri"/>
            </a:endParaRPr>
          </a:p>
        </p:txBody>
      </p:sp>
      <p:sp>
        <p:nvSpPr>
          <p:cNvPr id="201" name="Google Shape;201;p10"/>
          <p:cNvSpPr txBox="1"/>
          <p:nvPr/>
        </p:nvSpPr>
        <p:spPr>
          <a:xfrm>
            <a:off x="9167275" y="2550800"/>
            <a:ext cx="8712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200"/>
              <a:buFont typeface="Arial"/>
              <a:buNone/>
            </a:pPr>
            <a:r>
              <a:rPr b="1" i="0" lang="en" sz="1200" u="none" cap="none" strike="noStrike">
                <a:solidFill>
                  <a:srgbClr val="000000"/>
                </a:solidFill>
                <a:latin typeface="Calibri"/>
                <a:ea typeface="Calibri"/>
                <a:cs typeface="Calibri"/>
                <a:sym typeface="Calibri"/>
              </a:rPr>
              <a:t>JSUMS</a:t>
            </a:r>
            <a:endParaRPr b="1" i="0" sz="1200" u="none" cap="none" strike="noStrike">
              <a:solidFill>
                <a:srgbClr val="000000"/>
              </a:solidFill>
              <a:latin typeface="Calibri"/>
              <a:ea typeface="Calibri"/>
              <a:cs typeface="Calibri"/>
              <a:sym typeface="Calibri"/>
            </a:endParaRPr>
          </a:p>
        </p:txBody>
      </p:sp>
      <p:sp>
        <p:nvSpPr>
          <p:cNvPr id="202" name="Google Shape;202;p10"/>
          <p:cNvSpPr txBox="1"/>
          <p:nvPr/>
        </p:nvSpPr>
        <p:spPr>
          <a:xfrm>
            <a:off x="2733438" y="2630850"/>
            <a:ext cx="15315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1800"/>
              </a:spcBef>
              <a:spcAft>
                <a:spcPts val="400"/>
              </a:spcAft>
              <a:buClr>
                <a:srgbClr val="000000"/>
              </a:buClr>
              <a:buSzPts val="1200"/>
              <a:buFont typeface="Arial"/>
              <a:buNone/>
            </a:pPr>
            <a:r>
              <a:rPr b="1" i="0" lang="en" sz="1200" u="none" cap="none" strike="noStrike">
                <a:solidFill>
                  <a:srgbClr val="000000"/>
                </a:solidFill>
                <a:latin typeface="Calibri"/>
                <a:ea typeface="Calibri"/>
                <a:cs typeface="Calibri"/>
                <a:sym typeface="Calibri"/>
              </a:rPr>
              <a:t>XSEDE/ACCESS</a:t>
            </a:r>
            <a:endParaRPr b="1" i="0" sz="1200" u="none" cap="none" strike="noStrike">
              <a:solidFill>
                <a:srgbClr val="000000"/>
              </a:solidFill>
              <a:latin typeface="Calibri"/>
              <a:ea typeface="Calibri"/>
              <a:cs typeface="Calibri"/>
              <a:sym typeface="Calibri"/>
            </a:endParaRPr>
          </a:p>
        </p:txBody>
      </p:sp>
      <p:sp>
        <p:nvSpPr>
          <p:cNvPr id="203" name="Google Shape;203;p10"/>
          <p:cNvSpPr txBox="1"/>
          <p:nvPr/>
        </p:nvSpPr>
        <p:spPr>
          <a:xfrm>
            <a:off x="2476263" y="2899563"/>
            <a:ext cx="15315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1800"/>
              </a:spcBef>
              <a:spcAft>
                <a:spcPts val="400"/>
              </a:spcAft>
              <a:buClr>
                <a:srgbClr val="000000"/>
              </a:buClr>
              <a:buSzPts val="1200"/>
              <a:buFont typeface="Arial"/>
              <a:buNone/>
            </a:pPr>
            <a:r>
              <a:rPr b="1" i="0" lang="en" sz="1200" u="none" cap="none" strike="noStrike">
                <a:solidFill>
                  <a:schemeClr val="dk1"/>
                </a:solidFill>
                <a:latin typeface="Calibri"/>
                <a:ea typeface="Calibri"/>
                <a:cs typeface="Calibri"/>
                <a:sym typeface="Calibri"/>
              </a:rPr>
              <a:t>Jetstream2</a:t>
            </a:r>
            <a:endParaRPr b="1" i="0" sz="1200" u="none" cap="none" strike="noStrike">
              <a:solidFill>
                <a:schemeClr val="dk1"/>
              </a:solidFill>
              <a:latin typeface="Calibri"/>
              <a:ea typeface="Calibri"/>
              <a:cs typeface="Calibri"/>
              <a:sym typeface="Calibri"/>
            </a:endParaRPr>
          </a:p>
        </p:txBody>
      </p:sp>
      <p:sp>
        <p:nvSpPr>
          <p:cNvPr id="204" name="Google Shape;204;p10"/>
          <p:cNvSpPr txBox="1"/>
          <p:nvPr/>
        </p:nvSpPr>
        <p:spPr>
          <a:xfrm>
            <a:off x="2973088" y="3124125"/>
            <a:ext cx="15315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1800"/>
              </a:spcBef>
              <a:spcAft>
                <a:spcPts val="400"/>
              </a:spcAft>
              <a:buClr>
                <a:srgbClr val="000000"/>
              </a:buClr>
              <a:buSzPts val="1200"/>
              <a:buFont typeface="Arial"/>
              <a:buNone/>
            </a:pPr>
            <a:r>
              <a:rPr b="1" i="0" lang="en" sz="1200" u="none" cap="none" strike="noStrike">
                <a:solidFill>
                  <a:srgbClr val="000000"/>
                </a:solidFill>
                <a:latin typeface="Calibri"/>
                <a:ea typeface="Calibri"/>
                <a:cs typeface="Calibri"/>
                <a:sym typeface="Calibri"/>
              </a:rPr>
              <a:t>CloudLab</a:t>
            </a:r>
            <a:endParaRPr b="1" i="0" sz="1200" u="none" cap="none" strike="noStrike">
              <a:solidFill>
                <a:srgbClr val="000000"/>
              </a:solidFill>
              <a:latin typeface="Calibri"/>
              <a:ea typeface="Calibri"/>
              <a:cs typeface="Calibri"/>
              <a:sym typeface="Calibri"/>
            </a:endParaRPr>
          </a:p>
        </p:txBody>
      </p:sp>
      <p:sp>
        <p:nvSpPr>
          <p:cNvPr id="205" name="Google Shape;205;p10"/>
          <p:cNvSpPr txBox="1"/>
          <p:nvPr/>
        </p:nvSpPr>
        <p:spPr>
          <a:xfrm>
            <a:off x="2687863" y="3312600"/>
            <a:ext cx="15315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1800"/>
              </a:spcBef>
              <a:spcAft>
                <a:spcPts val="400"/>
              </a:spcAft>
              <a:buClr>
                <a:srgbClr val="000000"/>
              </a:buClr>
              <a:buSzPts val="1200"/>
              <a:buFont typeface="Arial"/>
              <a:buNone/>
            </a:pPr>
            <a:r>
              <a:rPr b="1" i="0" lang="en" sz="1200" u="none" cap="none" strike="noStrike">
                <a:solidFill>
                  <a:srgbClr val="000000"/>
                </a:solidFill>
                <a:latin typeface="Calibri"/>
                <a:ea typeface="Calibri"/>
                <a:cs typeface="Calibri"/>
                <a:sym typeface="Calibri"/>
              </a:rPr>
              <a:t>Chameleon</a:t>
            </a:r>
            <a:endParaRPr b="1" i="0" sz="1200" u="none" cap="none" strike="noStrike">
              <a:solidFill>
                <a:srgbClr val="000000"/>
              </a:solidFill>
              <a:latin typeface="Calibri"/>
              <a:ea typeface="Calibri"/>
              <a:cs typeface="Calibri"/>
              <a:sym typeface="Calibri"/>
            </a:endParaRPr>
          </a:p>
        </p:txBody>
      </p:sp>
      <p:sp>
        <p:nvSpPr>
          <p:cNvPr id="206" name="Google Shape;206;p10"/>
          <p:cNvSpPr txBox="1"/>
          <p:nvPr/>
        </p:nvSpPr>
        <p:spPr>
          <a:xfrm>
            <a:off x="3680688" y="1985538"/>
            <a:ext cx="15315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1800"/>
              </a:spcBef>
              <a:spcAft>
                <a:spcPts val="400"/>
              </a:spcAft>
              <a:buClr>
                <a:srgbClr val="000000"/>
              </a:buClr>
              <a:buSzPts val="1200"/>
              <a:buFont typeface="Arial"/>
              <a:buNone/>
            </a:pPr>
            <a:r>
              <a:rPr b="1" i="0" lang="en" sz="1200" u="none" cap="none" strike="noStrike">
                <a:solidFill>
                  <a:srgbClr val="000000"/>
                </a:solidFill>
                <a:latin typeface="Calibri"/>
                <a:ea typeface="Calibri"/>
                <a:cs typeface="Calibri"/>
                <a:sym typeface="Calibri"/>
              </a:rPr>
              <a:t>Internet2</a:t>
            </a:r>
            <a:endParaRPr b="1" i="0" sz="1200" u="none" cap="none" strike="noStrike">
              <a:solidFill>
                <a:srgbClr val="000000"/>
              </a:solidFill>
              <a:latin typeface="Calibri"/>
              <a:ea typeface="Calibri"/>
              <a:cs typeface="Calibri"/>
              <a:sym typeface="Calibri"/>
            </a:endParaRPr>
          </a:p>
        </p:txBody>
      </p:sp>
      <p:sp>
        <p:nvSpPr>
          <p:cNvPr id="207" name="Google Shape;207;p10"/>
          <p:cNvSpPr txBox="1"/>
          <p:nvPr/>
        </p:nvSpPr>
        <p:spPr>
          <a:xfrm>
            <a:off x="2891475" y="1645075"/>
            <a:ext cx="5487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1800"/>
              </a:spcBef>
              <a:spcAft>
                <a:spcPts val="400"/>
              </a:spcAft>
              <a:buClr>
                <a:srgbClr val="000000"/>
              </a:buClr>
              <a:buSzPts val="1200"/>
              <a:buFont typeface="Arial"/>
              <a:buNone/>
            </a:pPr>
            <a:r>
              <a:rPr b="1" i="0" lang="en" sz="1200" u="none" cap="none" strike="noStrike">
                <a:solidFill>
                  <a:srgbClr val="FFFFFF"/>
                </a:solidFill>
                <a:latin typeface="Calibri"/>
                <a:ea typeface="Calibri"/>
                <a:cs typeface="Calibri"/>
                <a:sym typeface="Calibri"/>
              </a:rPr>
              <a:t>LLNL</a:t>
            </a:r>
            <a:endParaRPr b="0" i="0" sz="1200" u="none" cap="none" strike="noStrike">
              <a:solidFill>
                <a:srgbClr val="FFFFFF"/>
              </a:solidFill>
              <a:latin typeface="Calibri"/>
              <a:ea typeface="Calibri"/>
              <a:cs typeface="Calibri"/>
              <a:sym typeface="Calibri"/>
            </a:endParaRPr>
          </a:p>
        </p:txBody>
      </p:sp>
      <p:sp>
        <p:nvSpPr>
          <p:cNvPr id="208" name="Google Shape;208;p10"/>
          <p:cNvSpPr txBox="1"/>
          <p:nvPr/>
        </p:nvSpPr>
        <p:spPr>
          <a:xfrm>
            <a:off x="3582900" y="1730450"/>
            <a:ext cx="5487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1800"/>
              </a:spcBef>
              <a:spcAft>
                <a:spcPts val="400"/>
              </a:spcAft>
              <a:buClr>
                <a:srgbClr val="000000"/>
              </a:buClr>
              <a:buSzPts val="1200"/>
              <a:buFont typeface="Arial"/>
              <a:buNone/>
            </a:pPr>
            <a:r>
              <a:rPr b="1" i="0" lang="en" sz="1200" u="none" cap="none" strike="noStrike">
                <a:solidFill>
                  <a:srgbClr val="FFFFFF"/>
                </a:solidFill>
                <a:latin typeface="Calibri"/>
                <a:ea typeface="Calibri"/>
                <a:cs typeface="Calibri"/>
                <a:sym typeface="Calibri"/>
              </a:rPr>
              <a:t>CHPC</a:t>
            </a:r>
            <a:endParaRPr b="0" i="0" sz="1200" u="none" cap="none" strike="noStrike">
              <a:solidFill>
                <a:srgbClr val="FFFFFF"/>
              </a:solidFill>
              <a:latin typeface="Calibri"/>
              <a:ea typeface="Calibri"/>
              <a:cs typeface="Calibri"/>
              <a:sym typeface="Calibri"/>
            </a:endParaRPr>
          </a:p>
        </p:txBody>
      </p:sp>
      <p:sp>
        <p:nvSpPr>
          <p:cNvPr id="209" name="Google Shape;209;p10"/>
          <p:cNvSpPr txBox="1"/>
          <p:nvPr/>
        </p:nvSpPr>
        <p:spPr>
          <a:xfrm>
            <a:off x="2992663" y="3617400"/>
            <a:ext cx="1531500" cy="369300"/>
          </a:xfrm>
          <a:prstGeom prst="rect">
            <a:avLst/>
          </a:prstGeom>
          <a:noFill/>
          <a:ln>
            <a:noFill/>
          </a:ln>
        </p:spPr>
        <p:txBody>
          <a:bodyPr anchorCtr="0" anchor="t" bIns="91425" lIns="91425" spcFirstLastPara="1" rIns="91425" wrap="square" tIns="91425">
            <a:spAutoFit/>
          </a:bodyPr>
          <a:lstStyle/>
          <a:p>
            <a:pPr indent="0" lvl="0" marL="0" marR="0" rtl="0" algn="l">
              <a:lnSpc>
                <a:spcPct val="115000"/>
              </a:lnSpc>
              <a:spcBef>
                <a:spcPts val="1800"/>
              </a:spcBef>
              <a:spcAft>
                <a:spcPts val="400"/>
              </a:spcAft>
              <a:buClr>
                <a:srgbClr val="000000"/>
              </a:buClr>
              <a:buSzPts val="1200"/>
              <a:buFont typeface="Arial"/>
              <a:buNone/>
            </a:pPr>
            <a:r>
              <a:rPr b="1" i="0" lang="en" sz="1200" u="none" cap="none" strike="noStrike">
                <a:solidFill>
                  <a:srgbClr val="000000"/>
                </a:solidFill>
                <a:latin typeface="Calibri"/>
                <a:ea typeface="Calibri"/>
                <a:cs typeface="Calibri"/>
                <a:sym typeface="Calibri"/>
              </a:rPr>
              <a:t>CyVerse</a:t>
            </a:r>
            <a:endParaRPr b="1" i="0" sz="1200" u="none" cap="none" strike="noStrike">
              <a:solidFill>
                <a:srgbClr val="000000"/>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