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2" roundtripDataSignature="AMtx7mgBo7X08vSxHsQhwBaHFRxcSKLa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9bcd25432d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29bcd25432d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g29bcd25432d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9be544e775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g29be544e775_0_2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9be544e775_0_344:notes"/>
          <p:cNvSpPr txBox="1"/>
          <p:nvPr>
            <p:ph idx="1" type="body"/>
          </p:nvPr>
        </p:nvSpPr>
        <p:spPr>
          <a:xfrm>
            <a:off x="685797" y="4343393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29be544e775_0_344:notes"/>
          <p:cNvSpPr/>
          <p:nvPr>
            <p:ph idx="2" type="sldImg"/>
          </p:nvPr>
        </p:nvSpPr>
        <p:spPr>
          <a:xfrm>
            <a:off x="1036345" y="685785"/>
            <a:ext cx="4785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61a0129d6e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61a0129d6e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261a0129d6e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61a0129d6e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61a0129d6e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261a0129d6e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bcd25432d_1_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bcd25432d_1_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29bcd25432d_1_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8574"/>
            <a:ext cx="1219200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/>
          <p:nvPr/>
        </p:nvSpPr>
        <p:spPr>
          <a:xfrm>
            <a:off x="0" y="4275786"/>
            <a:ext cx="12192000" cy="2582214"/>
          </a:xfrm>
          <a:prstGeom prst="rect">
            <a:avLst/>
          </a:prstGeom>
          <a:solidFill>
            <a:srgbClr val="48BE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4"/>
          <p:cNvSpPr txBox="1"/>
          <p:nvPr>
            <p:ph type="ctrTitle"/>
          </p:nvPr>
        </p:nvSpPr>
        <p:spPr>
          <a:xfrm>
            <a:off x="681797" y="1906998"/>
            <a:ext cx="10824402" cy="22500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b="1" i="0" sz="36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681796" y="4430332"/>
            <a:ext cx="10824401" cy="188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3400" y="529898"/>
            <a:ext cx="3200400" cy="113048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/>
          <p:nvPr>
            <p:ph idx="10" type="dt"/>
          </p:nvPr>
        </p:nvSpPr>
        <p:spPr>
          <a:xfrm>
            <a:off x="681796" y="6422137"/>
            <a:ext cx="1600200" cy="338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10955032" y="6422137"/>
            <a:ext cx="551167" cy="338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630" y="6485246"/>
            <a:ext cx="205740" cy="205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title"/>
          </p:nvPr>
        </p:nvSpPr>
        <p:spPr>
          <a:xfrm>
            <a:off x="685800" y="1600200"/>
            <a:ext cx="6164653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3"/>
          <p:cNvSpPr/>
          <p:nvPr>
            <p:ph idx="2" type="pic"/>
          </p:nvPr>
        </p:nvSpPr>
        <p:spPr>
          <a:xfrm>
            <a:off x="7536253" y="914400"/>
            <a:ext cx="3280974" cy="4572000"/>
          </a:xfrm>
          <a:prstGeom prst="roundRect">
            <a:avLst>
              <a:gd fmla="val 42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sp>
      <p:sp>
        <p:nvSpPr>
          <p:cNvPr id="70" name="Google Shape;70;p13"/>
          <p:cNvSpPr txBox="1"/>
          <p:nvPr>
            <p:ph idx="1" type="body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685800" y="6425866"/>
            <a:ext cx="1600200" cy="31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2" type="sldNum"/>
          </p:nvPr>
        </p:nvSpPr>
        <p:spPr>
          <a:xfrm>
            <a:off x="10955032" y="6425866"/>
            <a:ext cx="551167" cy="31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685800" y="4732865"/>
            <a:ext cx="1013142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4"/>
          <p:cNvSpPr/>
          <p:nvPr>
            <p:ph idx="2" type="pic"/>
          </p:nvPr>
        </p:nvSpPr>
        <p:spPr>
          <a:xfrm>
            <a:off x="1371600" y="932112"/>
            <a:ext cx="8759827" cy="3164976"/>
          </a:xfrm>
          <a:prstGeom prst="roundRect">
            <a:avLst>
              <a:gd fmla="val 43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685800" y="5299603"/>
            <a:ext cx="10131427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685800" y="6425866"/>
            <a:ext cx="1600200" cy="31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10955032" y="6425866"/>
            <a:ext cx="551167" cy="31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685801" y="609601"/>
            <a:ext cx="10131427" cy="312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000000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" name="Google Shape;82;p15"/>
          <p:cNvSpPr txBox="1"/>
          <p:nvPr>
            <p:ph idx="10" type="dt"/>
          </p:nvPr>
        </p:nvSpPr>
        <p:spPr>
          <a:xfrm>
            <a:off x="685800" y="6425866"/>
            <a:ext cx="1600200" cy="31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10955032" y="6425866"/>
            <a:ext cx="551167" cy="31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Calibri"/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Calibri"/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87" name="Google Shape;87;p16"/>
          <p:cNvSpPr txBox="1"/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sz="3200" cap="none">
                <a:solidFill>
                  <a:srgbClr val="00000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alibri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2" type="body"/>
          </p:nvPr>
        </p:nvSpPr>
        <p:spPr>
          <a:xfrm>
            <a:off x="687465" y="4343400"/>
            <a:ext cx="10152367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000000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16"/>
          <p:cNvSpPr txBox="1"/>
          <p:nvPr>
            <p:ph idx="10" type="dt"/>
          </p:nvPr>
        </p:nvSpPr>
        <p:spPr>
          <a:xfrm>
            <a:off x="685801" y="6425866"/>
            <a:ext cx="1600200" cy="31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10955032" y="6425866"/>
            <a:ext cx="551167" cy="31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9be544e775_0_378"/>
          <p:cNvSpPr txBox="1"/>
          <p:nvPr>
            <p:ph type="title"/>
          </p:nvPr>
        </p:nvSpPr>
        <p:spPr>
          <a:xfrm>
            <a:off x="203297" y="-117654"/>
            <a:ext cx="117927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4200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5" name="Google Shape;105;g29be544e775_0_378"/>
          <p:cNvSpPr txBox="1"/>
          <p:nvPr>
            <p:ph idx="1" type="body"/>
          </p:nvPr>
        </p:nvSpPr>
        <p:spPr>
          <a:xfrm>
            <a:off x="609963" y="1577340"/>
            <a:ext cx="10979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6" name="Google Shape;106;g29be544e775_0_378"/>
          <p:cNvSpPr txBox="1"/>
          <p:nvPr>
            <p:ph idx="11" type="ftr"/>
          </p:nvPr>
        </p:nvSpPr>
        <p:spPr>
          <a:xfrm>
            <a:off x="4147750" y="6377940"/>
            <a:ext cx="390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7" name="Google Shape;107;g29be544e775_0_378"/>
          <p:cNvSpPr txBox="1"/>
          <p:nvPr>
            <p:ph idx="10" type="dt"/>
          </p:nvPr>
        </p:nvSpPr>
        <p:spPr>
          <a:xfrm>
            <a:off x="609963" y="6377940"/>
            <a:ext cx="28059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8" name="Google Shape;108;g29be544e775_0_378"/>
          <p:cNvSpPr txBox="1"/>
          <p:nvPr>
            <p:ph idx="12" type="sldNum"/>
          </p:nvPr>
        </p:nvSpPr>
        <p:spPr>
          <a:xfrm>
            <a:off x="8783471" y="6377940"/>
            <a:ext cx="2805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9be544e775_0_384"/>
          <p:cNvSpPr txBox="1"/>
          <p:nvPr>
            <p:ph type="ctrTitle"/>
          </p:nvPr>
        </p:nvSpPr>
        <p:spPr>
          <a:xfrm>
            <a:off x="914944" y="2125980"/>
            <a:ext cx="10369500" cy="14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1" name="Google Shape;111;g29be544e775_0_384"/>
          <p:cNvSpPr txBox="1"/>
          <p:nvPr>
            <p:ph idx="1" type="subTitle"/>
          </p:nvPr>
        </p:nvSpPr>
        <p:spPr>
          <a:xfrm>
            <a:off x="1829889" y="3840480"/>
            <a:ext cx="85395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2" name="Google Shape;112;g29be544e775_0_384"/>
          <p:cNvSpPr txBox="1"/>
          <p:nvPr>
            <p:ph idx="11" type="ftr"/>
          </p:nvPr>
        </p:nvSpPr>
        <p:spPr>
          <a:xfrm>
            <a:off x="4147750" y="6377940"/>
            <a:ext cx="390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3" name="Google Shape;113;g29be544e775_0_384"/>
          <p:cNvSpPr txBox="1"/>
          <p:nvPr>
            <p:ph idx="10" type="dt"/>
          </p:nvPr>
        </p:nvSpPr>
        <p:spPr>
          <a:xfrm>
            <a:off x="609963" y="6377940"/>
            <a:ext cx="28059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4" name="Google Shape;114;g29be544e775_0_384"/>
          <p:cNvSpPr txBox="1"/>
          <p:nvPr>
            <p:ph idx="12" type="sldNum"/>
          </p:nvPr>
        </p:nvSpPr>
        <p:spPr>
          <a:xfrm>
            <a:off x="8783471" y="6377940"/>
            <a:ext cx="2805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9be544e775_0_390"/>
          <p:cNvSpPr txBox="1"/>
          <p:nvPr>
            <p:ph type="title"/>
          </p:nvPr>
        </p:nvSpPr>
        <p:spPr>
          <a:xfrm>
            <a:off x="203297" y="-117654"/>
            <a:ext cx="117927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4200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7" name="Google Shape;117;g29be544e775_0_390"/>
          <p:cNvSpPr txBox="1"/>
          <p:nvPr>
            <p:ph idx="1" type="body"/>
          </p:nvPr>
        </p:nvSpPr>
        <p:spPr>
          <a:xfrm>
            <a:off x="609963" y="1577340"/>
            <a:ext cx="5306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8" name="Google Shape;118;g29be544e775_0_390"/>
          <p:cNvSpPr txBox="1"/>
          <p:nvPr>
            <p:ph idx="2" type="body"/>
          </p:nvPr>
        </p:nvSpPr>
        <p:spPr>
          <a:xfrm>
            <a:off x="6282621" y="1577340"/>
            <a:ext cx="5306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9" name="Google Shape;119;g29be544e775_0_390"/>
          <p:cNvSpPr txBox="1"/>
          <p:nvPr>
            <p:ph idx="11" type="ftr"/>
          </p:nvPr>
        </p:nvSpPr>
        <p:spPr>
          <a:xfrm>
            <a:off x="4147750" y="6377940"/>
            <a:ext cx="390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0" name="Google Shape;120;g29be544e775_0_390"/>
          <p:cNvSpPr txBox="1"/>
          <p:nvPr>
            <p:ph idx="10" type="dt"/>
          </p:nvPr>
        </p:nvSpPr>
        <p:spPr>
          <a:xfrm>
            <a:off x="609963" y="6377940"/>
            <a:ext cx="28059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1" name="Google Shape;121;g29be544e775_0_390"/>
          <p:cNvSpPr txBox="1"/>
          <p:nvPr>
            <p:ph idx="12" type="sldNum"/>
          </p:nvPr>
        </p:nvSpPr>
        <p:spPr>
          <a:xfrm>
            <a:off x="8783471" y="6377940"/>
            <a:ext cx="2805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9be544e775_0_397"/>
          <p:cNvSpPr txBox="1"/>
          <p:nvPr>
            <p:ph type="title"/>
          </p:nvPr>
        </p:nvSpPr>
        <p:spPr>
          <a:xfrm>
            <a:off x="203297" y="-117654"/>
            <a:ext cx="117927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4200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4" name="Google Shape;124;g29be544e775_0_397"/>
          <p:cNvSpPr txBox="1"/>
          <p:nvPr>
            <p:ph idx="11" type="ftr"/>
          </p:nvPr>
        </p:nvSpPr>
        <p:spPr>
          <a:xfrm>
            <a:off x="4147750" y="6377940"/>
            <a:ext cx="390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5" name="Google Shape;125;g29be544e775_0_397"/>
          <p:cNvSpPr txBox="1"/>
          <p:nvPr>
            <p:ph idx="10" type="dt"/>
          </p:nvPr>
        </p:nvSpPr>
        <p:spPr>
          <a:xfrm>
            <a:off x="609963" y="6377940"/>
            <a:ext cx="28059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6" name="Google Shape;126;g29be544e775_0_397"/>
          <p:cNvSpPr txBox="1"/>
          <p:nvPr>
            <p:ph idx="12" type="sldNum"/>
          </p:nvPr>
        </p:nvSpPr>
        <p:spPr>
          <a:xfrm>
            <a:off x="8783471" y="6377940"/>
            <a:ext cx="2805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9be544e775_0_402"/>
          <p:cNvSpPr txBox="1"/>
          <p:nvPr>
            <p:ph idx="11" type="ftr"/>
          </p:nvPr>
        </p:nvSpPr>
        <p:spPr>
          <a:xfrm>
            <a:off x="4147750" y="6377940"/>
            <a:ext cx="390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9" name="Google Shape;129;g29be544e775_0_402"/>
          <p:cNvSpPr txBox="1"/>
          <p:nvPr>
            <p:ph idx="10" type="dt"/>
          </p:nvPr>
        </p:nvSpPr>
        <p:spPr>
          <a:xfrm>
            <a:off x="609963" y="6377940"/>
            <a:ext cx="28059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0" name="Google Shape;130;g29be544e775_0_402"/>
          <p:cNvSpPr txBox="1"/>
          <p:nvPr>
            <p:ph idx="12" type="sldNum"/>
          </p:nvPr>
        </p:nvSpPr>
        <p:spPr>
          <a:xfrm>
            <a:off x="8783471" y="6377940"/>
            <a:ext cx="2805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685801" y="391390"/>
            <a:ext cx="10820398" cy="999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685801" y="1475509"/>
            <a:ext cx="10820398" cy="4315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0" type="dt"/>
          </p:nvPr>
        </p:nvSpPr>
        <p:spPr>
          <a:xfrm>
            <a:off x="685801" y="6425866"/>
            <a:ext cx="1600200" cy="3227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10955032" y="6425866"/>
            <a:ext cx="551167" cy="3227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685801" y="391390"/>
            <a:ext cx="10820398" cy="999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685801" y="1475509"/>
            <a:ext cx="10820398" cy="4315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0" type="dt"/>
          </p:nvPr>
        </p:nvSpPr>
        <p:spPr>
          <a:xfrm>
            <a:off x="685801" y="6425866"/>
            <a:ext cx="1600200" cy="3227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10955032" y="6425866"/>
            <a:ext cx="551167" cy="3227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idx="10" type="dt"/>
          </p:nvPr>
        </p:nvSpPr>
        <p:spPr>
          <a:xfrm>
            <a:off x="685801" y="6425866"/>
            <a:ext cx="1600200" cy="31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10955032" y="6425866"/>
            <a:ext cx="551167" cy="31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685800" y="3308581"/>
            <a:ext cx="10131427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1" type="body"/>
          </p:nvPr>
        </p:nvSpPr>
        <p:spPr>
          <a:xfrm>
            <a:off x="685799" y="4777381"/>
            <a:ext cx="1013142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rgbClr val="000000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0" type="dt"/>
          </p:nvPr>
        </p:nvSpPr>
        <p:spPr>
          <a:xfrm>
            <a:off x="685799" y="6425866"/>
            <a:ext cx="1600200" cy="31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10955032" y="6425866"/>
            <a:ext cx="551167" cy="31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" type="body"/>
          </p:nvPr>
        </p:nvSpPr>
        <p:spPr>
          <a:xfrm>
            <a:off x="685802" y="2142067"/>
            <a:ext cx="4995334" cy="3649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5821895" y="2142067"/>
            <a:ext cx="4995332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0" type="dt"/>
          </p:nvPr>
        </p:nvSpPr>
        <p:spPr>
          <a:xfrm>
            <a:off x="681797" y="6425866"/>
            <a:ext cx="1600200" cy="31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10955032" y="6425866"/>
            <a:ext cx="551167" cy="31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125" y="6523402"/>
            <a:ext cx="316672" cy="316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" type="body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10"/>
          <p:cNvSpPr txBox="1"/>
          <p:nvPr>
            <p:ph idx="2" type="body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30200" lvl="1" marL="91440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/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  <a:defRPr/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3" type="body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10"/>
          <p:cNvSpPr txBox="1"/>
          <p:nvPr>
            <p:ph idx="4" type="body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30200" lvl="1" marL="91440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/>
            </a:lvl2pPr>
            <a:lvl3pPr indent="-317500" lvl="2" marL="137160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indent="-304800" lvl="3" marL="182880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  <a:defRPr/>
            </a:lvl4pPr>
            <a:lvl5pPr indent="-304800" lvl="4" marL="228600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10" type="dt"/>
          </p:nvPr>
        </p:nvSpPr>
        <p:spPr>
          <a:xfrm>
            <a:off x="685801" y="6425866"/>
            <a:ext cx="1600200" cy="31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10955032" y="6425866"/>
            <a:ext cx="551167" cy="31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0" type="dt"/>
          </p:nvPr>
        </p:nvSpPr>
        <p:spPr>
          <a:xfrm>
            <a:off x="685801" y="6425866"/>
            <a:ext cx="1600200" cy="31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10955032" y="6425866"/>
            <a:ext cx="551167" cy="31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685800" y="2074333"/>
            <a:ext cx="368088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" type="body"/>
          </p:nvPr>
        </p:nvSpPr>
        <p:spPr>
          <a:xfrm>
            <a:off x="4648201" y="609601"/>
            <a:ext cx="6169026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2" type="body"/>
          </p:nvPr>
        </p:nvSpPr>
        <p:spPr>
          <a:xfrm>
            <a:off x="685800" y="3445933"/>
            <a:ext cx="368088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685800" y="6425866"/>
            <a:ext cx="1600200" cy="31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2" type="sldNum"/>
          </p:nvPr>
        </p:nvSpPr>
        <p:spPr>
          <a:xfrm>
            <a:off x="10955032" y="6425866"/>
            <a:ext cx="551167" cy="31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0" Type="http://schemas.openxmlformats.org/officeDocument/2006/relationships/theme" Target="../theme/theme1.xml"/><Relationship Id="rId1" Type="http://schemas.openxmlformats.org/officeDocument/2006/relationships/image" Target="../media/image8.jpg"/><Relationship Id="rId2" Type="http://schemas.openxmlformats.org/officeDocument/2006/relationships/image" Target="../media/image7.png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8BEB7">
                <a:alpha val="34901"/>
              </a:srgbClr>
            </a:gs>
            <a:gs pos="100000">
              <a:srgbClr val="80C46E">
                <a:alpha val="34901"/>
              </a:srgbClr>
            </a:gs>
          </a:gsLst>
          <a:lin ang="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b="0" i="0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" name="Google Shape;11;p3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10" type="dt"/>
          </p:nvPr>
        </p:nvSpPr>
        <p:spPr>
          <a:xfrm>
            <a:off x="685801" y="6422137"/>
            <a:ext cx="1600200" cy="338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10955032" y="6422137"/>
            <a:ext cx="551167" cy="338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12630" y="6485246"/>
            <a:ext cx="205740" cy="20574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g29be544e775_0_36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1642724" cy="6846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9be544e775_0_3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50062" y="1248447"/>
            <a:ext cx="3741372" cy="3780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29be544e775_0_3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8839" y="2678529"/>
            <a:ext cx="734845" cy="967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29be544e775_0_3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94333" y="2457278"/>
            <a:ext cx="379275" cy="15170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29be544e775_0_367"/>
          <p:cNvSpPr/>
          <p:nvPr/>
        </p:nvSpPr>
        <p:spPr>
          <a:xfrm>
            <a:off x="6716004" y="3091484"/>
            <a:ext cx="997547" cy="0"/>
          </a:xfrm>
          <a:custGeom>
            <a:rect b="b" l="l" r="r" t="t"/>
            <a:pathLst>
              <a:path extrusionOk="0" h="120000" w="871220">
                <a:moveTo>
                  <a:pt x="0" y="0"/>
                </a:moveTo>
                <a:lnTo>
                  <a:pt x="871029" y="0"/>
                </a:lnTo>
              </a:path>
            </a:pathLst>
          </a:custGeom>
          <a:noFill/>
          <a:ln cap="flat" cmpd="sng" w="10825">
            <a:solidFill>
              <a:srgbClr val="B87B8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29be544e775_0_367"/>
          <p:cNvSpPr txBox="1"/>
          <p:nvPr>
            <p:ph type="title"/>
          </p:nvPr>
        </p:nvSpPr>
        <p:spPr>
          <a:xfrm>
            <a:off x="203297" y="-117654"/>
            <a:ext cx="117927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4200" u="none" cap="none" strike="noStrike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/>
        </p:txBody>
      </p:sp>
      <p:sp>
        <p:nvSpPr>
          <p:cNvPr id="99" name="Google Shape;99;g29be544e775_0_367"/>
          <p:cNvSpPr txBox="1"/>
          <p:nvPr>
            <p:ph idx="1" type="body"/>
          </p:nvPr>
        </p:nvSpPr>
        <p:spPr>
          <a:xfrm>
            <a:off x="609963" y="1577340"/>
            <a:ext cx="10979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g29be544e775_0_367"/>
          <p:cNvSpPr txBox="1"/>
          <p:nvPr>
            <p:ph idx="11" type="ftr"/>
          </p:nvPr>
        </p:nvSpPr>
        <p:spPr>
          <a:xfrm>
            <a:off x="4147750" y="6377940"/>
            <a:ext cx="390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g29be544e775_0_367"/>
          <p:cNvSpPr txBox="1"/>
          <p:nvPr>
            <p:ph idx="10" type="dt"/>
          </p:nvPr>
        </p:nvSpPr>
        <p:spPr>
          <a:xfrm>
            <a:off x="609963" y="6377940"/>
            <a:ext cx="28059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g29be544e775_0_367"/>
          <p:cNvSpPr txBox="1"/>
          <p:nvPr>
            <p:ph idx="12" type="sldNum"/>
          </p:nvPr>
        </p:nvSpPr>
        <p:spPr>
          <a:xfrm>
            <a:off x="8783471" y="6377940"/>
            <a:ext cx="2805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u="none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5"/>
    <p:sldLayoutId id="2147483664" r:id="rId6"/>
    <p:sldLayoutId id="2147483665" r:id="rId7"/>
    <p:sldLayoutId id="2147483666" r:id="rId8"/>
    <p:sldLayoutId id="2147483667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9.png"/><Relationship Id="rId8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9bcd25432d_1_0"/>
          <p:cNvSpPr txBox="1"/>
          <p:nvPr>
            <p:ph type="ctrTitle"/>
          </p:nvPr>
        </p:nvSpPr>
        <p:spPr>
          <a:xfrm>
            <a:off x="402275" y="516600"/>
            <a:ext cx="10177800" cy="211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400"/>
              <a:t>Unleashing the Power within Data Democratization: </a:t>
            </a:r>
            <a:endParaRPr sz="3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400"/>
              <a:t>Needs, Challenges, and Opportunities</a:t>
            </a:r>
            <a:endParaRPr sz="3400"/>
          </a:p>
        </p:txBody>
      </p:sp>
      <p:sp>
        <p:nvSpPr>
          <p:cNvPr id="137" name="Google Shape;137;g29bcd25432d_1_0"/>
          <p:cNvSpPr txBox="1"/>
          <p:nvPr>
            <p:ph idx="10" type="dt"/>
          </p:nvPr>
        </p:nvSpPr>
        <p:spPr>
          <a:xfrm>
            <a:off x="681796" y="6422137"/>
            <a:ext cx="16002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5/3/23</a:t>
            </a:r>
            <a:endParaRPr/>
          </a:p>
        </p:txBody>
      </p:sp>
      <p:sp>
        <p:nvSpPr>
          <p:cNvPr id="138" name="Google Shape;138;g29bcd25432d_1_0"/>
          <p:cNvSpPr txBox="1"/>
          <p:nvPr/>
        </p:nvSpPr>
        <p:spPr>
          <a:xfrm>
            <a:off x="402275" y="4312101"/>
            <a:ext cx="11387400" cy="18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Moderator: </a:t>
            </a:r>
            <a:r>
              <a:rPr b="1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Christine Kirkpatrick </a:t>
            </a:r>
            <a:r>
              <a:rPr b="0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(San Diego Supercomputer Cen</a:t>
            </a:r>
            <a:r>
              <a:rPr lang="en-US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ter</a:t>
            </a:r>
            <a:r>
              <a:rPr b="0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b="0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Panelists: </a:t>
            </a:r>
            <a:r>
              <a:rPr b="1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Michela Taufer </a:t>
            </a: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(University of Tennessee Knoxville), </a:t>
            </a:r>
            <a:r>
              <a:rPr b="1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Valerio Pascucci </a:t>
            </a:r>
            <a:r>
              <a:rPr b="0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(University of Utah), </a:t>
            </a:r>
            <a:r>
              <a:rPr b="1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Ilya Baldin </a:t>
            </a: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(Renaissance Computing Institute RENCI), </a:t>
            </a:r>
            <a:r>
              <a:rPr b="1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Frank Wuerthwein </a:t>
            </a:r>
            <a:r>
              <a:rPr b="0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(San Diego Supercomputer Center), </a:t>
            </a:r>
            <a:r>
              <a:rPr b="1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Ian Foster </a:t>
            </a: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(University of Chicago and Argonne National Laboratory)</a:t>
            </a:r>
            <a:endParaRPr b="0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g29bcd25432d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025" y="2670400"/>
            <a:ext cx="16002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29bcd25432d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72638" y="2670400"/>
            <a:ext cx="16002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29bcd25432d_1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34125" y="2670400"/>
            <a:ext cx="16002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29bcd25432d_1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81626" y="2670400"/>
            <a:ext cx="16002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29bcd25432d_1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29113" y="2670400"/>
            <a:ext cx="16002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29bcd25432d_1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02275" y="2670400"/>
            <a:ext cx="16002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29bcd25432d_1_0"/>
          <p:cNvSpPr txBox="1"/>
          <p:nvPr/>
        </p:nvSpPr>
        <p:spPr>
          <a:xfrm>
            <a:off x="7392400" y="6323675"/>
            <a:ext cx="46908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work is supported through NSF Award # 2138811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9be544e775_0_219"/>
          <p:cNvSpPr txBox="1"/>
          <p:nvPr>
            <p:ph type="title"/>
          </p:nvPr>
        </p:nvSpPr>
        <p:spPr>
          <a:xfrm>
            <a:off x="609600" y="274633"/>
            <a:ext cx="113301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None/>
            </a:pPr>
            <a:r>
              <a:rPr b="1" lang="en-US" sz="3500">
                <a:solidFill>
                  <a:schemeClr val="dk1"/>
                </a:solidFill>
              </a:rPr>
              <a:t>The Role of Data in Large-Scale Scientific Applications  </a:t>
            </a:r>
            <a:endParaRPr b="1" sz="3500">
              <a:solidFill>
                <a:schemeClr val="dk1"/>
              </a:solidFill>
            </a:endParaRPr>
          </a:p>
        </p:txBody>
      </p:sp>
      <p:pic>
        <p:nvPicPr>
          <p:cNvPr id="151" name="Google Shape;151;g29be544e775_0_2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4267" y="1785900"/>
            <a:ext cx="9450598" cy="4485333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29be544e775_0_219"/>
          <p:cNvSpPr txBox="1"/>
          <p:nvPr/>
        </p:nvSpPr>
        <p:spPr>
          <a:xfrm>
            <a:off x="869567" y="6301967"/>
            <a:ext cx="5234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Courtesy of Frank Wuerthwein, SDSC</a:t>
            </a:r>
            <a:endParaRPr b="0" i="0" sz="1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29be544e775_0_219"/>
          <p:cNvSpPr txBox="1"/>
          <p:nvPr/>
        </p:nvSpPr>
        <p:spPr>
          <a:xfrm>
            <a:off x="618150" y="1319583"/>
            <a:ext cx="10955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2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Scientific workflows and their data pipelines in modern applications:</a:t>
            </a:r>
            <a:endParaRPr b="0" i="0" sz="2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29be544e775_0_219"/>
          <p:cNvSpPr txBox="1"/>
          <p:nvPr>
            <p:ph idx="12" type="sldNum"/>
          </p:nvPr>
        </p:nvSpPr>
        <p:spPr>
          <a:xfrm>
            <a:off x="11409045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9be544e775_0_344"/>
          <p:cNvSpPr/>
          <p:nvPr/>
        </p:nvSpPr>
        <p:spPr>
          <a:xfrm>
            <a:off x="10717043" y="5240508"/>
            <a:ext cx="523200" cy="15300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51500" lIns="103050" spcFirstLastPara="1" rIns="103050" wrap="square" tIns="515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29be544e775_0_344"/>
          <p:cNvSpPr/>
          <p:nvPr/>
        </p:nvSpPr>
        <p:spPr>
          <a:xfrm>
            <a:off x="6970002" y="5240508"/>
            <a:ext cx="523200" cy="15300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51500" lIns="103050" spcFirstLastPara="1" rIns="103050" wrap="square" tIns="515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29be544e775_0_344"/>
          <p:cNvSpPr/>
          <p:nvPr/>
        </p:nvSpPr>
        <p:spPr>
          <a:xfrm>
            <a:off x="3044367" y="5252686"/>
            <a:ext cx="523200" cy="15300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51500" lIns="103050" spcFirstLastPara="1" rIns="103050" wrap="square" tIns="515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29be544e775_0_344"/>
          <p:cNvSpPr/>
          <p:nvPr/>
        </p:nvSpPr>
        <p:spPr>
          <a:xfrm>
            <a:off x="1213387" y="1035988"/>
            <a:ext cx="383400" cy="451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51500" lIns="103050" spcFirstLastPara="1" rIns="103050" wrap="square" tIns="515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29be544e775_0_344"/>
          <p:cNvSpPr txBox="1"/>
          <p:nvPr>
            <p:ph type="title"/>
          </p:nvPr>
        </p:nvSpPr>
        <p:spPr>
          <a:xfrm>
            <a:off x="203297" y="-55530"/>
            <a:ext cx="117927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325">
            <a:spAutoFit/>
          </a:bodyPr>
          <a:lstStyle/>
          <a:p>
            <a:pPr indent="0" lvl="0" marL="355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/>
              <a:t>The "Missing Middle": Data-Intensive Discovery Pathways</a:t>
            </a:r>
            <a:endParaRPr b="1" sz="3700"/>
          </a:p>
        </p:txBody>
      </p:sp>
      <p:sp>
        <p:nvSpPr>
          <p:cNvPr id="164" name="Google Shape;164;g29be544e775_0_344"/>
          <p:cNvSpPr txBox="1"/>
          <p:nvPr/>
        </p:nvSpPr>
        <p:spPr>
          <a:xfrm>
            <a:off x="68297" y="1162181"/>
            <a:ext cx="1621500" cy="18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300">
                <a:solidFill>
                  <a:srgbClr val="B02C2F"/>
                </a:solidFill>
                <a:latin typeface="Calibri"/>
                <a:ea typeface="Calibri"/>
                <a:cs typeface="Calibri"/>
                <a:sym typeface="Calibri"/>
              </a:rPr>
              <a:t>Disciplinary</a:t>
            </a:r>
            <a:endParaRPr b="1" i="1" sz="2300">
              <a:solidFill>
                <a:srgbClr val="B02C2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i="1" lang="en-US" sz="2300">
                <a:solidFill>
                  <a:srgbClr val="B02C2F"/>
                </a:solidFill>
                <a:latin typeface="Calibri"/>
                <a:ea typeface="Calibri"/>
                <a:cs typeface="Calibri"/>
                <a:sym typeface="Calibri"/>
              </a:rPr>
              <a:t>Specific</a:t>
            </a:r>
            <a:endParaRPr b="1" i="1" sz="2300">
              <a:solidFill>
                <a:srgbClr val="BAC1C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b="1" i="1" lang="en-US" sz="2300">
                <a:solidFill>
                  <a:srgbClr val="252425"/>
                </a:solidFill>
                <a:latin typeface="Calibri"/>
                <a:ea typeface="Calibri"/>
                <a:cs typeface="Calibri"/>
                <a:sym typeface="Calibri"/>
              </a:rPr>
              <a:t>Resources &amp;  Workflows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29be544e775_0_344"/>
          <p:cNvSpPr txBox="1"/>
          <p:nvPr/>
        </p:nvSpPr>
        <p:spPr>
          <a:xfrm>
            <a:off x="1738994" y="2839614"/>
            <a:ext cx="27249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0">
            <a:spAutoFit/>
          </a:bodyPr>
          <a:lstStyle/>
          <a:p>
            <a:pPr indent="-558800" lvl="0" marL="571500" marR="0" rtl="0" algn="l">
              <a:lnSpc>
                <a:spcPct val="10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202021"/>
                </a:solidFill>
                <a:latin typeface="Calibri"/>
                <a:ea typeface="Calibri"/>
                <a:cs typeface="Calibri"/>
                <a:sym typeface="Calibri"/>
              </a:rPr>
              <a:t>Instrument/Facility Portals  &amp; Data streams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29be544e775_0_344"/>
          <p:cNvSpPr txBox="1"/>
          <p:nvPr/>
        </p:nvSpPr>
        <p:spPr>
          <a:xfrm>
            <a:off x="2289015" y="4841067"/>
            <a:ext cx="25395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325">
            <a:spAutoFit/>
          </a:bodyPr>
          <a:lstStyle/>
          <a:p>
            <a:pPr indent="0" lvl="0" marL="0" marR="0" rtl="0" algn="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81828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,,&gt;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201F20"/>
                </a:solidFill>
                <a:latin typeface="Calibri"/>
                <a:ea typeface="Calibri"/>
                <a:cs typeface="Calibri"/>
                <a:sym typeface="Calibri"/>
              </a:rPr>
              <a:t>Sources &amp; Repositories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29be544e775_0_344"/>
          <p:cNvSpPr txBox="1"/>
          <p:nvPr/>
        </p:nvSpPr>
        <p:spPr>
          <a:xfrm>
            <a:off x="5478166" y="794593"/>
            <a:ext cx="3207600" cy="11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325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AEAFB0"/>
                </a:solidFill>
                <a:latin typeface="Calibri"/>
                <a:ea typeface="Calibri"/>
                <a:cs typeface="Calibri"/>
                <a:sym typeface="Calibri"/>
              </a:rPr>
              <a:t>Transformations &amp;</a:t>
            </a:r>
            <a:endParaRPr b="1" sz="2300">
              <a:solidFill>
                <a:srgbClr val="AEAF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ctr">
              <a:spcBef>
                <a:spcPts val="10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AEAFB0"/>
                </a:solidFill>
                <a:latin typeface="Calibri"/>
                <a:ea typeface="Calibri"/>
                <a:cs typeface="Calibri"/>
                <a:sym typeface="Calibri"/>
              </a:rPr>
              <a:t>Knowledge Extraction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29be544e775_0_344"/>
          <p:cNvSpPr txBox="1"/>
          <p:nvPr/>
        </p:nvSpPr>
        <p:spPr>
          <a:xfrm>
            <a:off x="5684175" y="1035988"/>
            <a:ext cx="2725500" cy="13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325">
            <a:spAutoFit/>
          </a:bodyPr>
          <a:lstStyle/>
          <a:p>
            <a:pPr indent="0" lvl="0" marL="63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B3B6B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635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B3B6B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635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B3B6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29be544e775_0_344"/>
          <p:cNvSpPr txBox="1"/>
          <p:nvPr/>
        </p:nvSpPr>
        <p:spPr>
          <a:xfrm>
            <a:off x="5626586" y="2295129"/>
            <a:ext cx="2910600" cy="317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88025">
            <a:spAutoFit/>
          </a:bodyPr>
          <a:lstStyle/>
          <a:p>
            <a:pPr indent="0" lvl="0" marL="63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B3B5B7"/>
                </a:solidFill>
                <a:latin typeface="Calibri"/>
                <a:ea typeface="Calibri"/>
                <a:cs typeface="Calibri"/>
                <a:sym typeface="Calibri"/>
              </a:rPr>
              <a:t>End-to-end Workflows</a:t>
            </a:r>
            <a:endParaRPr sz="1600"/>
          </a:p>
          <a:p>
            <a:pPr indent="0" lvl="0" marL="635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B3B5B7"/>
                </a:solidFill>
                <a:latin typeface="Calibri"/>
                <a:ea typeface="Calibri"/>
                <a:cs typeface="Calibri"/>
                <a:sym typeface="Calibri"/>
              </a:rPr>
              <a:t>(Assimilation, Integration, Modeling, Simulation, Analysis, Visualization)</a:t>
            </a:r>
            <a:endParaRPr sz="1600"/>
          </a:p>
          <a:p>
            <a:pPr indent="0" lvl="0" marL="520700" marR="508000" rtl="0" algn="ctr">
              <a:lnSpc>
                <a:spcPct val="177142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B3B5B7"/>
                </a:solidFill>
                <a:latin typeface="Calibri"/>
                <a:ea typeface="Calibri"/>
                <a:cs typeface="Calibri"/>
                <a:sym typeface="Calibri"/>
              </a:rPr>
              <a:t>Realtime, Streaming,  On-Demand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8214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B3B5B7"/>
                </a:solidFill>
                <a:latin typeface="Calibri"/>
                <a:ea typeface="Calibri"/>
                <a:cs typeface="Calibri"/>
                <a:sym typeface="Calibri"/>
              </a:rPr>
              <a:t>Intelligent delivery, composition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36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B3B5B7"/>
                </a:solidFill>
                <a:latin typeface="Calibri"/>
                <a:ea typeface="Calibri"/>
                <a:cs typeface="Calibri"/>
                <a:sym typeface="Calibri"/>
              </a:rPr>
              <a:t>(Al/ML)</a:t>
            </a:r>
            <a:endParaRPr sz="1600">
              <a:solidFill>
                <a:srgbClr val="B3B5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36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B3B5B7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29be544e775_0_344"/>
          <p:cNvSpPr txBox="1"/>
          <p:nvPr/>
        </p:nvSpPr>
        <p:spPr>
          <a:xfrm>
            <a:off x="203297" y="5795218"/>
            <a:ext cx="2318100" cy="8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2200">
            <a:spAutoFit/>
          </a:bodyPr>
          <a:lstStyle/>
          <a:p>
            <a:pPr indent="-317500" lvl="0" marL="330200" marR="0" rtl="0" algn="ctr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300">
                <a:solidFill>
                  <a:srgbClr val="B02C2F"/>
                </a:solidFill>
                <a:latin typeface="Calibri"/>
                <a:ea typeface="Calibri"/>
                <a:cs typeface="Calibri"/>
                <a:sym typeface="Calibri"/>
              </a:rPr>
              <a:t>Transdisciplinary  </a:t>
            </a:r>
            <a:endParaRPr b="1" i="1" sz="2300">
              <a:solidFill>
                <a:srgbClr val="B02C2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330200" marR="0" rtl="0" algn="ctr">
              <a:lnSpc>
                <a:spcPct val="117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i="1" lang="en-US" sz="2300">
                <a:solidFill>
                  <a:srgbClr val="252425"/>
                </a:solidFill>
                <a:latin typeface="Calibri"/>
                <a:ea typeface="Calibri"/>
                <a:cs typeface="Calibri"/>
                <a:sym typeface="Calibri"/>
              </a:rPr>
              <a:t>Enabling Cl</a:t>
            </a:r>
            <a:endParaRPr sz="1600"/>
          </a:p>
        </p:txBody>
      </p:sp>
      <p:sp>
        <p:nvSpPr>
          <p:cNvPr id="171" name="Google Shape;171;g29be544e775_0_344"/>
          <p:cNvSpPr txBox="1"/>
          <p:nvPr/>
        </p:nvSpPr>
        <p:spPr>
          <a:xfrm>
            <a:off x="1780699" y="768247"/>
            <a:ext cx="2641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500" lIns="103050" spcFirstLastPara="1" rIns="103050" wrap="square" tIns="515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42325"/>
                </a:solidFill>
                <a:latin typeface="Calibri"/>
                <a:ea typeface="Calibri"/>
                <a:cs typeface="Calibri"/>
                <a:sym typeface="Calibri"/>
              </a:rPr>
              <a:t>Data Sources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29be544e775_0_344"/>
          <p:cNvSpPr txBox="1"/>
          <p:nvPr/>
        </p:nvSpPr>
        <p:spPr>
          <a:xfrm>
            <a:off x="9391733" y="2301021"/>
            <a:ext cx="2891700" cy="18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1500" lIns="103050" spcFirstLastPara="1" rIns="103050" wrap="square" tIns="51500">
            <a:spAutoFit/>
          </a:bodyPr>
          <a:lstStyle/>
          <a:p>
            <a:pPr indent="-50800" lvl="0" marL="558800" marR="571500" rtl="0" algn="ctr">
              <a:lnSpc>
                <a:spcPct val="13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12022"/>
                </a:solidFill>
                <a:latin typeface="Calibri"/>
                <a:ea typeface="Calibri"/>
                <a:cs typeface="Calibri"/>
                <a:sym typeface="Calibri"/>
              </a:rPr>
              <a:t>Discover  Publish, Share  Integrate  Collaborate  Reuse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29be544e775_0_344"/>
          <p:cNvSpPr txBox="1"/>
          <p:nvPr/>
        </p:nvSpPr>
        <p:spPr>
          <a:xfrm>
            <a:off x="9189628" y="642530"/>
            <a:ext cx="2926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500" lIns="103050" spcFirstLastPara="1" rIns="103050" wrap="square" tIns="515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52424"/>
                </a:solidFill>
                <a:latin typeface="Calibri"/>
                <a:ea typeface="Calibri"/>
                <a:cs typeface="Calibri"/>
                <a:sym typeface="Calibri"/>
              </a:rPr>
              <a:t>Science Outcomes &amp;</a:t>
            </a:r>
            <a:endParaRPr sz="16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52424"/>
                </a:solidFill>
                <a:latin typeface="Calibri"/>
                <a:ea typeface="Calibri"/>
                <a:cs typeface="Calibri"/>
                <a:sym typeface="Calibri"/>
              </a:rPr>
              <a:t>Results Dissemination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29be544e775_0_344"/>
          <p:cNvSpPr txBox="1"/>
          <p:nvPr/>
        </p:nvSpPr>
        <p:spPr>
          <a:xfrm>
            <a:off x="5626586" y="1583470"/>
            <a:ext cx="29106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51500" lIns="103050" spcFirstLastPara="1" rIns="103050" wrap="square" tIns="51500">
            <a:spAutoFit/>
          </a:bodyPr>
          <a:lstStyle/>
          <a:p>
            <a:pPr indent="0" lvl="0" marL="12700" marR="0" rtl="0" algn="ctr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AFB3B6"/>
                </a:solidFill>
                <a:latin typeface="Calibri"/>
                <a:ea typeface="Calibri"/>
                <a:cs typeface="Calibri"/>
                <a:sym typeface="Calibri"/>
              </a:rPr>
              <a:t>New science drivers, users  and usage modes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29be544e775_0_344"/>
          <p:cNvSpPr txBox="1"/>
          <p:nvPr/>
        </p:nvSpPr>
        <p:spPr>
          <a:xfrm>
            <a:off x="9131201" y="1644944"/>
            <a:ext cx="36948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1500" lIns="103050" spcFirstLastPara="1" rIns="103050" wrap="square" tIns="51500">
            <a:spAutoFit/>
          </a:bodyPr>
          <a:lstStyle/>
          <a:p>
            <a:pPr indent="0" lvl="0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700">
                <a:solidFill>
                  <a:srgbClr val="AB643E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-US" sz="2700">
                <a:solidFill>
                  <a:srgbClr val="AB643E"/>
                </a:solidFill>
                <a:latin typeface="Calibri"/>
                <a:ea typeface="Calibri"/>
                <a:cs typeface="Calibri"/>
                <a:sym typeface="Calibri"/>
              </a:rPr>
              <a:t>lifecycle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29be544e775_0_344"/>
          <p:cNvSpPr txBox="1"/>
          <p:nvPr/>
        </p:nvSpPr>
        <p:spPr>
          <a:xfrm>
            <a:off x="5660052" y="1346611"/>
            <a:ext cx="2891700" cy="29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51500" lIns="103050" spcFirstLastPara="1" rIns="103050" wrap="square" tIns="51500">
            <a:spAutoFit/>
          </a:bodyPr>
          <a:lstStyle/>
          <a:p>
            <a:pPr indent="-50800" lvl="0" marL="558800" marR="571500" rtl="0" algn="ctr">
              <a:lnSpc>
                <a:spcPct val="13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7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29be544e775_0_344"/>
          <p:cNvSpPr/>
          <p:nvPr/>
        </p:nvSpPr>
        <p:spPr>
          <a:xfrm>
            <a:off x="2600209" y="5555532"/>
            <a:ext cx="9516000" cy="5433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25400">
            <a:solidFill>
              <a:srgbClr val="B46D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1500" lIns="103050" spcFirstLastPara="1" rIns="103050" wrap="square" tIns="515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Middleware Infrastructure: Authentication, Access, Distributed Workflows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29be544e775_0_344"/>
          <p:cNvSpPr/>
          <p:nvPr/>
        </p:nvSpPr>
        <p:spPr>
          <a:xfrm>
            <a:off x="2600209" y="6177753"/>
            <a:ext cx="9516000" cy="543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t" bIns="51500" lIns="103050" spcFirstLastPara="1" rIns="103050" wrap="square" tIns="515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Computing Resources, Data Infrastructure, Networking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61a0129d6e_0_15"/>
          <p:cNvSpPr txBox="1"/>
          <p:nvPr>
            <p:ph type="title"/>
          </p:nvPr>
        </p:nvSpPr>
        <p:spPr>
          <a:xfrm>
            <a:off x="685801" y="391390"/>
            <a:ext cx="10820400" cy="999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261a0129d6e_0_15"/>
          <p:cNvSpPr txBox="1"/>
          <p:nvPr>
            <p:ph idx="1" type="body"/>
          </p:nvPr>
        </p:nvSpPr>
        <p:spPr>
          <a:xfrm>
            <a:off x="685801" y="1475509"/>
            <a:ext cx="10820400" cy="431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261a0129d6e_0_15"/>
          <p:cNvSpPr txBox="1"/>
          <p:nvPr>
            <p:ph idx="12" type="sldNum"/>
          </p:nvPr>
        </p:nvSpPr>
        <p:spPr>
          <a:xfrm>
            <a:off x="10955032" y="6425866"/>
            <a:ext cx="551100" cy="32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g261a0129d6e_0_15"/>
          <p:cNvSpPr txBox="1"/>
          <p:nvPr/>
        </p:nvSpPr>
        <p:spPr>
          <a:xfrm>
            <a:off x="685801" y="391390"/>
            <a:ext cx="10820400" cy="9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261a0129d6e_0_15"/>
          <p:cNvSpPr txBox="1"/>
          <p:nvPr/>
        </p:nvSpPr>
        <p:spPr>
          <a:xfrm>
            <a:off x="685801" y="1475509"/>
            <a:ext cx="10820400" cy="43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261a0129d6e_0_15"/>
          <p:cNvSpPr txBox="1"/>
          <p:nvPr/>
        </p:nvSpPr>
        <p:spPr>
          <a:xfrm>
            <a:off x="10955032" y="6425866"/>
            <a:ext cx="5511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g261a0129d6e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467"/>
            <a:ext cx="12192001" cy="6841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61a0129d6e_0_7"/>
          <p:cNvSpPr txBox="1"/>
          <p:nvPr>
            <p:ph type="title"/>
          </p:nvPr>
        </p:nvSpPr>
        <p:spPr>
          <a:xfrm>
            <a:off x="685801" y="391390"/>
            <a:ext cx="10820400" cy="999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261a0129d6e_0_7"/>
          <p:cNvSpPr txBox="1"/>
          <p:nvPr>
            <p:ph idx="1" type="body"/>
          </p:nvPr>
        </p:nvSpPr>
        <p:spPr>
          <a:xfrm>
            <a:off x="685801" y="1475509"/>
            <a:ext cx="10820400" cy="431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261a0129d6e_0_7"/>
          <p:cNvSpPr txBox="1"/>
          <p:nvPr>
            <p:ph idx="12" type="sldNum"/>
          </p:nvPr>
        </p:nvSpPr>
        <p:spPr>
          <a:xfrm>
            <a:off x="10955032" y="6425866"/>
            <a:ext cx="551100" cy="32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9" name="Google Shape;199;g261a0129d6e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467" y="0"/>
            <a:ext cx="11667068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9bcd25432d_1_97"/>
          <p:cNvSpPr txBox="1"/>
          <p:nvPr>
            <p:ph type="title"/>
          </p:nvPr>
        </p:nvSpPr>
        <p:spPr>
          <a:xfrm>
            <a:off x="685801" y="391390"/>
            <a:ext cx="10820400" cy="999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get involved</a:t>
            </a:r>
            <a:endParaRPr/>
          </a:p>
        </p:txBody>
      </p:sp>
      <p:sp>
        <p:nvSpPr>
          <p:cNvPr id="206" name="Google Shape;206;g29bcd25432d_1_97"/>
          <p:cNvSpPr txBox="1"/>
          <p:nvPr>
            <p:ph idx="1" type="body"/>
          </p:nvPr>
        </p:nvSpPr>
        <p:spPr>
          <a:xfrm>
            <a:off x="685800" y="1686875"/>
            <a:ext cx="5725800" cy="4288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2300">
                <a:solidFill>
                  <a:schemeClr val="dk1"/>
                </a:solidFill>
              </a:rPr>
              <a:t>Attend our </a:t>
            </a:r>
            <a:r>
              <a:rPr b="1" lang="en-US" sz="2300">
                <a:solidFill>
                  <a:schemeClr val="dk1"/>
                </a:solidFill>
              </a:rPr>
              <a:t>All Hands Meeting</a:t>
            </a:r>
            <a:r>
              <a:rPr lang="en-US" sz="2300">
                <a:solidFill>
                  <a:schemeClr val="dk1"/>
                </a:solidFill>
              </a:rPr>
              <a:t> (February 28-March 1, La Jolla, CA)</a:t>
            </a:r>
            <a:endParaRPr sz="2300">
              <a:solidFill>
                <a:schemeClr val="dk1"/>
              </a:solidFill>
            </a:endParaRPr>
          </a:p>
          <a:p>
            <a:pPr indent="-3746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lang="en-US" sz="2300">
                <a:solidFill>
                  <a:schemeClr val="dk1"/>
                </a:solidFill>
              </a:rPr>
              <a:t>Stay tuned for more </a:t>
            </a:r>
            <a:r>
              <a:rPr lang="en-US" sz="2300">
                <a:solidFill>
                  <a:schemeClr val="dk1"/>
                </a:solidFill>
              </a:rPr>
              <a:t>information</a:t>
            </a:r>
            <a:r>
              <a:rPr lang="en-US" sz="2300">
                <a:solidFill>
                  <a:schemeClr val="dk1"/>
                </a:solidFill>
              </a:rPr>
              <a:t> about </a:t>
            </a:r>
            <a:r>
              <a:rPr i="1" lang="en-US" sz="2300">
                <a:solidFill>
                  <a:schemeClr val="dk1"/>
                </a:solidFill>
              </a:rPr>
              <a:t>travel support for early career researchers</a:t>
            </a:r>
            <a:r>
              <a:rPr lang="en-US" sz="2300">
                <a:solidFill>
                  <a:schemeClr val="dk1"/>
                </a:solidFill>
              </a:rPr>
              <a:t>! </a:t>
            </a:r>
            <a:endParaRPr sz="23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2300">
                <a:solidFill>
                  <a:schemeClr val="dk1"/>
                </a:solidFill>
              </a:rPr>
              <a:t>Attend our </a:t>
            </a:r>
            <a:r>
              <a:rPr b="1" lang="en-US" sz="2300">
                <a:solidFill>
                  <a:schemeClr val="dk1"/>
                </a:solidFill>
              </a:rPr>
              <a:t>Distinguished Speaker Webinar</a:t>
            </a:r>
            <a:r>
              <a:rPr lang="en-US" sz="2300">
                <a:solidFill>
                  <a:schemeClr val="dk1"/>
                </a:solidFill>
              </a:rPr>
              <a:t>: “</a:t>
            </a:r>
            <a:r>
              <a:rPr lang="en-US" sz="2200">
                <a:solidFill>
                  <a:schemeClr val="dk1"/>
                </a:solidFill>
              </a:rPr>
              <a:t>Big Data at Synchrotron X-ray User Facilities: Challenges and Opportunities” </a:t>
            </a:r>
            <a:r>
              <a:rPr lang="en-US" sz="2200">
                <a:solidFill>
                  <a:schemeClr val="dk1"/>
                </a:solidFill>
              </a:rPr>
              <a:t>with </a:t>
            </a:r>
            <a:r>
              <a:rPr lang="en-US" sz="2200">
                <a:solidFill>
                  <a:schemeClr val="dk1"/>
                </a:solidFill>
              </a:rPr>
              <a:t>Dr. Joel Brock, Director, Cornell High Energy Synchrotron Source (CHESS) on December 12, 2pm ET </a:t>
            </a:r>
            <a:endParaRPr sz="22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2300">
                <a:solidFill>
                  <a:schemeClr val="dk1"/>
                </a:solidFill>
              </a:rPr>
              <a:t>Participate in a User Community </a:t>
            </a:r>
            <a:r>
              <a:rPr b="1" lang="en-US" sz="2300">
                <a:solidFill>
                  <a:schemeClr val="dk1"/>
                </a:solidFill>
              </a:rPr>
              <a:t>Interview</a:t>
            </a:r>
            <a:endParaRPr b="1"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>
                <a:solidFill>
                  <a:schemeClr val="dk1"/>
                </a:solidFill>
              </a:rPr>
              <a:t>Follow NSDF on X and </a:t>
            </a:r>
            <a:r>
              <a:rPr b="1" lang="en-US" sz="2300">
                <a:solidFill>
                  <a:schemeClr val="dk1"/>
                </a:solidFill>
              </a:rPr>
              <a:t>LinkedIn</a:t>
            </a:r>
            <a:endParaRPr b="1" sz="2300">
              <a:solidFill>
                <a:schemeClr val="dk1"/>
              </a:solidFill>
            </a:endParaRPr>
          </a:p>
        </p:txBody>
      </p:sp>
      <p:sp>
        <p:nvSpPr>
          <p:cNvPr id="207" name="Google Shape;207;g29bcd25432d_1_97"/>
          <p:cNvSpPr txBox="1"/>
          <p:nvPr>
            <p:ph idx="12" type="sldNum"/>
          </p:nvPr>
        </p:nvSpPr>
        <p:spPr>
          <a:xfrm>
            <a:off x="10955032" y="6425866"/>
            <a:ext cx="551100" cy="32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8" name="Google Shape;208;g29bcd25432d_1_97"/>
          <p:cNvPicPr preferRelativeResize="0"/>
          <p:nvPr/>
        </p:nvPicPr>
        <p:blipFill rotWithShape="1">
          <a:blip r:embed="rId3">
            <a:alphaModFix/>
          </a:blip>
          <a:srcRect b="10452" l="2810" r="6822" t="20281"/>
          <a:stretch/>
        </p:blipFill>
        <p:spPr>
          <a:xfrm>
            <a:off x="6411600" y="2088485"/>
            <a:ext cx="5422126" cy="3117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elestial">
  <a:themeElements>
    <a:clrScheme name="Custom 23">
      <a:dk1>
        <a:srgbClr val="000000"/>
      </a:dk1>
      <a:lt1>
        <a:srgbClr val="FFFFFF"/>
      </a:lt1>
      <a:dk2>
        <a:srgbClr val="2B7974"/>
      </a:dk2>
      <a:lt2>
        <a:srgbClr val="D2E9D2"/>
      </a:lt2>
      <a:accent1>
        <a:srgbClr val="48BEB7"/>
      </a:accent1>
      <a:accent2>
        <a:srgbClr val="17BAD0"/>
      </a:accent2>
      <a:accent3>
        <a:srgbClr val="BE986C"/>
      </a:accent3>
      <a:accent4>
        <a:srgbClr val="80C36E"/>
      </a:accent4>
      <a:accent5>
        <a:srgbClr val="4D9ED9"/>
      </a:accent5>
      <a:accent6>
        <a:srgbClr val="2B7974"/>
      </a:accent6>
      <a:hlink>
        <a:srgbClr val="2B7974"/>
      </a:hlink>
      <a:folHlink>
        <a:srgbClr val="48BE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2021-05-28T21:00:04Z</dcterms:created>
  <dc:creator>Microsoft Office User</dc:creator>
</cp:coreProperties>
</file>