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07" r:id="rId2"/>
  </p:sldMasterIdLst>
  <p:notesMasterIdLst>
    <p:notesMasterId r:id="rId30"/>
  </p:notesMasterIdLst>
  <p:handoutMasterIdLst>
    <p:handoutMasterId r:id="rId31"/>
  </p:handoutMasterIdLst>
  <p:sldIdLst>
    <p:sldId id="621" r:id="rId3"/>
    <p:sldId id="646" r:id="rId4"/>
    <p:sldId id="647" r:id="rId5"/>
    <p:sldId id="648" r:id="rId6"/>
    <p:sldId id="649" r:id="rId7"/>
    <p:sldId id="497" r:id="rId8"/>
    <p:sldId id="650" r:id="rId9"/>
    <p:sldId id="651" r:id="rId10"/>
    <p:sldId id="623" r:id="rId11"/>
    <p:sldId id="624" r:id="rId12"/>
    <p:sldId id="635" r:id="rId13"/>
    <p:sldId id="636" r:id="rId14"/>
    <p:sldId id="266" r:id="rId15"/>
    <p:sldId id="267" r:id="rId16"/>
    <p:sldId id="606" r:id="rId17"/>
    <p:sldId id="607" r:id="rId18"/>
    <p:sldId id="613" r:id="rId19"/>
    <p:sldId id="614" r:id="rId20"/>
    <p:sldId id="616" r:id="rId21"/>
    <p:sldId id="619" r:id="rId22"/>
    <p:sldId id="638" r:id="rId23"/>
    <p:sldId id="639" r:id="rId24"/>
    <p:sldId id="640" r:id="rId25"/>
    <p:sldId id="641" r:id="rId26"/>
    <p:sldId id="268" r:id="rId27"/>
    <p:sldId id="652" r:id="rId28"/>
    <p:sldId id="644" r:id="rId29"/>
  </p:sldIdLst>
  <p:sldSz cx="9144000" cy="6858000" type="screen4x3"/>
  <p:notesSz cx="7010400" cy="9296400"/>
  <p:defaultTextStyle>
    <a:defPPr>
      <a:defRPr lang="en-US"/>
    </a:defPPr>
    <a:lvl1pPr algn="l" rtl="0" fontAlgn="base">
      <a:spcBef>
        <a:spcPct val="0"/>
      </a:spcBef>
      <a:spcAft>
        <a:spcPct val="0"/>
      </a:spcAft>
      <a:defRPr sz="2000" kern="1200">
        <a:solidFill>
          <a:srgbClr val="660066"/>
        </a:solidFill>
        <a:latin typeface="Arial" charset="0"/>
        <a:ea typeface="ＭＳ Ｐゴシック"/>
        <a:cs typeface="ＭＳ Ｐゴシック"/>
      </a:defRPr>
    </a:lvl1pPr>
    <a:lvl2pPr marL="457200" algn="l" rtl="0" fontAlgn="base">
      <a:spcBef>
        <a:spcPct val="0"/>
      </a:spcBef>
      <a:spcAft>
        <a:spcPct val="0"/>
      </a:spcAft>
      <a:defRPr sz="2000" kern="1200">
        <a:solidFill>
          <a:srgbClr val="660066"/>
        </a:solidFill>
        <a:latin typeface="Arial" charset="0"/>
        <a:ea typeface="ＭＳ Ｐゴシック"/>
        <a:cs typeface="ＭＳ Ｐゴシック"/>
      </a:defRPr>
    </a:lvl2pPr>
    <a:lvl3pPr marL="914400" algn="l" rtl="0" fontAlgn="base">
      <a:spcBef>
        <a:spcPct val="0"/>
      </a:spcBef>
      <a:spcAft>
        <a:spcPct val="0"/>
      </a:spcAft>
      <a:defRPr sz="2000" kern="1200">
        <a:solidFill>
          <a:srgbClr val="660066"/>
        </a:solidFill>
        <a:latin typeface="Arial" charset="0"/>
        <a:ea typeface="ＭＳ Ｐゴシック"/>
        <a:cs typeface="ＭＳ Ｐゴシック"/>
      </a:defRPr>
    </a:lvl3pPr>
    <a:lvl4pPr marL="1371600" algn="l" rtl="0" fontAlgn="base">
      <a:spcBef>
        <a:spcPct val="0"/>
      </a:spcBef>
      <a:spcAft>
        <a:spcPct val="0"/>
      </a:spcAft>
      <a:defRPr sz="2000" kern="1200">
        <a:solidFill>
          <a:srgbClr val="660066"/>
        </a:solidFill>
        <a:latin typeface="Arial" charset="0"/>
        <a:ea typeface="ＭＳ Ｐゴシック"/>
        <a:cs typeface="ＭＳ Ｐゴシック"/>
      </a:defRPr>
    </a:lvl4pPr>
    <a:lvl5pPr marL="1828800" algn="l" rtl="0" fontAlgn="base">
      <a:spcBef>
        <a:spcPct val="0"/>
      </a:spcBef>
      <a:spcAft>
        <a:spcPct val="0"/>
      </a:spcAft>
      <a:defRPr sz="2000" kern="1200">
        <a:solidFill>
          <a:srgbClr val="660066"/>
        </a:solidFill>
        <a:latin typeface="Arial" charset="0"/>
        <a:ea typeface="ＭＳ Ｐゴシック"/>
        <a:cs typeface="ＭＳ Ｐゴシック"/>
      </a:defRPr>
    </a:lvl5pPr>
    <a:lvl6pPr marL="2286000" algn="l" defTabSz="914400" rtl="0" eaLnBrk="1" latinLnBrk="0" hangingPunct="1">
      <a:defRPr sz="2000" kern="1200">
        <a:solidFill>
          <a:srgbClr val="660066"/>
        </a:solidFill>
        <a:latin typeface="Arial" charset="0"/>
        <a:ea typeface="ＭＳ Ｐゴシック"/>
        <a:cs typeface="ＭＳ Ｐゴシック"/>
      </a:defRPr>
    </a:lvl6pPr>
    <a:lvl7pPr marL="2743200" algn="l" defTabSz="914400" rtl="0" eaLnBrk="1" latinLnBrk="0" hangingPunct="1">
      <a:defRPr sz="2000" kern="1200">
        <a:solidFill>
          <a:srgbClr val="660066"/>
        </a:solidFill>
        <a:latin typeface="Arial" charset="0"/>
        <a:ea typeface="ＭＳ Ｐゴシック"/>
        <a:cs typeface="ＭＳ Ｐゴシック"/>
      </a:defRPr>
    </a:lvl7pPr>
    <a:lvl8pPr marL="3200400" algn="l" defTabSz="914400" rtl="0" eaLnBrk="1" latinLnBrk="0" hangingPunct="1">
      <a:defRPr sz="2000" kern="1200">
        <a:solidFill>
          <a:srgbClr val="660066"/>
        </a:solidFill>
        <a:latin typeface="Arial" charset="0"/>
        <a:ea typeface="ＭＳ Ｐゴシック"/>
        <a:cs typeface="ＭＳ Ｐゴシック"/>
      </a:defRPr>
    </a:lvl8pPr>
    <a:lvl9pPr marL="3657600" algn="l" defTabSz="914400" rtl="0" eaLnBrk="1" latinLnBrk="0" hangingPunct="1">
      <a:defRPr sz="2000" kern="1200">
        <a:solidFill>
          <a:srgbClr val="660066"/>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1152">
          <p15:clr>
            <a:srgbClr val="A4A3A4"/>
          </p15:clr>
        </p15:guide>
        <p15:guide id="2" pos="202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9933CC"/>
    <a:srgbClr val="CD7E3D"/>
    <a:srgbClr val="FFFF00"/>
    <a:srgbClr val="FFFF99"/>
    <a:srgbClr val="E3BF24"/>
    <a:srgbClr val="81FC24"/>
    <a:srgbClr val="CCFF99"/>
    <a:srgbClr val="FBF376"/>
    <a:srgbClr val="FBF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08" autoAdjust="0"/>
    <p:restoredTop sz="94276" autoAdjust="0"/>
  </p:normalViewPr>
  <p:slideViewPr>
    <p:cSldViewPr snapToGrid="0">
      <p:cViewPr varScale="1">
        <p:scale>
          <a:sx n="119" d="100"/>
          <a:sy n="119" d="100"/>
        </p:scale>
        <p:origin x="1016" y="176"/>
      </p:cViewPr>
      <p:guideLst>
        <p:guide orient="horz" pos="1152"/>
        <p:guide pos="2024"/>
      </p:guideLst>
    </p:cSldViewPr>
  </p:slideViewPr>
  <p:outlineViewPr>
    <p:cViewPr>
      <p:scale>
        <a:sx n="30" d="100"/>
        <a:sy n="30" d="100"/>
      </p:scale>
      <p:origin x="0" y="0"/>
    </p:cViewPr>
  </p:outlineViewPr>
  <p:notesTextViewPr>
    <p:cViewPr>
      <p:scale>
        <a:sx n="100" d="100"/>
        <a:sy n="100" d="100"/>
      </p:scale>
      <p:origin x="0" y="0"/>
    </p:cViewPr>
  </p:notesTextViewPr>
  <p:sorterViewPr>
    <p:cViewPr>
      <p:scale>
        <a:sx n="100" d="100"/>
        <a:sy n="100" d="100"/>
      </p:scale>
      <p:origin x="0" y="1296"/>
    </p:cViewPr>
  </p:sorterViewPr>
  <p:notesViewPr>
    <p:cSldViewPr snapToGrid="0">
      <p:cViewPr varScale="1">
        <p:scale>
          <a:sx n="84" d="100"/>
          <a:sy n="84" d="100"/>
        </p:scale>
        <p:origin x="-2080"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l">
              <a:spcBef>
                <a:spcPct val="0"/>
              </a:spcBef>
              <a:defRPr sz="1200">
                <a:solidFill>
                  <a:schemeClr val="tx1"/>
                </a:solidFill>
                <a:latin typeface="Times New Roman" pitchFamily="18" charset="0"/>
                <a:ea typeface="+mn-ea"/>
                <a:cs typeface="+mn-cs"/>
              </a:defRPr>
            </a:lvl1pPr>
          </a:lstStyle>
          <a:p>
            <a:pPr>
              <a:defRPr/>
            </a:pPr>
            <a:endParaRPr lang="en-US" dirty="0"/>
          </a:p>
        </p:txBody>
      </p:sp>
      <p:sp>
        <p:nvSpPr>
          <p:cNvPr id="614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spcBef>
                <a:spcPct val="0"/>
              </a:spcBef>
              <a:defRPr sz="1200">
                <a:solidFill>
                  <a:schemeClr val="tx1"/>
                </a:solidFill>
                <a:latin typeface="Times New Roman" pitchFamily="18" charset="0"/>
                <a:ea typeface="+mn-ea"/>
                <a:cs typeface="+mn-cs"/>
              </a:defRPr>
            </a:lvl1pPr>
          </a:lstStyle>
          <a:p>
            <a:pPr>
              <a:defRPr/>
            </a:pPr>
            <a:endParaRPr lang="en-US" dirty="0"/>
          </a:p>
        </p:txBody>
      </p:sp>
      <p:sp>
        <p:nvSpPr>
          <p:cNvPr id="614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l">
              <a:spcBef>
                <a:spcPct val="0"/>
              </a:spcBef>
              <a:defRPr sz="1200">
                <a:solidFill>
                  <a:schemeClr val="tx1"/>
                </a:solidFill>
                <a:latin typeface="Times New Roman" pitchFamily="18" charset="0"/>
                <a:ea typeface="+mn-ea"/>
                <a:cs typeface="+mn-cs"/>
              </a:defRPr>
            </a:lvl1pPr>
          </a:lstStyle>
          <a:p>
            <a:pPr>
              <a:defRPr/>
            </a:pPr>
            <a:endParaRPr lang="en-US" dirty="0"/>
          </a:p>
        </p:txBody>
      </p:sp>
      <p:sp>
        <p:nvSpPr>
          <p:cNvPr id="614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spcBef>
                <a:spcPct val="0"/>
              </a:spcBef>
              <a:defRPr sz="1200">
                <a:solidFill>
                  <a:schemeClr val="tx1"/>
                </a:solidFill>
                <a:latin typeface="Times New Roman" pitchFamily="18" charset="0"/>
                <a:ea typeface="+mn-ea"/>
                <a:cs typeface="+mn-cs"/>
              </a:defRPr>
            </a:lvl1pPr>
          </a:lstStyle>
          <a:p>
            <a:pPr>
              <a:defRPr/>
            </a:pPr>
            <a:fld id="{1DE44D89-53CE-4C0F-9CE1-86871521370C}" type="slidenum">
              <a:rPr lang="en-US"/>
              <a:pPr>
                <a:defRPr/>
              </a:pPr>
              <a:t>‹#›</a:t>
            </a:fld>
            <a:endParaRPr lang="en-US" dirty="0"/>
          </a:p>
        </p:txBody>
      </p:sp>
    </p:spTree>
    <p:extLst>
      <p:ext uri="{BB962C8B-B14F-4D97-AF65-F5344CB8AC3E}">
        <p14:creationId xmlns:p14="http://schemas.microsoft.com/office/powerpoint/2010/main" val="1492484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l">
              <a:spcBef>
                <a:spcPct val="0"/>
              </a:spcBef>
              <a:defRPr sz="1200">
                <a:solidFill>
                  <a:schemeClr val="tx1"/>
                </a:solidFill>
                <a:latin typeface="Times New Roman" pitchFamily="18" charset="0"/>
                <a:ea typeface="+mn-ea"/>
                <a:cs typeface="+mn-cs"/>
              </a:defRPr>
            </a:lvl1pPr>
          </a:lstStyle>
          <a:p>
            <a:pPr>
              <a:defRPr/>
            </a:pPr>
            <a:endParaRPr lang="en-US" dirty="0"/>
          </a:p>
        </p:txBody>
      </p:sp>
      <p:sp>
        <p:nvSpPr>
          <p:cNvPr id="1638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spcBef>
                <a:spcPct val="0"/>
              </a:spcBef>
              <a:defRPr sz="1200">
                <a:solidFill>
                  <a:schemeClr val="tx1"/>
                </a:solidFill>
                <a:latin typeface="Times New Roman" pitchFamily="18" charset="0"/>
                <a:ea typeface="+mn-ea"/>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l">
              <a:spcBef>
                <a:spcPct val="0"/>
              </a:spcBef>
              <a:defRPr sz="1200">
                <a:solidFill>
                  <a:schemeClr val="tx1"/>
                </a:solidFill>
                <a:latin typeface="Times New Roman" pitchFamily="18" charset="0"/>
                <a:ea typeface="+mn-ea"/>
                <a:cs typeface="+mn-cs"/>
              </a:defRPr>
            </a:lvl1pPr>
          </a:lstStyle>
          <a:p>
            <a:pPr>
              <a:defRPr/>
            </a:pPr>
            <a:endParaRPr lang="en-US" dirty="0"/>
          </a:p>
        </p:txBody>
      </p:sp>
      <p:sp>
        <p:nvSpPr>
          <p:cNvPr id="1639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spcBef>
                <a:spcPct val="0"/>
              </a:spcBef>
              <a:defRPr sz="1200">
                <a:solidFill>
                  <a:schemeClr val="tx1"/>
                </a:solidFill>
                <a:latin typeface="Times New Roman" pitchFamily="18" charset="0"/>
                <a:ea typeface="+mn-ea"/>
                <a:cs typeface="+mn-cs"/>
              </a:defRPr>
            </a:lvl1pPr>
          </a:lstStyle>
          <a:p>
            <a:pPr>
              <a:defRPr/>
            </a:pPr>
            <a:fld id="{E86300CC-95FE-448D-B733-EF801F3A53EB}" type="slidenum">
              <a:rPr lang="en-US"/>
              <a:pPr>
                <a:defRPr/>
              </a:pPr>
              <a:t>‹#›</a:t>
            </a:fld>
            <a:endParaRPr lang="en-US" dirty="0"/>
          </a:p>
        </p:txBody>
      </p:sp>
    </p:spTree>
    <p:extLst>
      <p:ext uri="{BB962C8B-B14F-4D97-AF65-F5344CB8AC3E}">
        <p14:creationId xmlns:p14="http://schemas.microsoft.com/office/powerpoint/2010/main" val="20024018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2931" name="Rectangle 3"/>
          <p:cNvSpPr>
            <a:spLocks noGrp="1" noChangeArrowheads="1"/>
          </p:cNvSpPr>
          <p:nvPr>
            <p:ph type="ctrTitle"/>
          </p:nvPr>
        </p:nvSpPr>
        <p:spPr>
          <a:xfrm>
            <a:off x="685800" y="2286000"/>
            <a:ext cx="7772400" cy="1143000"/>
          </a:xfrm>
        </p:spPr>
        <p:txBody>
          <a:bodyPr/>
          <a:lstStyle>
            <a:lvl1pPr>
              <a:defRPr>
                <a:solidFill>
                  <a:schemeClr val="hlink"/>
                </a:solidFill>
              </a:defRPr>
            </a:lvl1pPr>
          </a:lstStyle>
          <a:p>
            <a:r>
              <a:rPr lang="en-US"/>
              <a:t>Click to edit Master title style</a:t>
            </a:r>
          </a:p>
        </p:txBody>
      </p:sp>
      <p:sp>
        <p:nvSpPr>
          <p:cNvPr id="252932" name="Rectangle 4"/>
          <p:cNvSpPr>
            <a:spLocks noGrp="1" noChangeArrowheads="1"/>
          </p:cNvSpPr>
          <p:nvPr>
            <p:ph type="subTitle" idx="1"/>
          </p:nvPr>
        </p:nvSpPr>
        <p:spPr>
          <a:xfrm>
            <a:off x="647700" y="3886200"/>
            <a:ext cx="8128000" cy="1752600"/>
          </a:xfrm>
        </p:spPr>
        <p:txBody>
          <a:bodyPr/>
          <a:lstStyle>
            <a:lvl1pPr marL="0" indent="0" algn="ctr">
              <a:buFont typeface="Times" pitchFamily="18" charset="0"/>
              <a:buNone/>
              <a:defRPr sz="2400">
                <a:solidFill>
                  <a:schemeClr val="hlink"/>
                </a:solidFill>
              </a:defRPr>
            </a:lvl1pPr>
          </a:lstStyle>
          <a:p>
            <a:r>
              <a:rPr lang="en-US"/>
              <a:t>Click to edit Master subtitle style</a:t>
            </a:r>
          </a:p>
        </p:txBody>
      </p: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40700" y="253998"/>
            <a:ext cx="10033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5BB81FE6-21BA-2045-80AB-B94A52C6E459}"/>
              </a:ext>
            </a:extLst>
          </p:cNvPr>
          <p:cNvPicPr>
            <a:picLocks noChangeAspect="1"/>
          </p:cNvPicPr>
          <p:nvPr userDrawn="1"/>
        </p:nvPicPr>
        <p:blipFill>
          <a:blip r:embed="rId3"/>
          <a:stretch>
            <a:fillRect/>
          </a:stretch>
        </p:blipFill>
        <p:spPr>
          <a:xfrm>
            <a:off x="0" y="6437726"/>
            <a:ext cx="3225605" cy="420274"/>
          </a:xfrm>
          <a:prstGeom prst="rect">
            <a:avLst/>
          </a:prstGeom>
        </p:spPr>
      </p:pic>
      <p:pic>
        <p:nvPicPr>
          <p:cNvPr id="10" name="Picture 9">
            <a:extLst>
              <a:ext uri="{FF2B5EF4-FFF2-40B4-BE49-F238E27FC236}">
                <a16:creationId xmlns:a16="http://schemas.microsoft.com/office/drawing/2014/main" id="{4D58FF0C-AF3C-7843-BB13-2607015064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3" y="7993"/>
            <a:ext cx="1246558" cy="830207"/>
          </a:xfrm>
          <a:prstGeom prst="rect">
            <a:avLst/>
          </a:prstGeom>
        </p:spPr>
      </p:pic>
      <p:sp>
        <p:nvSpPr>
          <p:cNvPr id="11" name="TextBox 10">
            <a:extLst>
              <a:ext uri="{FF2B5EF4-FFF2-40B4-BE49-F238E27FC236}">
                <a16:creationId xmlns:a16="http://schemas.microsoft.com/office/drawing/2014/main" id="{DE2F383C-2052-E042-931B-A7A864EEC933}"/>
              </a:ext>
            </a:extLst>
          </p:cNvPr>
          <p:cNvSpPr txBox="1"/>
          <p:nvPr userDrawn="1"/>
        </p:nvSpPr>
        <p:spPr>
          <a:xfrm>
            <a:off x="110036" y="748725"/>
            <a:ext cx="1031051" cy="584775"/>
          </a:xfrm>
          <a:prstGeom prst="rect">
            <a:avLst/>
          </a:prstGeom>
          <a:noFill/>
        </p:spPr>
        <p:txBody>
          <a:bodyPr wrap="none" rtlCol="0">
            <a:spAutoFit/>
          </a:bodyPr>
          <a:lstStyle/>
          <a:p>
            <a:r>
              <a:rPr lang="en-US" sz="3200" b="1" dirty="0">
                <a:solidFill>
                  <a:srgbClr val="EAB200"/>
                </a:solidFill>
                <a:latin typeface="Shruti" panose="020B0502040204020203" pitchFamily="34" charset="0"/>
                <a:cs typeface="Shruti" panose="020B0502040204020203" pitchFamily="34" charset="0"/>
              </a:rPr>
              <a:t>OSG</a:t>
            </a:r>
            <a:endParaRPr lang="en-US" sz="2400" dirty="0">
              <a:solidFill>
                <a:srgbClr val="EAB200"/>
              </a:solidFill>
              <a:latin typeface="Shruti" panose="020B0502040204020203" pitchFamily="34" charset="0"/>
              <a:cs typeface="Shruti" panose="020B0502040204020203"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EED12B14-0E5E-4727-BBCA-84210E85A53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0"/>
            <a:ext cx="1965325"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43575"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7DED1BD5-1454-46E2-91F8-595FBCFA24D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4" name="Picture 16" descr="ci_logo.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0538" y="250825"/>
            <a:ext cx="17907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descr="uofclogo.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18163" y="6462713"/>
            <a:ext cx="14605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1"/>
          <p:cNvSpPr txBox="1">
            <a:spLocks noChangeArrowheads="1"/>
          </p:cNvSpPr>
          <p:nvPr userDrawn="1"/>
        </p:nvSpPr>
        <p:spPr bwMode="auto">
          <a:xfrm>
            <a:off x="7507288" y="6408738"/>
            <a:ext cx="11271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173" tIns="45588" rIns="91173" bIns="45588">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dirty="0">
                <a:solidFill>
                  <a:srgbClr val="D9D9D9"/>
                </a:solidFill>
                <a:latin typeface="Calibri" charset="0"/>
              </a:rPr>
              <a:t>efi.uchicago.edu</a:t>
            </a:r>
          </a:p>
        </p:txBody>
      </p:sp>
      <p:sp>
        <p:nvSpPr>
          <p:cNvPr id="7" name="TextBox 12"/>
          <p:cNvSpPr txBox="1">
            <a:spLocks noChangeArrowheads="1"/>
          </p:cNvSpPr>
          <p:nvPr userDrawn="1"/>
        </p:nvSpPr>
        <p:spPr bwMode="auto">
          <a:xfrm>
            <a:off x="7512050" y="6572250"/>
            <a:ext cx="10747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173" tIns="45588" rIns="91173" bIns="45588">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dirty="0">
                <a:solidFill>
                  <a:srgbClr val="D9D9D9"/>
                </a:solidFill>
                <a:latin typeface="Calibri" charset="0"/>
              </a:rPr>
              <a:t>ci.uchicago.edu</a:t>
            </a:r>
          </a:p>
        </p:txBody>
      </p:sp>
      <p:cxnSp>
        <p:nvCxnSpPr>
          <p:cNvPr id="8" name="Straight Connector 7"/>
          <p:cNvCxnSpPr/>
          <p:nvPr userDrawn="1"/>
        </p:nvCxnSpPr>
        <p:spPr>
          <a:xfrm rot="5400000">
            <a:off x="7215982" y="6638131"/>
            <a:ext cx="304800" cy="1587"/>
          </a:xfrm>
          <a:prstGeom prst="line">
            <a:avLst/>
          </a:prstGeom>
          <a:ln w="9525" cmpd="sng">
            <a:solidFill>
              <a:schemeClr val="bg2">
                <a:lumMod val="50000"/>
              </a:schemeClr>
            </a:solidFill>
          </a:ln>
          <a:effectLst/>
        </p:spPr>
        <p:style>
          <a:lnRef idx="2">
            <a:schemeClr val="accent2"/>
          </a:lnRef>
          <a:fillRef idx="0">
            <a:schemeClr val="accent2"/>
          </a:fillRef>
          <a:effectRef idx="1">
            <a:schemeClr val="accent2"/>
          </a:effectRef>
          <a:fontRef idx="minor">
            <a:schemeClr val="tx1"/>
          </a:fontRef>
        </p:style>
      </p:cxnSp>
      <p:pic>
        <p:nvPicPr>
          <p:cNvPr id="9" name="Picture 14" descr="radiateforwhite.eps"/>
          <p:cNvPicPr>
            <a:picLocks noChangeAspect="1"/>
          </p:cNvPicPr>
          <p:nvPr userDrawn="1"/>
        </p:nvPicPr>
        <p:blipFill>
          <a:blip r:embed="rId4">
            <a:alphaModFix amt="53000"/>
            <a:extLst>
              <a:ext uri="{28A0092B-C50C-407E-A947-70E740481C1C}">
                <a14:useLocalDpi xmlns:a14="http://schemas.microsoft.com/office/drawing/2010/main" val="0"/>
              </a:ext>
            </a:extLst>
          </a:blip>
          <a:srcRect/>
          <a:stretch>
            <a:fillRect/>
          </a:stretch>
        </p:blipFill>
        <p:spPr bwMode="auto">
          <a:xfrm>
            <a:off x="5613400" y="838200"/>
            <a:ext cx="3530600" cy="5359400"/>
          </a:xfrm>
          <a:prstGeom prst="rect">
            <a:avLst/>
          </a:prstGeom>
          <a:noFill/>
          <a:ln>
            <a:noFill/>
          </a:ln>
          <a:extLst>
            <a:ext uri="{909E8E84-426E-40dd-AFC4-6F175D3DCCD1}">
              <a14:hiddenFill xmlns:a14="http://schemas.microsoft.com/office/drawing/2010/main" xmlns="">
                <a:solidFill>
                  <a:srgbClr val="FFFFFF">
                    <a:alpha val="52940"/>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7" descr="atlas-logo-v1.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64475" y="2857500"/>
            <a:ext cx="1179513"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itle 1"/>
          <p:cNvSpPr>
            <a:spLocks noGrp="1"/>
          </p:cNvSpPr>
          <p:nvPr>
            <p:ph type="ctrTitle"/>
          </p:nvPr>
        </p:nvSpPr>
        <p:spPr>
          <a:xfrm>
            <a:off x="457200" y="2130425"/>
            <a:ext cx="5943600" cy="917575"/>
          </a:xfrm>
          <a:prstGeom prst="rect">
            <a:avLst/>
          </a:prstGeom>
        </p:spPr>
        <p:txBody>
          <a:bodyPr lIns="91173" tIns="45588" rIns="91173" bIns="45588">
            <a:normAutofit/>
          </a:bodyPr>
          <a:lstStyle>
            <a:lvl1pPr algn="l">
              <a:defRPr sz="3600" b="0" i="0">
                <a:solidFill>
                  <a:schemeClr val="tx1">
                    <a:lumMod val="75000"/>
                    <a:lumOff val="25000"/>
                  </a:schemeClr>
                </a:solidFill>
                <a:latin typeface="Calibri"/>
                <a:cs typeface="Calibri"/>
              </a:defRPr>
            </a:lvl1pPr>
          </a:lstStyle>
          <a:p>
            <a:r>
              <a:rPr lang="en-US" dirty="0"/>
              <a:t>Click to edit Master title style</a:t>
            </a:r>
          </a:p>
        </p:txBody>
      </p:sp>
      <p:sp>
        <p:nvSpPr>
          <p:cNvPr id="27" name="Subtitle 2"/>
          <p:cNvSpPr>
            <a:spLocks noGrp="1"/>
          </p:cNvSpPr>
          <p:nvPr>
            <p:ph type="subTitle" idx="1"/>
          </p:nvPr>
        </p:nvSpPr>
        <p:spPr>
          <a:xfrm>
            <a:off x="457200" y="3048000"/>
            <a:ext cx="6400800" cy="1752600"/>
          </a:xfrm>
          <a:prstGeom prst="rect">
            <a:avLst/>
          </a:prstGeom>
        </p:spPr>
        <p:txBody>
          <a:bodyPr lIns="91173" tIns="45588" rIns="91173" bIns="45588">
            <a:normAutofit/>
          </a:bodyPr>
          <a:lstStyle>
            <a:lvl1pPr marL="0" indent="0" algn="l">
              <a:buNone/>
              <a:defRPr sz="2000" b="0" i="0">
                <a:solidFill>
                  <a:schemeClr val="bg1">
                    <a:lumMod val="25000"/>
                    <a:lumOff val="75000"/>
                  </a:schemeClr>
                </a:solidFill>
                <a:latin typeface="Calibri"/>
                <a:cs typeface="Calibri"/>
              </a:defRPr>
            </a:lvl1pPr>
            <a:lvl2pPr marL="455868" indent="0" algn="ctr">
              <a:buNone/>
              <a:defRPr>
                <a:solidFill>
                  <a:schemeClr val="tx1">
                    <a:tint val="75000"/>
                  </a:schemeClr>
                </a:solidFill>
              </a:defRPr>
            </a:lvl2pPr>
            <a:lvl3pPr marL="911731" indent="0" algn="ctr">
              <a:buNone/>
              <a:defRPr>
                <a:solidFill>
                  <a:schemeClr val="tx1">
                    <a:tint val="75000"/>
                  </a:schemeClr>
                </a:solidFill>
              </a:defRPr>
            </a:lvl3pPr>
            <a:lvl4pPr marL="1367597" indent="0" algn="ctr">
              <a:buNone/>
              <a:defRPr>
                <a:solidFill>
                  <a:schemeClr val="tx1">
                    <a:tint val="75000"/>
                  </a:schemeClr>
                </a:solidFill>
              </a:defRPr>
            </a:lvl4pPr>
            <a:lvl5pPr marL="1823461" indent="0" algn="ctr">
              <a:buNone/>
              <a:defRPr>
                <a:solidFill>
                  <a:schemeClr val="tx1">
                    <a:tint val="75000"/>
                  </a:schemeClr>
                </a:solidFill>
              </a:defRPr>
            </a:lvl5pPr>
            <a:lvl6pPr marL="2279327" indent="0" algn="ctr">
              <a:buNone/>
              <a:defRPr>
                <a:solidFill>
                  <a:schemeClr val="tx1">
                    <a:tint val="75000"/>
                  </a:schemeClr>
                </a:solidFill>
              </a:defRPr>
            </a:lvl6pPr>
            <a:lvl7pPr marL="2735191" indent="0" algn="ctr">
              <a:buNone/>
              <a:defRPr>
                <a:solidFill>
                  <a:schemeClr val="tx1">
                    <a:tint val="75000"/>
                  </a:schemeClr>
                </a:solidFill>
              </a:defRPr>
            </a:lvl7pPr>
            <a:lvl8pPr marL="3191059" indent="0" algn="ctr">
              <a:buNone/>
              <a:defRPr>
                <a:solidFill>
                  <a:schemeClr val="tx1">
                    <a:tint val="75000"/>
                  </a:schemeClr>
                </a:solidFill>
              </a:defRPr>
            </a:lvl8pPr>
            <a:lvl9pPr marL="364692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485719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168275" y="6421438"/>
            <a:ext cx="533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73" tIns="45588" rIns="91173" bIns="45588">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F13D13C3-1558-F644-9048-5ABD01772968}" type="slidenum">
              <a:rPr lang="en-US" sz="1200" smtClean="0">
                <a:solidFill>
                  <a:srgbClr val="F2F2F2"/>
                </a:solidFill>
                <a:latin typeface="Calibri" charset="0"/>
              </a:rPr>
              <a:pPr eaLnBrk="1" hangingPunct="1">
                <a:defRPr/>
              </a:pPr>
              <a:t>‹#›</a:t>
            </a:fld>
            <a:endParaRPr lang="en-US" sz="1200" dirty="0">
              <a:solidFill>
                <a:srgbClr val="F2F2F2"/>
              </a:solidFill>
              <a:latin typeface="Calibri" charset="0"/>
            </a:endParaRPr>
          </a:p>
        </p:txBody>
      </p:sp>
    </p:spTree>
    <p:extLst>
      <p:ext uri="{BB962C8B-B14F-4D97-AF65-F5344CB8AC3E}">
        <p14:creationId xmlns:p14="http://schemas.microsoft.com/office/powerpoint/2010/main" val="265780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68275" y="6421438"/>
            <a:ext cx="533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73" tIns="45588" rIns="91173" bIns="45588">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4064665A-BF31-1845-A58F-A19B9EE47308}" type="slidenum">
              <a:rPr lang="en-US" sz="1200" smtClean="0">
                <a:solidFill>
                  <a:srgbClr val="F2F2F2"/>
                </a:solidFill>
                <a:latin typeface="Calibri" charset="0"/>
              </a:rPr>
              <a:pPr eaLnBrk="1" hangingPunct="1">
                <a:defRPr/>
              </a:pPr>
              <a:t>‹#›</a:t>
            </a:fld>
            <a:endParaRPr lang="en-US" sz="1200" dirty="0">
              <a:solidFill>
                <a:srgbClr val="F2F2F2"/>
              </a:solidFill>
              <a:latin typeface="Calibri" charset="0"/>
            </a:endParaRPr>
          </a:p>
        </p:txBody>
      </p:sp>
      <p:sp>
        <p:nvSpPr>
          <p:cNvPr id="6" name="Title 1"/>
          <p:cNvSpPr>
            <a:spLocks noGrp="1"/>
          </p:cNvSpPr>
          <p:nvPr>
            <p:ph type="ctrTitle"/>
          </p:nvPr>
        </p:nvSpPr>
        <p:spPr>
          <a:xfrm>
            <a:off x="457200" y="2130428"/>
            <a:ext cx="5943600" cy="1762312"/>
          </a:xfrm>
          <a:prstGeom prst="rect">
            <a:avLst/>
          </a:prstGeom>
        </p:spPr>
        <p:txBody>
          <a:bodyPr lIns="91173" tIns="45588" rIns="91173" bIns="45588">
            <a:noAutofit/>
          </a:bodyPr>
          <a:lstStyle>
            <a:lvl1pPr algn="l">
              <a:defRPr sz="4800" b="0" i="0">
                <a:solidFill>
                  <a:schemeClr val="tx1">
                    <a:lumMod val="75000"/>
                    <a:lumOff val="25000"/>
                  </a:schemeClr>
                </a:solidFill>
                <a:latin typeface="Calibri"/>
                <a:cs typeface="Calibri"/>
              </a:defRPr>
            </a:lvl1pPr>
          </a:lstStyle>
          <a:p>
            <a:r>
              <a:rPr lang="en-US" dirty="0"/>
              <a:t>Click to edit Master title style</a:t>
            </a:r>
          </a:p>
        </p:txBody>
      </p:sp>
    </p:spTree>
    <p:extLst>
      <p:ext uri="{BB962C8B-B14F-4D97-AF65-F5344CB8AC3E}">
        <p14:creationId xmlns:p14="http://schemas.microsoft.com/office/powerpoint/2010/main" val="173277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68275" y="6421438"/>
            <a:ext cx="533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73" tIns="45588" rIns="91173" bIns="45588">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3DD2672F-9969-D74C-AF07-CD9991E8D993}" type="slidenum">
              <a:rPr lang="en-US" sz="1200" smtClean="0">
                <a:solidFill>
                  <a:srgbClr val="F2F2F2"/>
                </a:solidFill>
                <a:latin typeface="Calibri" charset="0"/>
              </a:rPr>
              <a:pPr eaLnBrk="1" hangingPunct="1">
                <a:defRPr/>
              </a:pPr>
              <a:t>‹#›</a:t>
            </a:fld>
            <a:endParaRPr lang="en-US" sz="1200" dirty="0">
              <a:solidFill>
                <a:srgbClr val="F2F2F2"/>
              </a:solidFill>
              <a:latin typeface="Calibri" charset="0"/>
            </a:endParaRPr>
          </a:p>
        </p:txBody>
      </p:sp>
      <p:sp>
        <p:nvSpPr>
          <p:cNvPr id="2" name="Title 1"/>
          <p:cNvSpPr>
            <a:spLocks noGrp="1"/>
          </p:cNvSpPr>
          <p:nvPr>
            <p:ph type="title"/>
          </p:nvPr>
        </p:nvSpPr>
        <p:spPr>
          <a:xfrm>
            <a:off x="457510" y="274544"/>
            <a:ext cx="8229023" cy="1143000"/>
          </a:xfrm>
          <a:prstGeom prst="rect">
            <a:avLst/>
          </a:prstGeom>
        </p:spPr>
        <p:txBody>
          <a:bodyPr vert="horz" lIns="81863" tIns="40930" rIns="81863" bIns="40930"/>
          <a:lstStyle/>
          <a:p>
            <a:r>
              <a:rPr lang="en-US" dirty="0"/>
              <a:t>Click to edit Master title style</a:t>
            </a:r>
          </a:p>
        </p:txBody>
      </p:sp>
    </p:spTree>
    <p:extLst>
      <p:ext uri="{BB962C8B-B14F-4D97-AF65-F5344CB8AC3E}">
        <p14:creationId xmlns:p14="http://schemas.microsoft.com/office/powerpoint/2010/main" val="195563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038AB4BC-D760-449D-A975-B1B41586F3D1}" type="slidenum">
              <a:rPr lang="en-US"/>
              <a:pPr>
                <a:defRPr/>
              </a:pPr>
              <a:t>‹#›</a:t>
            </a:fld>
            <a:endParaRPr lang="en-US" dirty="0"/>
          </a:p>
        </p:txBody>
      </p:sp>
      <p:pic>
        <p:nvPicPr>
          <p:cNvPr id="5" name="Picture 4">
            <a:extLst>
              <a:ext uri="{FF2B5EF4-FFF2-40B4-BE49-F238E27FC236}">
                <a16:creationId xmlns:a16="http://schemas.microsoft.com/office/drawing/2014/main" id="{0B7125F7-DD47-884F-BED5-A80A159BE7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 y="7993"/>
            <a:ext cx="1246558" cy="830207"/>
          </a:xfrm>
          <a:prstGeom prst="rect">
            <a:avLst/>
          </a:prstGeom>
        </p:spPr>
      </p:pic>
      <p:sp>
        <p:nvSpPr>
          <p:cNvPr id="6" name="TextBox 5">
            <a:extLst>
              <a:ext uri="{FF2B5EF4-FFF2-40B4-BE49-F238E27FC236}">
                <a16:creationId xmlns:a16="http://schemas.microsoft.com/office/drawing/2014/main" id="{A1D1935B-3240-2442-B997-8B0EBD865114}"/>
              </a:ext>
            </a:extLst>
          </p:cNvPr>
          <p:cNvSpPr txBox="1"/>
          <p:nvPr userDrawn="1"/>
        </p:nvSpPr>
        <p:spPr>
          <a:xfrm>
            <a:off x="110036" y="748725"/>
            <a:ext cx="1031051" cy="584775"/>
          </a:xfrm>
          <a:prstGeom prst="rect">
            <a:avLst/>
          </a:prstGeom>
          <a:noFill/>
        </p:spPr>
        <p:txBody>
          <a:bodyPr wrap="none" rtlCol="0">
            <a:spAutoFit/>
          </a:bodyPr>
          <a:lstStyle/>
          <a:p>
            <a:r>
              <a:rPr lang="en-US" sz="3200" b="1" dirty="0">
                <a:solidFill>
                  <a:srgbClr val="EAB200"/>
                </a:solidFill>
                <a:latin typeface="Shruti" panose="020B0502040204020203" pitchFamily="34" charset="0"/>
                <a:cs typeface="Shruti" panose="020B0502040204020203" pitchFamily="34" charset="0"/>
              </a:rPr>
              <a:t>OSG</a:t>
            </a:r>
            <a:endParaRPr lang="en-US" sz="2400" dirty="0">
              <a:solidFill>
                <a:srgbClr val="EAB200"/>
              </a:solidFill>
              <a:latin typeface="Shruti" panose="020B0502040204020203" pitchFamily="34" charset="0"/>
              <a:cs typeface="Shruti" panose="020B0502040204020203"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A9E93992-0C98-4927-B232-926C5706737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4700" y="1333500"/>
            <a:ext cx="38100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7100" y="1333500"/>
            <a:ext cx="38100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052ED43E-FFC6-4733-90B5-3F1EA8650B2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pPr>
              <a:defRPr/>
            </a:pPr>
            <a:fld id="{FE0D153F-D5DD-4DE5-A296-14922A3598C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pPr>
              <a:defRPr/>
            </a:pPr>
            <a:fld id="{B986FEBC-FC0F-4EF3-B2AF-DFF52BFA3FE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564E46F8-69E3-4B95-A8B1-50095048CB8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C58EB326-FF11-4895-AA10-E9E1247897B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A070F711-BB7B-4F33-B099-48AF44E88E6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bwMode="auto">
          <a:xfrm>
            <a:off x="1260036" y="0"/>
            <a:ext cx="69469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4"/>
          <p:cNvSpPr>
            <a:spLocks noGrp="1" noChangeArrowheads="1"/>
          </p:cNvSpPr>
          <p:nvPr>
            <p:ph type="body" idx="1"/>
          </p:nvPr>
        </p:nvSpPr>
        <p:spPr bwMode="auto">
          <a:xfrm>
            <a:off x="441739" y="1333500"/>
            <a:ext cx="8437218" cy="4686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14" name="Rectangle 10"/>
          <p:cNvSpPr>
            <a:spLocks noChangeArrowheads="1"/>
          </p:cNvSpPr>
          <p:nvPr/>
        </p:nvSpPr>
        <p:spPr bwMode="auto">
          <a:xfrm>
            <a:off x="-1266825" y="6008688"/>
            <a:ext cx="184150" cy="457200"/>
          </a:xfrm>
          <a:prstGeom prst="rect">
            <a:avLst/>
          </a:prstGeom>
          <a:noFill/>
          <a:ln w="9525">
            <a:noFill/>
            <a:miter lim="800000"/>
            <a:headEnd/>
            <a:tailEnd/>
          </a:ln>
          <a:effectLst/>
        </p:spPr>
        <p:txBody>
          <a:bodyPr wrap="none">
            <a:spAutoFit/>
          </a:bodyPr>
          <a:lstStyle/>
          <a:p>
            <a:pPr>
              <a:defRPr/>
            </a:pPr>
            <a:endParaRPr lang="en-US" sz="2400" dirty="0">
              <a:solidFill>
                <a:schemeClr val="tx1"/>
              </a:solidFill>
              <a:ea typeface="+mn-ea"/>
              <a:cs typeface="Arial" charset="0"/>
            </a:endParaRPr>
          </a:p>
        </p:txBody>
      </p:sp>
      <p:sp>
        <p:nvSpPr>
          <p:cNvPr id="251918" name="Rectangle 14"/>
          <p:cNvSpPr>
            <a:spLocks noGrp="1" noChangeArrowheads="1"/>
          </p:cNvSpPr>
          <p:nvPr>
            <p:ph type="sldNum" sz="quarter" idx="4"/>
          </p:nvPr>
        </p:nvSpPr>
        <p:spPr bwMode="auto">
          <a:xfrm>
            <a:off x="8724900" y="6400800"/>
            <a:ext cx="4191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defRPr sz="1400">
                <a:solidFill>
                  <a:srgbClr val="FF8000"/>
                </a:solidFill>
                <a:ea typeface="+mn-ea"/>
                <a:cs typeface="+mn-cs"/>
              </a:defRPr>
            </a:lvl1pPr>
          </a:lstStyle>
          <a:p>
            <a:pPr>
              <a:defRPr/>
            </a:pPr>
            <a:fld id="{0EB139E0-FE9F-43AC-8937-774C1F00E50B}" type="slidenum">
              <a:rPr lang="en-US"/>
              <a:pPr>
                <a:defRPr/>
              </a:pPr>
              <a:t>‹#›</a:t>
            </a:fld>
            <a:endParaRPr lang="en-US" dirty="0"/>
          </a:p>
        </p:txBody>
      </p:sp>
      <p:sp>
        <p:nvSpPr>
          <p:cNvPr id="251922" name="Line 18"/>
          <p:cNvSpPr>
            <a:spLocks noChangeShapeType="1"/>
          </p:cNvSpPr>
          <p:nvPr userDrawn="1"/>
        </p:nvSpPr>
        <p:spPr bwMode="auto">
          <a:xfrm flipV="1">
            <a:off x="0" y="1155699"/>
            <a:ext cx="9144000" cy="14909"/>
          </a:xfrm>
          <a:prstGeom prst="line">
            <a:avLst/>
          </a:prstGeom>
          <a:noFill/>
          <a:ln w="38100">
            <a:solidFill>
              <a:srgbClr val="FF8000"/>
            </a:solidFill>
            <a:round/>
            <a:headEnd/>
            <a:tailEnd/>
          </a:ln>
          <a:effectLst/>
        </p:spPr>
        <p:txBody>
          <a:bodyPr wrap="none" anchor="ctr"/>
          <a:lstStyle/>
          <a:p>
            <a:pPr algn="ctr">
              <a:spcBef>
                <a:spcPct val="20000"/>
              </a:spcBef>
              <a:defRPr/>
            </a:pPr>
            <a:endParaRPr lang="en-US" dirty="0">
              <a:ea typeface="+mn-ea"/>
              <a:cs typeface="+mn-cs"/>
            </a:endParaRPr>
          </a:p>
        </p:txBody>
      </p:sp>
      <p:pic>
        <p:nvPicPr>
          <p:cNvPr id="9" name="Picture 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40700" y="253998"/>
            <a:ext cx="10033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FF079B1-1F9D-4041-97AD-324DD8B180EB}"/>
              </a:ext>
            </a:extLst>
          </p:cNvPr>
          <p:cNvPicPr>
            <a:picLocks noChangeAspect="1"/>
          </p:cNvPicPr>
          <p:nvPr userDrawn="1"/>
        </p:nvPicPr>
        <p:blipFill>
          <a:blip r:embed="rId14"/>
          <a:stretch>
            <a:fillRect/>
          </a:stretch>
        </p:blipFill>
        <p:spPr>
          <a:xfrm>
            <a:off x="0" y="6437726"/>
            <a:ext cx="3225605" cy="420274"/>
          </a:xfrm>
          <a:prstGeom prst="rect">
            <a:avLst/>
          </a:prstGeom>
        </p:spPr>
      </p:pic>
      <p:pic>
        <p:nvPicPr>
          <p:cNvPr id="11" name="Picture 10">
            <a:extLst>
              <a:ext uri="{FF2B5EF4-FFF2-40B4-BE49-F238E27FC236}">
                <a16:creationId xmlns:a16="http://schemas.microsoft.com/office/drawing/2014/main" id="{84619022-753D-8E42-8D04-B8A0D9303D9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83" y="7993"/>
            <a:ext cx="1246558" cy="830207"/>
          </a:xfrm>
          <a:prstGeom prst="rect">
            <a:avLst/>
          </a:prstGeom>
        </p:spPr>
      </p:pic>
      <p:sp>
        <p:nvSpPr>
          <p:cNvPr id="12" name="TextBox 11">
            <a:extLst>
              <a:ext uri="{FF2B5EF4-FFF2-40B4-BE49-F238E27FC236}">
                <a16:creationId xmlns:a16="http://schemas.microsoft.com/office/drawing/2014/main" id="{C30A0EFE-8714-B546-B117-F5BD01D58C88}"/>
              </a:ext>
            </a:extLst>
          </p:cNvPr>
          <p:cNvSpPr txBox="1"/>
          <p:nvPr userDrawn="1"/>
        </p:nvSpPr>
        <p:spPr>
          <a:xfrm>
            <a:off x="110036" y="748725"/>
            <a:ext cx="1031051" cy="584775"/>
          </a:xfrm>
          <a:prstGeom prst="rect">
            <a:avLst/>
          </a:prstGeom>
          <a:noFill/>
        </p:spPr>
        <p:txBody>
          <a:bodyPr wrap="none" rtlCol="0">
            <a:spAutoFit/>
          </a:bodyPr>
          <a:lstStyle/>
          <a:p>
            <a:r>
              <a:rPr lang="en-US" sz="3200" b="1" dirty="0">
                <a:solidFill>
                  <a:srgbClr val="EAB200"/>
                </a:solidFill>
                <a:latin typeface="Shruti" panose="020B0502040204020203" pitchFamily="34" charset="0"/>
                <a:cs typeface="Shruti" panose="020B0502040204020203" pitchFamily="34" charset="0"/>
              </a:rPr>
              <a:t>OSG</a:t>
            </a:r>
            <a:endParaRPr lang="en-US" sz="2400" dirty="0">
              <a:solidFill>
                <a:srgbClr val="EAB200"/>
              </a:solidFill>
              <a:latin typeface="Shruti" panose="020B0502040204020203" pitchFamily="34" charset="0"/>
              <a:cs typeface="Shruti" panose="020B0502040204020203" pitchFamily="34" charset="0"/>
            </a:endParaRPr>
          </a:p>
        </p:txBody>
      </p:sp>
    </p:spTree>
  </p:cSld>
  <p:clrMap bg1="lt1" tx1="dk1" bg2="lt2" tx2="dk2" accent1="accent1" accent2="accent2" accent3="accent3" accent4="accent4" accent5="accent5" accent6="accent6" hlink="hlink" folHlink="folHlink"/>
  <p:sldLayoutIdLst>
    <p:sldLayoutId id="2147483704" r:id="rId1"/>
    <p:sldLayoutId id="2147483703" r:id="rId2"/>
    <p:sldLayoutId id="2147483702"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Lst>
  <p:hf hdr="0" ftr="0" dt="0"/>
  <p:txStyles>
    <p:titleStyle>
      <a:lvl1pPr algn="ctr" rtl="0" eaLnBrk="0" fontAlgn="base" hangingPunct="0">
        <a:spcBef>
          <a:spcPct val="0"/>
        </a:spcBef>
        <a:spcAft>
          <a:spcPct val="0"/>
        </a:spcAft>
        <a:defRPr kumimoji="1" sz="3200" b="1">
          <a:solidFill>
            <a:srgbClr val="000080"/>
          </a:solidFill>
          <a:latin typeface="+mj-lt"/>
          <a:ea typeface="+mj-ea"/>
          <a:cs typeface="ＭＳ Ｐゴシック"/>
        </a:defRPr>
      </a:lvl1pPr>
      <a:lvl2pPr algn="ctr" rtl="0" eaLnBrk="0" fontAlgn="base" hangingPunct="0">
        <a:spcBef>
          <a:spcPct val="0"/>
        </a:spcBef>
        <a:spcAft>
          <a:spcPct val="0"/>
        </a:spcAft>
        <a:defRPr kumimoji="1" sz="3200">
          <a:solidFill>
            <a:srgbClr val="000080"/>
          </a:solidFill>
          <a:latin typeface="Futura" pitchFamily="16" charset="0"/>
          <a:ea typeface="ＭＳ Ｐゴシック" pitchFamily="1" charset="-128"/>
          <a:cs typeface="ＭＳ Ｐゴシック"/>
        </a:defRPr>
      </a:lvl2pPr>
      <a:lvl3pPr algn="ctr" rtl="0" eaLnBrk="0" fontAlgn="base" hangingPunct="0">
        <a:spcBef>
          <a:spcPct val="0"/>
        </a:spcBef>
        <a:spcAft>
          <a:spcPct val="0"/>
        </a:spcAft>
        <a:defRPr kumimoji="1" sz="3200">
          <a:solidFill>
            <a:srgbClr val="000080"/>
          </a:solidFill>
          <a:latin typeface="Futura" pitchFamily="16" charset="0"/>
          <a:ea typeface="ＭＳ Ｐゴシック" pitchFamily="1" charset="-128"/>
          <a:cs typeface="ＭＳ Ｐゴシック"/>
        </a:defRPr>
      </a:lvl3pPr>
      <a:lvl4pPr algn="ctr" rtl="0" eaLnBrk="0" fontAlgn="base" hangingPunct="0">
        <a:spcBef>
          <a:spcPct val="0"/>
        </a:spcBef>
        <a:spcAft>
          <a:spcPct val="0"/>
        </a:spcAft>
        <a:defRPr kumimoji="1" sz="3200">
          <a:solidFill>
            <a:srgbClr val="000080"/>
          </a:solidFill>
          <a:latin typeface="Futura" pitchFamily="16" charset="0"/>
          <a:ea typeface="ＭＳ Ｐゴシック" pitchFamily="1" charset="-128"/>
          <a:cs typeface="ＭＳ Ｐゴシック"/>
        </a:defRPr>
      </a:lvl4pPr>
      <a:lvl5pPr algn="ctr" rtl="0" eaLnBrk="0" fontAlgn="base" hangingPunct="0">
        <a:spcBef>
          <a:spcPct val="0"/>
        </a:spcBef>
        <a:spcAft>
          <a:spcPct val="0"/>
        </a:spcAft>
        <a:defRPr kumimoji="1" sz="3200">
          <a:solidFill>
            <a:srgbClr val="000080"/>
          </a:solidFill>
          <a:latin typeface="Futura" pitchFamily="16" charset="0"/>
          <a:ea typeface="ＭＳ Ｐゴシック" pitchFamily="1" charset="-128"/>
          <a:cs typeface="ＭＳ Ｐゴシック"/>
        </a:defRPr>
      </a:lvl5pPr>
      <a:lvl6pPr marL="457200" algn="ctr" rtl="0" fontAlgn="base">
        <a:spcBef>
          <a:spcPct val="0"/>
        </a:spcBef>
        <a:spcAft>
          <a:spcPct val="0"/>
        </a:spcAft>
        <a:defRPr kumimoji="1" sz="3200">
          <a:solidFill>
            <a:srgbClr val="000080"/>
          </a:solidFill>
          <a:latin typeface="Futura" pitchFamily="16" charset="0"/>
          <a:ea typeface="ＭＳ Ｐゴシック" pitchFamily="1" charset="-128"/>
        </a:defRPr>
      </a:lvl6pPr>
      <a:lvl7pPr marL="914400" algn="ctr" rtl="0" fontAlgn="base">
        <a:spcBef>
          <a:spcPct val="0"/>
        </a:spcBef>
        <a:spcAft>
          <a:spcPct val="0"/>
        </a:spcAft>
        <a:defRPr kumimoji="1" sz="3200">
          <a:solidFill>
            <a:srgbClr val="000080"/>
          </a:solidFill>
          <a:latin typeface="Futura" pitchFamily="16" charset="0"/>
          <a:ea typeface="ＭＳ Ｐゴシック" pitchFamily="1" charset="-128"/>
        </a:defRPr>
      </a:lvl7pPr>
      <a:lvl8pPr marL="1371600" algn="ctr" rtl="0" fontAlgn="base">
        <a:spcBef>
          <a:spcPct val="0"/>
        </a:spcBef>
        <a:spcAft>
          <a:spcPct val="0"/>
        </a:spcAft>
        <a:defRPr kumimoji="1" sz="3200">
          <a:solidFill>
            <a:srgbClr val="000080"/>
          </a:solidFill>
          <a:latin typeface="Futura" pitchFamily="16" charset="0"/>
          <a:ea typeface="ＭＳ Ｐゴシック" pitchFamily="1" charset="-128"/>
        </a:defRPr>
      </a:lvl8pPr>
      <a:lvl9pPr marL="1828800" algn="ctr" rtl="0" fontAlgn="base">
        <a:spcBef>
          <a:spcPct val="0"/>
        </a:spcBef>
        <a:spcAft>
          <a:spcPct val="0"/>
        </a:spcAft>
        <a:defRPr kumimoji="1" sz="3200">
          <a:solidFill>
            <a:srgbClr val="000080"/>
          </a:solidFill>
          <a:latin typeface="Futura" pitchFamily="16" charset="0"/>
          <a:ea typeface="ＭＳ Ｐゴシック" pitchFamily="1" charset="-128"/>
        </a:defRPr>
      </a:lvl9pPr>
    </p:titleStyle>
    <p:bodyStyle>
      <a:lvl1pPr marL="342900" indent="-342900" algn="l" rtl="0" eaLnBrk="0" fontAlgn="base" hangingPunct="0">
        <a:spcBef>
          <a:spcPct val="20000"/>
        </a:spcBef>
        <a:spcAft>
          <a:spcPct val="0"/>
        </a:spcAft>
        <a:buClr>
          <a:srgbClr val="000080"/>
        </a:buClr>
        <a:buFont typeface="Times"/>
        <a:buChar char="•"/>
        <a:defRPr kumimoji="1" sz="3200">
          <a:solidFill>
            <a:schemeClr val="tx2"/>
          </a:solidFill>
          <a:latin typeface="+mn-lt"/>
          <a:ea typeface="+mn-ea"/>
          <a:cs typeface="ＭＳ Ｐゴシック"/>
        </a:defRPr>
      </a:lvl1pPr>
      <a:lvl2pPr marL="742950" indent="-285750" algn="l" rtl="0" eaLnBrk="0" fontAlgn="base" hangingPunct="0">
        <a:spcBef>
          <a:spcPct val="20000"/>
        </a:spcBef>
        <a:spcAft>
          <a:spcPct val="0"/>
        </a:spcAft>
        <a:buClr>
          <a:srgbClr val="3C0000"/>
        </a:buClr>
        <a:buFont typeface="Symbol" pitchFamily="18" charset="2"/>
        <a:buChar char=""/>
        <a:defRPr kumimoji="1" sz="2800">
          <a:solidFill>
            <a:schemeClr val="tx2"/>
          </a:solidFill>
          <a:latin typeface="+mn-lt"/>
          <a:ea typeface="+mn-ea"/>
          <a:cs typeface="ＭＳ Ｐゴシック"/>
        </a:defRPr>
      </a:lvl2pPr>
      <a:lvl3pPr marL="1143000" indent="-228600" algn="l" rtl="0" eaLnBrk="0" fontAlgn="base" hangingPunct="0">
        <a:spcBef>
          <a:spcPct val="20000"/>
        </a:spcBef>
        <a:spcAft>
          <a:spcPct val="0"/>
        </a:spcAft>
        <a:buClr>
          <a:srgbClr val="3C0000"/>
        </a:buClr>
        <a:buFont typeface="Wingdings" pitchFamily="2" charset="2"/>
        <a:buChar char="§"/>
        <a:defRPr kumimoji="1" sz="2400">
          <a:solidFill>
            <a:schemeClr val="tx2"/>
          </a:solidFill>
          <a:latin typeface="+mn-lt"/>
          <a:ea typeface="+mn-ea"/>
          <a:cs typeface="ＭＳ Ｐゴシック"/>
        </a:defRPr>
      </a:lvl3pPr>
      <a:lvl4pPr marL="1600200" indent="-228600" algn="l" rtl="0" eaLnBrk="0" fontAlgn="base" hangingPunct="0">
        <a:spcBef>
          <a:spcPct val="20000"/>
        </a:spcBef>
        <a:spcAft>
          <a:spcPct val="0"/>
        </a:spcAft>
        <a:buClr>
          <a:srgbClr val="3C0000"/>
        </a:buClr>
        <a:buFont typeface="Wingdings" pitchFamily="2" charset="2"/>
        <a:buChar char=""/>
        <a:defRPr kumimoji="1" sz="2000">
          <a:solidFill>
            <a:schemeClr val="tx2"/>
          </a:solidFill>
          <a:latin typeface="+mn-lt"/>
          <a:ea typeface="+mn-ea"/>
          <a:cs typeface="ＭＳ Ｐゴシック"/>
        </a:defRPr>
      </a:lvl4pPr>
      <a:lvl5pPr marL="2057400" indent="-228600" algn="l" rtl="0" eaLnBrk="0" fontAlgn="base" hangingPunct="0">
        <a:spcBef>
          <a:spcPct val="20000"/>
        </a:spcBef>
        <a:spcAft>
          <a:spcPct val="0"/>
        </a:spcAft>
        <a:buClr>
          <a:srgbClr val="3C0000"/>
        </a:buClr>
        <a:buFont typeface="Wingdings" pitchFamily="2" charset="2"/>
        <a:buChar char=""/>
        <a:defRPr kumimoji="1" sz="2000">
          <a:solidFill>
            <a:schemeClr val="tx2"/>
          </a:solidFill>
          <a:latin typeface="+mn-lt"/>
          <a:ea typeface="+mn-ea"/>
          <a:cs typeface="ＭＳ Ｐゴシック"/>
        </a:defRPr>
      </a:lvl5pPr>
      <a:lvl6pPr marL="2514600" indent="-228600" algn="l" rtl="0" fontAlgn="base">
        <a:spcBef>
          <a:spcPct val="20000"/>
        </a:spcBef>
        <a:spcAft>
          <a:spcPct val="0"/>
        </a:spcAft>
        <a:buClr>
          <a:srgbClr val="3C0000"/>
        </a:buClr>
        <a:buFont typeface="Wingdings" pitchFamily="2" charset="2"/>
        <a:buChar char=""/>
        <a:defRPr kumimoji="1" sz="2000">
          <a:solidFill>
            <a:schemeClr val="tx2"/>
          </a:solidFill>
          <a:latin typeface="+mn-lt"/>
          <a:ea typeface="+mn-ea"/>
        </a:defRPr>
      </a:lvl6pPr>
      <a:lvl7pPr marL="2971800" indent="-228600" algn="l" rtl="0" fontAlgn="base">
        <a:spcBef>
          <a:spcPct val="20000"/>
        </a:spcBef>
        <a:spcAft>
          <a:spcPct val="0"/>
        </a:spcAft>
        <a:buClr>
          <a:srgbClr val="3C0000"/>
        </a:buClr>
        <a:buFont typeface="Wingdings" pitchFamily="2" charset="2"/>
        <a:buChar char=""/>
        <a:defRPr kumimoji="1" sz="2000">
          <a:solidFill>
            <a:schemeClr val="tx2"/>
          </a:solidFill>
          <a:latin typeface="+mn-lt"/>
          <a:ea typeface="+mn-ea"/>
        </a:defRPr>
      </a:lvl7pPr>
      <a:lvl8pPr marL="3429000" indent="-228600" algn="l" rtl="0" fontAlgn="base">
        <a:spcBef>
          <a:spcPct val="20000"/>
        </a:spcBef>
        <a:spcAft>
          <a:spcPct val="0"/>
        </a:spcAft>
        <a:buClr>
          <a:srgbClr val="3C0000"/>
        </a:buClr>
        <a:buFont typeface="Wingdings" pitchFamily="2" charset="2"/>
        <a:buChar char=""/>
        <a:defRPr kumimoji="1" sz="2000">
          <a:solidFill>
            <a:schemeClr val="tx2"/>
          </a:solidFill>
          <a:latin typeface="+mn-lt"/>
          <a:ea typeface="+mn-ea"/>
        </a:defRPr>
      </a:lvl8pPr>
      <a:lvl9pPr marL="3886200" indent="-228600" algn="l" rtl="0" fontAlgn="base">
        <a:spcBef>
          <a:spcPct val="20000"/>
        </a:spcBef>
        <a:spcAft>
          <a:spcPct val="0"/>
        </a:spcAft>
        <a:buClr>
          <a:srgbClr val="3C0000"/>
        </a:buClr>
        <a:buFont typeface="Wingdings" pitchFamily="2" charset="2"/>
        <a:buChar char=""/>
        <a:defRPr kumimoji="1" sz="20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14338" name="Picture 14" descr="radiateforwhite.eps"/>
          <p:cNvPicPr>
            <a:picLocks noChangeAspect="1"/>
          </p:cNvPicPr>
          <p:nvPr/>
        </p:nvPicPr>
        <p:blipFill>
          <a:blip r:embed="rId6">
            <a:alphaModFix amt="16000"/>
            <a:extLst>
              <a:ext uri="{28A0092B-C50C-407E-A947-70E740481C1C}">
                <a14:useLocalDpi xmlns:a14="http://schemas.microsoft.com/office/drawing/2010/main" val="0"/>
              </a:ext>
            </a:extLst>
          </a:blip>
          <a:srcRect/>
          <a:stretch>
            <a:fillRect/>
          </a:stretch>
        </p:blipFill>
        <p:spPr bwMode="auto">
          <a:xfrm>
            <a:off x="5613400" y="838200"/>
            <a:ext cx="3530600" cy="5359400"/>
          </a:xfrm>
          <a:prstGeom prst="rect">
            <a:avLst/>
          </a:prstGeom>
          <a:noFill/>
          <a:ln>
            <a:noFill/>
          </a:ln>
          <a:extLst>
            <a:ext uri="{909E8E84-426E-40dd-AFC4-6F175D3DCCD1}">
              <a14:hiddenFill xmlns:a14="http://schemas.microsoft.com/office/drawing/2010/main" xmlns="">
                <a:solidFill>
                  <a:srgbClr val="FFFFFF">
                    <a:alpha val="16078"/>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10" descr="atlas-logo-v1.png"/>
          <p:cNvPicPr>
            <a:picLocks noChangeAspect="1"/>
          </p:cNvPicPr>
          <p:nvPr userDrawn="1"/>
        </p:nvPicPr>
        <p:blipFill>
          <a:blip r:embed="rId7" cstate="print">
            <a:alphaModFix amt="33000"/>
            <a:extLst>
              <a:ext uri="{28A0092B-C50C-407E-A947-70E740481C1C}">
                <a14:useLocalDpi xmlns:a14="http://schemas.microsoft.com/office/drawing/2010/main" val="0"/>
              </a:ext>
            </a:extLst>
          </a:blip>
          <a:srcRect/>
          <a:stretch>
            <a:fillRect/>
          </a:stretch>
        </p:blipFill>
        <p:spPr bwMode="auto">
          <a:xfrm>
            <a:off x="7864475" y="2857500"/>
            <a:ext cx="1179513" cy="1346200"/>
          </a:xfrm>
          <a:prstGeom prst="rect">
            <a:avLst/>
          </a:prstGeom>
          <a:noFill/>
          <a:ln>
            <a:noFill/>
          </a:ln>
          <a:extLst>
            <a:ext uri="{909E8E84-426E-40dd-AFC4-6F175D3DCCD1}">
              <a14:hiddenFill xmlns:a14="http://schemas.microsoft.com/office/drawing/2010/main" xmlns="">
                <a:solidFill>
                  <a:srgbClr val="FFFFFF">
                    <a:alpha val="32941"/>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9" descr="uofclogo.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8163" y="6462713"/>
            <a:ext cx="14605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Box 13"/>
          <p:cNvSpPr txBox="1">
            <a:spLocks noChangeArrowheads="1"/>
          </p:cNvSpPr>
          <p:nvPr/>
        </p:nvSpPr>
        <p:spPr bwMode="auto">
          <a:xfrm>
            <a:off x="7507288" y="6408738"/>
            <a:ext cx="11271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173" tIns="45588" rIns="91173" bIns="45588">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dirty="0">
                <a:solidFill>
                  <a:srgbClr val="E8E8ED"/>
                </a:solidFill>
                <a:latin typeface="Calibri" charset="0"/>
              </a:rPr>
              <a:t>efi.uchicago.edu</a:t>
            </a:r>
          </a:p>
        </p:txBody>
      </p:sp>
      <p:sp>
        <p:nvSpPr>
          <p:cNvPr id="26630" name="TextBox 15"/>
          <p:cNvSpPr txBox="1">
            <a:spLocks noChangeArrowheads="1"/>
          </p:cNvSpPr>
          <p:nvPr/>
        </p:nvSpPr>
        <p:spPr bwMode="auto">
          <a:xfrm>
            <a:off x="7512050" y="6572250"/>
            <a:ext cx="10747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173" tIns="45588" rIns="91173" bIns="45588">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dirty="0">
                <a:solidFill>
                  <a:srgbClr val="D9D9D9"/>
                </a:solidFill>
                <a:latin typeface="Calibri" charset="0"/>
              </a:rPr>
              <a:t>ci.uchicago.edu</a:t>
            </a:r>
          </a:p>
        </p:txBody>
      </p:sp>
      <p:cxnSp>
        <p:nvCxnSpPr>
          <p:cNvPr id="10" name="Straight Connector 9"/>
          <p:cNvCxnSpPr/>
          <p:nvPr userDrawn="1"/>
        </p:nvCxnSpPr>
        <p:spPr>
          <a:xfrm rot="5400000">
            <a:off x="7215982" y="6638131"/>
            <a:ext cx="304800" cy="1587"/>
          </a:xfrm>
          <a:prstGeom prst="line">
            <a:avLst/>
          </a:prstGeom>
          <a:ln w="9525" cmpd="sng">
            <a:solidFill>
              <a:schemeClr val="bg2">
                <a:lumMod val="50000"/>
              </a:schemeClr>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12331549"/>
      </p:ext>
    </p:extLst>
  </p:cSld>
  <p:clrMap bg1="dk1" tx1="lt1" bg2="dk2" tx2="lt2" accent1="accent1" accent2="accent2" accent3="accent3" accent4="accent4" accent5="accent5" accent6="accent6" hlink="hlink" folHlink="folHlink"/>
  <p:sldLayoutIdLst>
    <p:sldLayoutId id="2147483708" r:id="rId1"/>
    <p:sldLayoutId id="2147483710" r:id="rId2"/>
    <p:sldLayoutId id="2147483711" r:id="rId3"/>
    <p:sldLayoutId id="2147483712" r:id="rId4"/>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56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56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56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56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5868" algn="ctr" defTabSz="455868"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1731" algn="ctr" defTabSz="455868"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67597" algn="ctr" defTabSz="455868"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3461" algn="ctr" defTabSz="455868"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39775"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38238"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5438"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1050"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07262" indent="-227940" algn="l" defTabSz="455868" rtl="0" eaLnBrk="1" latinLnBrk="0" hangingPunct="1">
        <a:spcBef>
          <a:spcPct val="20000"/>
        </a:spcBef>
        <a:buFont typeface="Arial"/>
        <a:buChar char="•"/>
        <a:defRPr sz="2000" kern="1200">
          <a:solidFill>
            <a:schemeClr val="tx1"/>
          </a:solidFill>
          <a:latin typeface="+mn-lt"/>
          <a:ea typeface="+mn-ea"/>
          <a:cs typeface="+mn-cs"/>
        </a:defRPr>
      </a:lvl6pPr>
      <a:lvl7pPr marL="2963127" indent="-227940" algn="l" defTabSz="455868" rtl="0" eaLnBrk="1" latinLnBrk="0" hangingPunct="1">
        <a:spcBef>
          <a:spcPct val="20000"/>
        </a:spcBef>
        <a:buFont typeface="Arial"/>
        <a:buChar char="•"/>
        <a:defRPr sz="2000" kern="1200">
          <a:solidFill>
            <a:schemeClr val="tx1"/>
          </a:solidFill>
          <a:latin typeface="+mn-lt"/>
          <a:ea typeface="+mn-ea"/>
          <a:cs typeface="+mn-cs"/>
        </a:defRPr>
      </a:lvl7pPr>
      <a:lvl8pPr marL="3418991" indent="-227940" algn="l" defTabSz="455868" rtl="0" eaLnBrk="1" latinLnBrk="0" hangingPunct="1">
        <a:spcBef>
          <a:spcPct val="20000"/>
        </a:spcBef>
        <a:buFont typeface="Arial"/>
        <a:buChar char="•"/>
        <a:defRPr sz="2000" kern="1200">
          <a:solidFill>
            <a:schemeClr val="tx1"/>
          </a:solidFill>
          <a:latin typeface="+mn-lt"/>
          <a:ea typeface="+mn-ea"/>
          <a:cs typeface="+mn-cs"/>
        </a:defRPr>
      </a:lvl8pPr>
      <a:lvl9pPr marL="3874854" indent="-227940" algn="l" defTabSz="4558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868" rtl="0" eaLnBrk="1" latinLnBrk="0" hangingPunct="1">
        <a:defRPr sz="1800" kern="1200">
          <a:solidFill>
            <a:schemeClr val="tx1"/>
          </a:solidFill>
          <a:latin typeface="+mn-lt"/>
          <a:ea typeface="+mn-ea"/>
          <a:cs typeface="+mn-cs"/>
        </a:defRPr>
      </a:lvl1pPr>
      <a:lvl2pPr marL="455868" algn="l" defTabSz="455868" rtl="0" eaLnBrk="1" latinLnBrk="0" hangingPunct="1">
        <a:defRPr sz="1800" kern="1200">
          <a:solidFill>
            <a:schemeClr val="tx1"/>
          </a:solidFill>
          <a:latin typeface="+mn-lt"/>
          <a:ea typeface="+mn-ea"/>
          <a:cs typeface="+mn-cs"/>
        </a:defRPr>
      </a:lvl2pPr>
      <a:lvl3pPr marL="911731" algn="l" defTabSz="455868" rtl="0" eaLnBrk="1" latinLnBrk="0" hangingPunct="1">
        <a:defRPr sz="1800" kern="1200">
          <a:solidFill>
            <a:schemeClr val="tx1"/>
          </a:solidFill>
          <a:latin typeface="+mn-lt"/>
          <a:ea typeface="+mn-ea"/>
          <a:cs typeface="+mn-cs"/>
        </a:defRPr>
      </a:lvl3pPr>
      <a:lvl4pPr marL="1367597" algn="l" defTabSz="455868" rtl="0" eaLnBrk="1" latinLnBrk="0" hangingPunct="1">
        <a:defRPr sz="1800" kern="1200">
          <a:solidFill>
            <a:schemeClr val="tx1"/>
          </a:solidFill>
          <a:latin typeface="+mn-lt"/>
          <a:ea typeface="+mn-ea"/>
          <a:cs typeface="+mn-cs"/>
        </a:defRPr>
      </a:lvl4pPr>
      <a:lvl5pPr marL="1823461" algn="l" defTabSz="455868" rtl="0" eaLnBrk="1" latinLnBrk="0" hangingPunct="1">
        <a:defRPr sz="1800" kern="1200">
          <a:solidFill>
            <a:schemeClr val="tx1"/>
          </a:solidFill>
          <a:latin typeface="+mn-lt"/>
          <a:ea typeface="+mn-ea"/>
          <a:cs typeface="+mn-cs"/>
        </a:defRPr>
      </a:lvl5pPr>
      <a:lvl6pPr marL="2279327" algn="l" defTabSz="455868" rtl="0" eaLnBrk="1" latinLnBrk="0" hangingPunct="1">
        <a:defRPr sz="1800" kern="1200">
          <a:solidFill>
            <a:schemeClr val="tx1"/>
          </a:solidFill>
          <a:latin typeface="+mn-lt"/>
          <a:ea typeface="+mn-ea"/>
          <a:cs typeface="+mn-cs"/>
        </a:defRPr>
      </a:lvl6pPr>
      <a:lvl7pPr marL="2735191" algn="l" defTabSz="455868" rtl="0" eaLnBrk="1" latinLnBrk="0" hangingPunct="1">
        <a:defRPr sz="1800" kern="1200">
          <a:solidFill>
            <a:schemeClr val="tx1"/>
          </a:solidFill>
          <a:latin typeface="+mn-lt"/>
          <a:ea typeface="+mn-ea"/>
          <a:cs typeface="+mn-cs"/>
        </a:defRPr>
      </a:lvl7pPr>
      <a:lvl8pPr marL="3191059" algn="l" defTabSz="455868" rtl="0" eaLnBrk="1" latinLnBrk="0" hangingPunct="1">
        <a:defRPr sz="1800" kern="1200">
          <a:solidFill>
            <a:schemeClr val="tx1"/>
          </a:solidFill>
          <a:latin typeface="+mn-lt"/>
          <a:ea typeface="+mn-ea"/>
          <a:cs typeface="+mn-cs"/>
        </a:defRPr>
      </a:lvl8pPr>
      <a:lvl9pPr marL="3646922" algn="l" defTabSz="4558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hyperlink" Target="https://indico.fnal.gov/event/22127/contributions/194488/attachments/133943/165417/ahm4.1-OSG2020-Otte.pdf" TargetMode="Externa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s://indico.fnal.gov/event/22127/contributions/194487/attachments/133937/165410/osg-spt.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A17F-D30F-4444-AF81-5CCAD7E2855E}"/>
              </a:ext>
            </a:extLst>
          </p:cNvPr>
          <p:cNvSpPr>
            <a:spLocks noGrp="1"/>
          </p:cNvSpPr>
          <p:nvPr>
            <p:ph type="ctrTitle"/>
          </p:nvPr>
        </p:nvSpPr>
        <p:spPr/>
        <p:txBody>
          <a:bodyPr/>
          <a:lstStyle/>
          <a:p>
            <a:r>
              <a:rPr lang="en-US" dirty="0"/>
              <a:t>OSG use cases for NSDF</a:t>
            </a:r>
            <a:br>
              <a:rPr lang="en-US" dirty="0"/>
            </a:br>
            <a:r>
              <a:rPr lang="en-US" dirty="0"/>
              <a:t>including </a:t>
            </a:r>
            <a:r>
              <a:rPr lang="en-US" dirty="0" err="1"/>
              <a:t>XenonNT</a:t>
            </a:r>
            <a:r>
              <a:rPr lang="en-US" dirty="0"/>
              <a:t> as an example</a:t>
            </a:r>
          </a:p>
        </p:txBody>
      </p:sp>
      <p:sp>
        <p:nvSpPr>
          <p:cNvPr id="3" name="Subtitle 2">
            <a:extLst>
              <a:ext uri="{FF2B5EF4-FFF2-40B4-BE49-F238E27FC236}">
                <a16:creationId xmlns:a16="http://schemas.microsoft.com/office/drawing/2014/main" id="{223C3791-3B3A-E549-8FD4-2F4E41EF04D8}"/>
              </a:ext>
            </a:extLst>
          </p:cNvPr>
          <p:cNvSpPr>
            <a:spLocks noGrp="1"/>
          </p:cNvSpPr>
          <p:nvPr>
            <p:ph type="subTitle" idx="1"/>
          </p:nvPr>
        </p:nvSpPr>
        <p:spPr/>
        <p:txBody>
          <a:bodyPr/>
          <a:lstStyle/>
          <a:p>
            <a:r>
              <a:rPr lang="en-US" dirty="0"/>
              <a:t>Frank Wuerthwein</a:t>
            </a:r>
          </a:p>
          <a:p>
            <a:r>
              <a:rPr lang="en-US" dirty="0"/>
              <a:t>Director</a:t>
            </a:r>
          </a:p>
          <a:p>
            <a:r>
              <a:rPr lang="en-US" dirty="0"/>
              <a:t>San Diego Supercomputer Center</a:t>
            </a:r>
          </a:p>
        </p:txBody>
      </p:sp>
    </p:spTree>
    <p:extLst>
      <p:ext uri="{BB962C8B-B14F-4D97-AF65-F5344CB8AC3E}">
        <p14:creationId xmlns:p14="http://schemas.microsoft.com/office/powerpoint/2010/main" val="361820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850F3-4B32-BA40-B81D-6095512F0587}"/>
              </a:ext>
            </a:extLst>
          </p:cNvPr>
          <p:cNvSpPr>
            <a:spLocks noGrp="1"/>
          </p:cNvSpPr>
          <p:nvPr>
            <p:ph type="title"/>
          </p:nvPr>
        </p:nvSpPr>
        <p:spPr>
          <a:xfrm>
            <a:off x="1153886" y="0"/>
            <a:ext cx="7053050" cy="1143000"/>
          </a:xfrm>
        </p:spPr>
        <p:txBody>
          <a:bodyPr/>
          <a:lstStyle/>
          <a:p>
            <a:r>
              <a:rPr lang="en-US" dirty="0"/>
              <a:t>Federation = distributed control</a:t>
            </a:r>
          </a:p>
        </p:txBody>
      </p:sp>
      <p:sp>
        <p:nvSpPr>
          <p:cNvPr id="3" name="Content Placeholder 2">
            <a:extLst>
              <a:ext uri="{FF2B5EF4-FFF2-40B4-BE49-F238E27FC236}">
                <a16:creationId xmlns:a16="http://schemas.microsoft.com/office/drawing/2014/main" id="{89366BC2-461A-0042-B762-40F27AD11C51}"/>
              </a:ext>
            </a:extLst>
          </p:cNvPr>
          <p:cNvSpPr>
            <a:spLocks noGrp="1"/>
          </p:cNvSpPr>
          <p:nvPr>
            <p:ph idx="1"/>
          </p:nvPr>
        </p:nvSpPr>
        <p:spPr>
          <a:xfrm>
            <a:off x="0" y="1224643"/>
            <a:ext cx="9144000" cy="4686300"/>
          </a:xfrm>
        </p:spPr>
        <p:txBody>
          <a:bodyPr/>
          <a:lstStyle/>
          <a:p>
            <a:r>
              <a:rPr lang="en-US" dirty="0"/>
              <a:t>Resource </a:t>
            </a:r>
            <a:r>
              <a:rPr lang="en-US" dirty="0">
                <a:solidFill>
                  <a:srgbClr val="FF0000"/>
                </a:solidFill>
              </a:rPr>
              <a:t>owners determine policy of use </a:t>
            </a:r>
            <a:r>
              <a:rPr lang="en-US" dirty="0"/>
              <a:t>for what they own.</a:t>
            </a:r>
          </a:p>
          <a:p>
            <a:pPr lvl="1"/>
            <a:r>
              <a:rPr lang="en-US" dirty="0"/>
              <a:t>Implies policy is set locally at the resource. </a:t>
            </a:r>
          </a:p>
          <a:p>
            <a:r>
              <a:rPr lang="en-US" dirty="0"/>
              <a:t>Resource </a:t>
            </a:r>
            <a:r>
              <a:rPr lang="en-US" dirty="0">
                <a:solidFill>
                  <a:srgbClr val="FF0000"/>
                </a:solidFill>
              </a:rPr>
              <a:t>consumers determine policy of what they are willing to use</a:t>
            </a:r>
            <a:r>
              <a:rPr lang="en-US" dirty="0"/>
              <a:t>.</a:t>
            </a:r>
          </a:p>
          <a:p>
            <a:pPr lvl="1"/>
            <a:r>
              <a:rPr lang="en-US" dirty="0"/>
              <a:t>Implies policy is set locally at the user access point. </a:t>
            </a:r>
          </a:p>
          <a:p>
            <a:r>
              <a:rPr lang="en-US" dirty="0"/>
              <a:t>Federated </a:t>
            </a:r>
            <a:r>
              <a:rPr lang="en-US" dirty="0">
                <a:solidFill>
                  <a:srgbClr val="FF0000"/>
                </a:solidFill>
              </a:rPr>
              <a:t>system matches consumers to owners respecting both sets of policies</a:t>
            </a:r>
            <a:r>
              <a:rPr lang="en-US" dirty="0"/>
              <a:t>.</a:t>
            </a:r>
          </a:p>
          <a:p>
            <a:pPr lvl="1"/>
            <a:endParaRPr lang="en-US" dirty="0"/>
          </a:p>
        </p:txBody>
      </p:sp>
      <p:sp>
        <p:nvSpPr>
          <p:cNvPr id="4" name="Slide Number Placeholder 3">
            <a:extLst>
              <a:ext uri="{FF2B5EF4-FFF2-40B4-BE49-F238E27FC236}">
                <a16:creationId xmlns:a16="http://schemas.microsoft.com/office/drawing/2014/main" id="{28960730-8799-734E-A851-09AB041D76C9}"/>
              </a:ext>
            </a:extLst>
          </p:cNvPr>
          <p:cNvSpPr>
            <a:spLocks noGrp="1"/>
          </p:cNvSpPr>
          <p:nvPr>
            <p:ph type="sldNum" sz="quarter" idx="10"/>
          </p:nvPr>
        </p:nvSpPr>
        <p:spPr/>
        <p:txBody>
          <a:bodyPr/>
          <a:lstStyle/>
          <a:p>
            <a:pPr>
              <a:defRPr/>
            </a:pPr>
            <a:fld id="{038AB4BC-D760-449D-A975-B1B41586F3D1}" type="slidenum">
              <a:rPr lang="en-US" smtClean="0"/>
              <a:pPr>
                <a:defRPr/>
              </a:pPr>
              <a:t>10</a:t>
            </a:fld>
            <a:endParaRPr lang="en-US" dirty="0"/>
          </a:p>
        </p:txBody>
      </p:sp>
    </p:spTree>
    <p:extLst>
      <p:ext uri="{BB962C8B-B14F-4D97-AF65-F5344CB8AC3E}">
        <p14:creationId xmlns:p14="http://schemas.microsoft.com/office/powerpoint/2010/main" val="1801749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9D3B-3E77-984E-8E4D-EC1FA77C7D61}"/>
              </a:ext>
            </a:extLst>
          </p:cNvPr>
          <p:cNvSpPr>
            <a:spLocks noGrp="1"/>
          </p:cNvSpPr>
          <p:nvPr>
            <p:ph type="title"/>
          </p:nvPr>
        </p:nvSpPr>
        <p:spPr/>
        <p:txBody>
          <a:bodyPr/>
          <a:lstStyle/>
          <a:p>
            <a:r>
              <a:rPr lang="en-US" dirty="0"/>
              <a:t>OSG Compute Federation</a:t>
            </a:r>
          </a:p>
        </p:txBody>
      </p:sp>
      <p:sp>
        <p:nvSpPr>
          <p:cNvPr id="4" name="Slide Number Placeholder 3">
            <a:extLst>
              <a:ext uri="{FF2B5EF4-FFF2-40B4-BE49-F238E27FC236}">
                <a16:creationId xmlns:a16="http://schemas.microsoft.com/office/drawing/2014/main" id="{187BA319-94C8-6443-B517-A97EB93DBD69}"/>
              </a:ext>
            </a:extLst>
          </p:cNvPr>
          <p:cNvSpPr>
            <a:spLocks noGrp="1"/>
          </p:cNvSpPr>
          <p:nvPr>
            <p:ph type="sldNum" sz="quarter" idx="10"/>
          </p:nvPr>
        </p:nvSpPr>
        <p:spPr/>
        <p:txBody>
          <a:bodyPr/>
          <a:lstStyle/>
          <a:p>
            <a:pPr>
              <a:defRPr/>
            </a:pPr>
            <a:fld id="{038AB4BC-D760-449D-A975-B1B41586F3D1}" type="slidenum">
              <a:rPr lang="en-US" smtClean="0"/>
              <a:pPr>
                <a:defRPr/>
              </a:pPr>
              <a:t>11</a:t>
            </a:fld>
            <a:endParaRPr lang="en-US" dirty="0"/>
          </a:p>
        </p:txBody>
      </p:sp>
      <p:pic>
        <p:nvPicPr>
          <p:cNvPr id="6" name="Picture 5" descr="A map of the world&#10;&#10;Description automatically generated with low confidence">
            <a:extLst>
              <a:ext uri="{FF2B5EF4-FFF2-40B4-BE49-F238E27FC236}">
                <a16:creationId xmlns:a16="http://schemas.microsoft.com/office/drawing/2014/main" id="{B427733D-865B-8E4A-9646-66E979B78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532"/>
            <a:ext cx="9144000" cy="3904432"/>
          </a:xfrm>
          <a:prstGeom prst="rect">
            <a:avLst/>
          </a:prstGeom>
        </p:spPr>
      </p:pic>
      <p:sp>
        <p:nvSpPr>
          <p:cNvPr id="7" name="TextBox 6">
            <a:extLst>
              <a:ext uri="{FF2B5EF4-FFF2-40B4-BE49-F238E27FC236}">
                <a16:creationId xmlns:a16="http://schemas.microsoft.com/office/drawing/2014/main" id="{18513C0F-0CD6-E844-A252-C74A2CBD77CB}"/>
              </a:ext>
            </a:extLst>
          </p:cNvPr>
          <p:cNvSpPr txBox="1"/>
          <p:nvPr/>
        </p:nvSpPr>
        <p:spPr>
          <a:xfrm>
            <a:off x="0" y="5187429"/>
            <a:ext cx="9144000" cy="707886"/>
          </a:xfrm>
          <a:prstGeom prst="rect">
            <a:avLst/>
          </a:prstGeom>
          <a:noFill/>
        </p:spPr>
        <p:txBody>
          <a:bodyPr wrap="square" rtlCol="0">
            <a:spAutoFit/>
          </a:bodyPr>
          <a:lstStyle/>
          <a:p>
            <a:pPr algn="ctr"/>
            <a:r>
              <a:rPr lang="en-US" b="1" dirty="0">
                <a:solidFill>
                  <a:srgbClr val="FF0000"/>
                </a:solidFill>
              </a:rPr>
              <a:t>More than 100 clusters registered directly in OSG.</a:t>
            </a:r>
          </a:p>
          <a:p>
            <a:pPr algn="ctr"/>
            <a:r>
              <a:rPr lang="en-US" b="1" dirty="0">
                <a:solidFill>
                  <a:srgbClr val="FF0000"/>
                </a:solidFill>
              </a:rPr>
              <a:t>An additional couple hundred accessible via partners. </a:t>
            </a:r>
          </a:p>
        </p:txBody>
      </p:sp>
      <p:sp>
        <p:nvSpPr>
          <p:cNvPr id="3" name="TextBox 2">
            <a:extLst>
              <a:ext uri="{FF2B5EF4-FFF2-40B4-BE49-F238E27FC236}">
                <a16:creationId xmlns:a16="http://schemas.microsoft.com/office/drawing/2014/main" id="{235DBB43-E72E-3A4D-A615-20A6CBCB8262}"/>
              </a:ext>
            </a:extLst>
          </p:cNvPr>
          <p:cNvSpPr txBox="1"/>
          <p:nvPr/>
        </p:nvSpPr>
        <p:spPr>
          <a:xfrm>
            <a:off x="3743661" y="6068373"/>
            <a:ext cx="4655442" cy="707886"/>
          </a:xfrm>
          <a:prstGeom prst="rect">
            <a:avLst/>
          </a:prstGeom>
          <a:noFill/>
        </p:spPr>
        <p:txBody>
          <a:bodyPr wrap="none" rtlCol="0">
            <a:spAutoFit/>
          </a:bodyPr>
          <a:lstStyle/>
          <a:p>
            <a:pPr algn="ctr"/>
            <a:r>
              <a:rPr lang="en-US" b="1" dirty="0">
                <a:solidFill>
                  <a:srgbClr val="00B050"/>
                </a:solidFill>
              </a:rPr>
              <a:t>Each green dot is a compute cluster </a:t>
            </a:r>
          </a:p>
          <a:p>
            <a:pPr algn="ctr"/>
            <a:r>
              <a:rPr lang="en-US" b="1" dirty="0">
                <a:solidFill>
                  <a:srgbClr val="00B050"/>
                </a:solidFill>
              </a:rPr>
              <a:t>registered with OSG</a:t>
            </a:r>
          </a:p>
        </p:txBody>
      </p:sp>
    </p:spTree>
    <p:extLst>
      <p:ext uri="{BB962C8B-B14F-4D97-AF65-F5344CB8AC3E}">
        <p14:creationId xmlns:p14="http://schemas.microsoft.com/office/powerpoint/2010/main" val="3955340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261E-6465-4D41-950E-820387A42D19}"/>
              </a:ext>
            </a:extLst>
          </p:cNvPr>
          <p:cNvSpPr>
            <a:spLocks noGrp="1"/>
          </p:cNvSpPr>
          <p:nvPr>
            <p:ph type="title"/>
          </p:nvPr>
        </p:nvSpPr>
        <p:spPr/>
        <p:txBody>
          <a:bodyPr/>
          <a:lstStyle/>
          <a:p>
            <a:r>
              <a:rPr lang="en-US" dirty="0"/>
              <a:t>OSG Data Federation</a:t>
            </a:r>
          </a:p>
        </p:txBody>
      </p:sp>
      <p:sp>
        <p:nvSpPr>
          <p:cNvPr id="4" name="Slide Number Placeholder 3">
            <a:extLst>
              <a:ext uri="{FF2B5EF4-FFF2-40B4-BE49-F238E27FC236}">
                <a16:creationId xmlns:a16="http://schemas.microsoft.com/office/drawing/2014/main" id="{A8FEFE00-76EA-374D-9906-FADAEC159989}"/>
              </a:ext>
            </a:extLst>
          </p:cNvPr>
          <p:cNvSpPr>
            <a:spLocks noGrp="1"/>
          </p:cNvSpPr>
          <p:nvPr>
            <p:ph type="sldNum" sz="quarter" idx="10"/>
          </p:nvPr>
        </p:nvSpPr>
        <p:spPr/>
        <p:txBody>
          <a:bodyPr/>
          <a:lstStyle/>
          <a:p>
            <a:pPr>
              <a:defRPr/>
            </a:pPr>
            <a:fld id="{038AB4BC-D760-449D-A975-B1B41586F3D1}" type="slidenum">
              <a:rPr lang="en-US" smtClean="0"/>
              <a:pPr>
                <a:defRPr/>
              </a:pPr>
              <a:t>12</a:t>
            </a:fld>
            <a:endParaRPr lang="en-US" dirty="0"/>
          </a:p>
        </p:txBody>
      </p:sp>
      <p:sp>
        <p:nvSpPr>
          <p:cNvPr id="5" name="TextBox 4">
            <a:extLst>
              <a:ext uri="{FF2B5EF4-FFF2-40B4-BE49-F238E27FC236}">
                <a16:creationId xmlns:a16="http://schemas.microsoft.com/office/drawing/2014/main" id="{54372FD2-E224-9E40-AA4C-A730F9D8B9A1}"/>
              </a:ext>
            </a:extLst>
          </p:cNvPr>
          <p:cNvSpPr txBox="1"/>
          <p:nvPr/>
        </p:nvSpPr>
        <p:spPr>
          <a:xfrm>
            <a:off x="0" y="4794218"/>
            <a:ext cx="9144000" cy="461665"/>
          </a:xfrm>
          <a:prstGeom prst="rect">
            <a:avLst/>
          </a:prstGeom>
          <a:noFill/>
        </p:spPr>
        <p:txBody>
          <a:bodyPr wrap="square" rtlCol="0">
            <a:spAutoFit/>
          </a:bodyPr>
          <a:lstStyle/>
          <a:p>
            <a:pPr algn="ctr"/>
            <a:r>
              <a:rPr lang="en-US" sz="2400" b="1" dirty="0">
                <a:solidFill>
                  <a:srgbClr val="FF0000"/>
                </a:solidFill>
              </a:rPr>
              <a:t>18 Caches in 4 continents … 6 in R&amp;E network backbone</a:t>
            </a:r>
          </a:p>
        </p:txBody>
      </p:sp>
      <p:sp>
        <p:nvSpPr>
          <p:cNvPr id="6" name="TextBox 5">
            <a:extLst>
              <a:ext uri="{FF2B5EF4-FFF2-40B4-BE49-F238E27FC236}">
                <a16:creationId xmlns:a16="http://schemas.microsoft.com/office/drawing/2014/main" id="{B7E49149-F590-D047-9389-4AF6C2D591F9}"/>
              </a:ext>
            </a:extLst>
          </p:cNvPr>
          <p:cNvSpPr txBox="1"/>
          <p:nvPr/>
        </p:nvSpPr>
        <p:spPr>
          <a:xfrm>
            <a:off x="0" y="5206392"/>
            <a:ext cx="9144000" cy="461665"/>
          </a:xfrm>
          <a:prstGeom prst="rect">
            <a:avLst/>
          </a:prstGeom>
          <a:noFill/>
        </p:spPr>
        <p:txBody>
          <a:bodyPr wrap="square" rtlCol="0">
            <a:spAutoFit/>
          </a:bodyPr>
          <a:lstStyle/>
          <a:p>
            <a:pPr algn="ctr"/>
            <a:r>
              <a:rPr lang="en-US" sz="2400" b="1" dirty="0">
                <a:solidFill>
                  <a:schemeClr val="accent2"/>
                </a:solidFill>
              </a:rPr>
              <a:t>9 Data Origins in 2 continents … both public and private</a:t>
            </a:r>
          </a:p>
        </p:txBody>
      </p:sp>
      <p:pic>
        <p:nvPicPr>
          <p:cNvPr id="7" name="Picture 6" descr="A map of the world&#10;&#10;Description automatically generated with medium confidence">
            <a:extLst>
              <a:ext uri="{FF2B5EF4-FFF2-40B4-BE49-F238E27FC236}">
                <a16:creationId xmlns:a16="http://schemas.microsoft.com/office/drawing/2014/main" id="{6A7168C4-C9ED-5F45-BA4D-FD1CC11A5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67081"/>
            <a:ext cx="7315200" cy="3581795"/>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90583B14-FE70-5648-A3BB-CB7DF0C9A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301" y="2604265"/>
            <a:ext cx="1282920" cy="1649469"/>
          </a:xfrm>
          <a:prstGeom prst="rect">
            <a:avLst/>
          </a:prstGeom>
        </p:spPr>
      </p:pic>
      <p:sp>
        <p:nvSpPr>
          <p:cNvPr id="9" name="TextBox 8">
            <a:extLst>
              <a:ext uri="{FF2B5EF4-FFF2-40B4-BE49-F238E27FC236}">
                <a16:creationId xmlns:a16="http://schemas.microsoft.com/office/drawing/2014/main" id="{D0073A2D-BBD8-0048-A6AB-B40F927EE9CA}"/>
              </a:ext>
            </a:extLst>
          </p:cNvPr>
          <p:cNvSpPr txBox="1"/>
          <p:nvPr/>
        </p:nvSpPr>
        <p:spPr>
          <a:xfrm>
            <a:off x="0" y="5779567"/>
            <a:ext cx="9144000" cy="707886"/>
          </a:xfrm>
          <a:prstGeom prst="rect">
            <a:avLst/>
          </a:prstGeom>
          <a:noFill/>
        </p:spPr>
        <p:txBody>
          <a:bodyPr wrap="square" rtlCol="0">
            <a:spAutoFit/>
          </a:bodyPr>
          <a:lstStyle/>
          <a:p>
            <a:pPr algn="ctr"/>
            <a:r>
              <a:rPr lang="en-US" b="1" dirty="0">
                <a:solidFill>
                  <a:srgbClr val="FF0000"/>
                </a:solidFill>
              </a:rPr>
              <a:t>Data owners integrate their data on their storage </a:t>
            </a:r>
          </a:p>
          <a:p>
            <a:pPr algn="ctr"/>
            <a:r>
              <a:rPr lang="en-US" b="1" dirty="0">
                <a:solidFill>
                  <a:srgbClr val="FF0000"/>
                </a:solidFill>
              </a:rPr>
              <a:t>or transfer their data to public storage</a:t>
            </a:r>
          </a:p>
        </p:txBody>
      </p:sp>
    </p:spTree>
    <p:extLst>
      <p:ext uri="{BB962C8B-B14F-4D97-AF65-F5344CB8AC3E}">
        <p14:creationId xmlns:p14="http://schemas.microsoft.com/office/powerpoint/2010/main" val="3429007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8D7E9-45EF-BB45-8E5A-F18A4BCD1F4A}"/>
              </a:ext>
            </a:extLst>
          </p:cNvPr>
          <p:cNvSpPr>
            <a:spLocks noGrp="1"/>
          </p:cNvSpPr>
          <p:nvPr>
            <p:ph type="title"/>
          </p:nvPr>
        </p:nvSpPr>
        <p:spPr/>
        <p:txBody>
          <a:bodyPr/>
          <a:lstStyle/>
          <a:p>
            <a:r>
              <a:rPr lang="en-US" sz="3600" dirty="0"/>
              <a:t>Long Term Vision</a:t>
            </a:r>
          </a:p>
        </p:txBody>
      </p:sp>
      <p:sp>
        <p:nvSpPr>
          <p:cNvPr id="3" name="Content Placeholder 2">
            <a:extLst>
              <a:ext uri="{FF2B5EF4-FFF2-40B4-BE49-F238E27FC236}">
                <a16:creationId xmlns:a16="http://schemas.microsoft.com/office/drawing/2014/main" id="{11DDBE06-1C8C-CA47-BADC-FE422AB2C15A}"/>
              </a:ext>
            </a:extLst>
          </p:cNvPr>
          <p:cNvSpPr>
            <a:spLocks noGrp="1"/>
          </p:cNvSpPr>
          <p:nvPr>
            <p:ph idx="1"/>
          </p:nvPr>
        </p:nvSpPr>
        <p:spPr>
          <a:xfrm>
            <a:off x="0" y="1170210"/>
            <a:ext cx="9144000" cy="4686300"/>
          </a:xfrm>
        </p:spPr>
        <p:txBody>
          <a:bodyPr/>
          <a:lstStyle/>
          <a:p>
            <a:r>
              <a:rPr lang="en-US" sz="2800" dirty="0"/>
              <a:t>Create an Open National Cyberinfrastructure that allows the federation of CI at all ~4,000 accredited, degree granting higher education institutions, non-profit research institutions, and national laboratories.</a:t>
            </a:r>
          </a:p>
          <a:p>
            <a:pPr lvl="2"/>
            <a:endParaRPr lang="en-US" dirty="0"/>
          </a:p>
          <a:p>
            <a:pPr lvl="2"/>
            <a:r>
              <a:rPr lang="en-US" dirty="0"/>
              <a:t>Open Science</a:t>
            </a:r>
          </a:p>
          <a:p>
            <a:pPr lvl="2"/>
            <a:r>
              <a:rPr lang="en-US" dirty="0"/>
              <a:t>Open Data</a:t>
            </a:r>
          </a:p>
          <a:p>
            <a:pPr lvl="2"/>
            <a:r>
              <a:rPr lang="en-US" dirty="0"/>
              <a:t>Open Source </a:t>
            </a:r>
          </a:p>
          <a:p>
            <a:pPr lvl="2"/>
            <a:r>
              <a:rPr lang="en-US" dirty="0">
                <a:solidFill>
                  <a:srgbClr val="FF0000"/>
                </a:solidFill>
              </a:rPr>
              <a:t>Open Infrastructure</a:t>
            </a:r>
          </a:p>
          <a:p>
            <a:endParaRPr lang="en-US" dirty="0"/>
          </a:p>
        </p:txBody>
      </p:sp>
      <p:sp>
        <p:nvSpPr>
          <p:cNvPr id="4" name="Slide Number Placeholder 3">
            <a:extLst>
              <a:ext uri="{FF2B5EF4-FFF2-40B4-BE49-F238E27FC236}">
                <a16:creationId xmlns:a16="http://schemas.microsoft.com/office/drawing/2014/main" id="{0A09C9D4-9ED1-D748-85E4-405FE1E1510A}"/>
              </a:ext>
            </a:extLst>
          </p:cNvPr>
          <p:cNvSpPr>
            <a:spLocks noGrp="1"/>
          </p:cNvSpPr>
          <p:nvPr>
            <p:ph type="sldNum" sz="quarter" idx="10"/>
          </p:nvPr>
        </p:nvSpPr>
        <p:spPr/>
        <p:txBody>
          <a:bodyPr/>
          <a:lstStyle/>
          <a:p>
            <a:pPr>
              <a:defRPr/>
            </a:pPr>
            <a:fld id="{038AB4BC-D760-449D-A975-B1B41586F3D1}" type="slidenum">
              <a:rPr lang="en-US" smtClean="0"/>
              <a:pPr>
                <a:defRPr/>
              </a:pPr>
              <a:t>13</a:t>
            </a:fld>
            <a:endParaRPr lang="en-US" dirty="0"/>
          </a:p>
        </p:txBody>
      </p:sp>
      <p:sp>
        <p:nvSpPr>
          <p:cNvPr id="5" name="Rectangle 4">
            <a:extLst>
              <a:ext uri="{FF2B5EF4-FFF2-40B4-BE49-F238E27FC236}">
                <a16:creationId xmlns:a16="http://schemas.microsoft.com/office/drawing/2014/main" id="{2ADA8B9D-FF5C-E84A-A2EF-DACCF143AF0B}"/>
              </a:ext>
            </a:extLst>
          </p:cNvPr>
          <p:cNvSpPr/>
          <p:nvPr/>
        </p:nvSpPr>
        <p:spPr>
          <a:xfrm>
            <a:off x="0" y="5500527"/>
            <a:ext cx="9144000" cy="769441"/>
          </a:xfrm>
          <a:prstGeom prst="rect">
            <a:avLst/>
          </a:prstGeom>
        </p:spPr>
        <p:txBody>
          <a:bodyPr wrap="square">
            <a:spAutoFit/>
          </a:bodyPr>
          <a:lstStyle/>
          <a:p>
            <a:pPr lvl="1" algn="ctr"/>
            <a:r>
              <a:rPr lang="en-US" sz="4400" b="1" dirty="0">
                <a:solidFill>
                  <a:srgbClr val="FF0000"/>
                </a:solidFill>
              </a:rPr>
              <a:t>Openness for an Open Society</a:t>
            </a:r>
          </a:p>
        </p:txBody>
      </p:sp>
      <p:sp>
        <p:nvSpPr>
          <p:cNvPr id="13" name="TextBox 12">
            <a:extLst>
              <a:ext uri="{FF2B5EF4-FFF2-40B4-BE49-F238E27FC236}">
                <a16:creationId xmlns:a16="http://schemas.microsoft.com/office/drawing/2014/main" id="{08A80439-3A71-E744-B8E8-5926563641FA}"/>
              </a:ext>
            </a:extLst>
          </p:cNvPr>
          <p:cNvSpPr txBox="1"/>
          <p:nvPr/>
        </p:nvSpPr>
        <p:spPr>
          <a:xfrm>
            <a:off x="4259759" y="4231607"/>
            <a:ext cx="1922321" cy="400110"/>
          </a:xfrm>
          <a:prstGeom prst="rect">
            <a:avLst/>
          </a:prstGeom>
          <a:noFill/>
        </p:spPr>
        <p:txBody>
          <a:bodyPr wrap="none" rtlCol="0">
            <a:spAutoFit/>
          </a:bodyPr>
          <a:lstStyle/>
          <a:p>
            <a:r>
              <a:rPr lang="en-US" dirty="0">
                <a:solidFill>
                  <a:srgbClr val="FF0000"/>
                </a:solidFill>
              </a:rPr>
              <a:t>Open Compute</a:t>
            </a:r>
          </a:p>
        </p:txBody>
      </p:sp>
      <p:sp>
        <p:nvSpPr>
          <p:cNvPr id="14" name="TextBox 13">
            <a:extLst>
              <a:ext uri="{FF2B5EF4-FFF2-40B4-BE49-F238E27FC236}">
                <a16:creationId xmlns:a16="http://schemas.microsoft.com/office/drawing/2014/main" id="{8645A838-FFDF-7240-AB6F-95D3A138CFA1}"/>
              </a:ext>
            </a:extLst>
          </p:cNvPr>
          <p:cNvSpPr txBox="1"/>
          <p:nvPr/>
        </p:nvSpPr>
        <p:spPr>
          <a:xfrm>
            <a:off x="4850592" y="4718640"/>
            <a:ext cx="2650084" cy="400110"/>
          </a:xfrm>
          <a:prstGeom prst="rect">
            <a:avLst/>
          </a:prstGeom>
          <a:noFill/>
        </p:spPr>
        <p:txBody>
          <a:bodyPr wrap="none" rtlCol="0">
            <a:spAutoFit/>
          </a:bodyPr>
          <a:lstStyle/>
          <a:p>
            <a:r>
              <a:rPr lang="en-US" dirty="0">
                <a:solidFill>
                  <a:srgbClr val="FF0000"/>
                </a:solidFill>
              </a:rPr>
              <a:t>Open Storage &amp; CDN</a:t>
            </a:r>
          </a:p>
        </p:txBody>
      </p:sp>
      <p:sp>
        <p:nvSpPr>
          <p:cNvPr id="15" name="TextBox 14">
            <a:extLst>
              <a:ext uri="{FF2B5EF4-FFF2-40B4-BE49-F238E27FC236}">
                <a16:creationId xmlns:a16="http://schemas.microsoft.com/office/drawing/2014/main" id="{E8A9727B-B9E5-4A49-8C06-C42D28CA0E07}"/>
              </a:ext>
            </a:extLst>
          </p:cNvPr>
          <p:cNvSpPr txBox="1"/>
          <p:nvPr/>
        </p:nvSpPr>
        <p:spPr>
          <a:xfrm>
            <a:off x="4249447" y="5157656"/>
            <a:ext cx="4099648" cy="400110"/>
          </a:xfrm>
          <a:prstGeom prst="rect">
            <a:avLst/>
          </a:prstGeom>
          <a:noFill/>
        </p:spPr>
        <p:txBody>
          <a:bodyPr wrap="none" rtlCol="0">
            <a:spAutoFit/>
          </a:bodyPr>
          <a:lstStyle/>
          <a:p>
            <a:r>
              <a:rPr lang="en-US" dirty="0">
                <a:solidFill>
                  <a:srgbClr val="FF0000"/>
                </a:solidFill>
              </a:rPr>
              <a:t>Open devices/instruments/IoT, …?</a:t>
            </a:r>
          </a:p>
        </p:txBody>
      </p:sp>
      <p:cxnSp>
        <p:nvCxnSpPr>
          <p:cNvPr id="16" name="Straight Arrow Connector 15">
            <a:extLst>
              <a:ext uri="{FF2B5EF4-FFF2-40B4-BE49-F238E27FC236}">
                <a16:creationId xmlns:a16="http://schemas.microsoft.com/office/drawing/2014/main" id="{F94E6A55-2A26-3B4D-803C-9C7C25547E59}"/>
              </a:ext>
            </a:extLst>
          </p:cNvPr>
          <p:cNvCxnSpPr>
            <a:cxnSpLocks/>
            <a:stCxn id="13" idx="1"/>
          </p:cNvCxnSpPr>
          <p:nvPr/>
        </p:nvCxnSpPr>
        <p:spPr bwMode="auto">
          <a:xfrm flipH="1">
            <a:off x="3537863" y="4431662"/>
            <a:ext cx="721896" cy="306481"/>
          </a:xfrm>
          <a:prstGeom prst="straightConnector1">
            <a:avLst/>
          </a:prstGeom>
          <a:noFill/>
          <a:ln w="38100" cap="flat" cmpd="sng" algn="ctr">
            <a:solidFill>
              <a:schemeClr val="accent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39EB8802-A320-2643-8554-0CCA31B3E030}"/>
              </a:ext>
            </a:extLst>
          </p:cNvPr>
          <p:cNvCxnSpPr>
            <a:cxnSpLocks/>
          </p:cNvCxnSpPr>
          <p:nvPr/>
        </p:nvCxnSpPr>
        <p:spPr bwMode="auto">
          <a:xfrm flipH="1">
            <a:off x="4011389" y="4935024"/>
            <a:ext cx="839203" cy="0"/>
          </a:xfrm>
          <a:prstGeom prst="straightConnector1">
            <a:avLst/>
          </a:prstGeom>
          <a:noFill/>
          <a:ln w="38100" cap="flat" cmpd="sng" algn="ctr">
            <a:solidFill>
              <a:schemeClr val="accent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3A008448-A889-7D4D-9352-7B604EE48A4E}"/>
              </a:ext>
            </a:extLst>
          </p:cNvPr>
          <p:cNvCxnSpPr>
            <a:cxnSpLocks/>
            <a:stCxn id="15" idx="1"/>
          </p:cNvCxnSpPr>
          <p:nvPr/>
        </p:nvCxnSpPr>
        <p:spPr bwMode="auto">
          <a:xfrm flipH="1" flipV="1">
            <a:off x="3537863" y="5157656"/>
            <a:ext cx="711584" cy="200055"/>
          </a:xfrm>
          <a:prstGeom prst="straightConnector1">
            <a:avLst/>
          </a:prstGeom>
          <a:noFill/>
          <a:ln w="38100"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363402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24C0-FD8A-4A4A-AC44-0B93556F318B}"/>
              </a:ext>
            </a:extLst>
          </p:cNvPr>
          <p:cNvSpPr>
            <a:spLocks noGrp="1"/>
          </p:cNvSpPr>
          <p:nvPr>
            <p:ph type="title"/>
          </p:nvPr>
        </p:nvSpPr>
        <p:spPr>
          <a:xfrm>
            <a:off x="740229" y="0"/>
            <a:ext cx="7466707" cy="1143000"/>
          </a:xfrm>
        </p:spPr>
        <p:txBody>
          <a:bodyPr/>
          <a:lstStyle/>
          <a:p>
            <a:r>
              <a:rPr lang="en-US" dirty="0"/>
              <a:t>3 Ways to build Open Infrastructure Federation(s)</a:t>
            </a:r>
          </a:p>
        </p:txBody>
      </p:sp>
      <p:sp>
        <p:nvSpPr>
          <p:cNvPr id="3" name="Content Placeholder 2">
            <a:extLst>
              <a:ext uri="{FF2B5EF4-FFF2-40B4-BE49-F238E27FC236}">
                <a16:creationId xmlns:a16="http://schemas.microsoft.com/office/drawing/2014/main" id="{F50BCA2B-E5C2-6D4C-AD83-EB659DF4B239}"/>
              </a:ext>
            </a:extLst>
          </p:cNvPr>
          <p:cNvSpPr>
            <a:spLocks noGrp="1"/>
          </p:cNvSpPr>
          <p:nvPr>
            <p:ph idx="1"/>
          </p:nvPr>
        </p:nvSpPr>
        <p:spPr>
          <a:xfrm>
            <a:off x="76200" y="1279070"/>
            <a:ext cx="8937171" cy="2890161"/>
          </a:xfrm>
        </p:spPr>
        <p:txBody>
          <a:bodyPr/>
          <a:lstStyle/>
          <a:p>
            <a:r>
              <a:rPr lang="en-US" sz="2800" dirty="0"/>
              <a:t>At the container orchestration layer, e.g. K8S as implemented in Pacific Research Platform.</a:t>
            </a:r>
          </a:p>
          <a:p>
            <a:r>
              <a:rPr lang="en-US" sz="2800" dirty="0"/>
              <a:t>Federating independent container orchestration frameworks, e.g. via SLATE or via Admiralty on K8S. </a:t>
            </a:r>
          </a:p>
          <a:p>
            <a:r>
              <a:rPr lang="en-US" sz="2800" dirty="0"/>
              <a:t>Federating storage and compute clusters at the storage and batch system layer., e.g. via OSG. </a:t>
            </a:r>
          </a:p>
        </p:txBody>
      </p:sp>
      <p:sp>
        <p:nvSpPr>
          <p:cNvPr id="4" name="Slide Number Placeholder 3">
            <a:extLst>
              <a:ext uri="{FF2B5EF4-FFF2-40B4-BE49-F238E27FC236}">
                <a16:creationId xmlns:a16="http://schemas.microsoft.com/office/drawing/2014/main" id="{CBDDE38A-6B7F-0146-A2F8-FADE4606C1A0}"/>
              </a:ext>
            </a:extLst>
          </p:cNvPr>
          <p:cNvSpPr>
            <a:spLocks noGrp="1"/>
          </p:cNvSpPr>
          <p:nvPr>
            <p:ph type="sldNum" sz="quarter" idx="10"/>
          </p:nvPr>
        </p:nvSpPr>
        <p:spPr/>
        <p:txBody>
          <a:bodyPr/>
          <a:lstStyle/>
          <a:p>
            <a:pPr>
              <a:defRPr/>
            </a:pPr>
            <a:fld id="{038AB4BC-D760-449D-A975-B1B41586F3D1}" type="slidenum">
              <a:rPr lang="en-US" smtClean="0"/>
              <a:pPr>
                <a:defRPr/>
              </a:pPr>
              <a:t>14</a:t>
            </a:fld>
            <a:endParaRPr lang="en-US" dirty="0"/>
          </a:p>
        </p:txBody>
      </p:sp>
      <p:sp>
        <p:nvSpPr>
          <p:cNvPr id="7" name="TextBox 6">
            <a:extLst>
              <a:ext uri="{FF2B5EF4-FFF2-40B4-BE49-F238E27FC236}">
                <a16:creationId xmlns:a16="http://schemas.microsoft.com/office/drawing/2014/main" id="{6933A490-C719-224B-A199-F09AB7CE3B0B}"/>
              </a:ext>
            </a:extLst>
          </p:cNvPr>
          <p:cNvSpPr txBox="1"/>
          <p:nvPr/>
        </p:nvSpPr>
        <p:spPr>
          <a:xfrm>
            <a:off x="0" y="4352834"/>
            <a:ext cx="9143998" cy="954107"/>
          </a:xfrm>
          <a:prstGeom prst="rect">
            <a:avLst/>
          </a:prstGeom>
          <a:noFill/>
        </p:spPr>
        <p:txBody>
          <a:bodyPr wrap="square" rtlCol="0">
            <a:spAutoFit/>
          </a:bodyPr>
          <a:lstStyle/>
          <a:p>
            <a:pPr algn="ctr"/>
            <a:r>
              <a:rPr lang="en-US" sz="2800" b="1" dirty="0">
                <a:solidFill>
                  <a:srgbClr val="FF0000"/>
                </a:solidFill>
              </a:rPr>
              <a:t>More cybersecurity control </a:t>
            </a:r>
          </a:p>
          <a:p>
            <a:pPr algn="ctr"/>
            <a:r>
              <a:rPr lang="en-US" sz="2800" b="1" dirty="0">
                <a:solidFill>
                  <a:srgbClr val="FF0000"/>
                </a:solidFill>
              </a:rPr>
              <a:t>implies more effort to join &amp; operate.</a:t>
            </a:r>
          </a:p>
        </p:txBody>
      </p:sp>
      <p:sp>
        <p:nvSpPr>
          <p:cNvPr id="6" name="TextBox 5">
            <a:extLst>
              <a:ext uri="{FF2B5EF4-FFF2-40B4-BE49-F238E27FC236}">
                <a16:creationId xmlns:a16="http://schemas.microsoft.com/office/drawing/2014/main" id="{6AB1FF60-CC2D-434A-AEC6-B7E9A6E91D7B}"/>
              </a:ext>
            </a:extLst>
          </p:cNvPr>
          <p:cNvSpPr txBox="1"/>
          <p:nvPr/>
        </p:nvSpPr>
        <p:spPr>
          <a:xfrm>
            <a:off x="0" y="5499927"/>
            <a:ext cx="9144000" cy="707886"/>
          </a:xfrm>
          <a:prstGeom prst="rect">
            <a:avLst/>
          </a:prstGeom>
          <a:noFill/>
        </p:spPr>
        <p:txBody>
          <a:bodyPr wrap="square" rtlCol="0">
            <a:spAutoFit/>
          </a:bodyPr>
          <a:lstStyle/>
          <a:p>
            <a:pPr algn="ctr"/>
            <a:r>
              <a:rPr lang="en-US" dirty="0">
                <a:solidFill>
                  <a:srgbClr val="0432FF"/>
                </a:solidFill>
              </a:rPr>
              <a:t>Some Institutions will never be able to join because of a mismatch </a:t>
            </a:r>
          </a:p>
          <a:p>
            <a:pPr algn="ctr"/>
            <a:r>
              <a:rPr lang="en-US" dirty="0">
                <a:solidFill>
                  <a:srgbClr val="0432FF"/>
                </a:solidFill>
              </a:rPr>
              <a:t>between the effort they have and the cybersecurity they desire.</a:t>
            </a:r>
          </a:p>
        </p:txBody>
      </p:sp>
    </p:spTree>
    <p:extLst>
      <p:ext uri="{BB962C8B-B14F-4D97-AF65-F5344CB8AC3E}">
        <p14:creationId xmlns:p14="http://schemas.microsoft.com/office/powerpoint/2010/main" val="141159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8F01-8E82-BC42-90D5-ADF468357F47}"/>
              </a:ext>
            </a:extLst>
          </p:cNvPr>
          <p:cNvSpPr>
            <a:spLocks noGrp="1"/>
          </p:cNvSpPr>
          <p:nvPr>
            <p:ph type="ctrTitle"/>
          </p:nvPr>
        </p:nvSpPr>
        <p:spPr>
          <a:xfrm>
            <a:off x="685800" y="1275455"/>
            <a:ext cx="7772400" cy="1143000"/>
          </a:xfrm>
        </p:spPr>
        <p:txBody>
          <a:bodyPr/>
          <a:lstStyle/>
          <a:p>
            <a:r>
              <a:rPr lang="en-US" dirty="0"/>
              <a:t>The OSG Data Story</a:t>
            </a:r>
          </a:p>
        </p:txBody>
      </p:sp>
      <p:sp>
        <p:nvSpPr>
          <p:cNvPr id="4" name="TextBox 3">
            <a:extLst>
              <a:ext uri="{FF2B5EF4-FFF2-40B4-BE49-F238E27FC236}">
                <a16:creationId xmlns:a16="http://schemas.microsoft.com/office/drawing/2014/main" id="{EA590FB0-C5A7-044F-A7F4-B296D0252148}"/>
              </a:ext>
            </a:extLst>
          </p:cNvPr>
          <p:cNvSpPr txBox="1"/>
          <p:nvPr/>
        </p:nvSpPr>
        <p:spPr>
          <a:xfrm>
            <a:off x="0" y="2697203"/>
            <a:ext cx="9143999" cy="1569660"/>
          </a:xfrm>
          <a:prstGeom prst="rect">
            <a:avLst/>
          </a:prstGeom>
          <a:noFill/>
        </p:spPr>
        <p:txBody>
          <a:bodyPr wrap="square" rtlCol="0">
            <a:spAutoFit/>
          </a:bodyPr>
          <a:lstStyle/>
          <a:p>
            <a:pPr algn="ctr"/>
            <a:r>
              <a:rPr lang="en-US" sz="2400" b="1" dirty="0">
                <a:solidFill>
                  <a:srgbClr val="FF0000"/>
                </a:solidFill>
              </a:rPr>
              <a:t>In 2020, we saw </a:t>
            </a:r>
          </a:p>
          <a:p>
            <a:pPr algn="ctr"/>
            <a:r>
              <a:rPr lang="en-US" sz="2400" b="1" dirty="0">
                <a:solidFill>
                  <a:srgbClr val="FF0000"/>
                </a:solidFill>
              </a:rPr>
              <a:t>for the first time many individual Researchers </a:t>
            </a:r>
          </a:p>
          <a:p>
            <a:pPr algn="ctr"/>
            <a:r>
              <a:rPr lang="en-US" sz="2400" b="1" dirty="0">
                <a:solidFill>
                  <a:srgbClr val="FF0000"/>
                </a:solidFill>
              </a:rPr>
              <a:t>with larger than TB data sets,</a:t>
            </a:r>
          </a:p>
          <a:p>
            <a:pPr algn="ctr"/>
            <a:r>
              <a:rPr lang="en-US" sz="2400" b="1" dirty="0">
                <a:solidFill>
                  <a:srgbClr val="FF0000"/>
                </a:solidFill>
              </a:rPr>
              <a:t>even one with a 100TB data set.</a:t>
            </a:r>
          </a:p>
        </p:txBody>
      </p:sp>
      <p:sp>
        <p:nvSpPr>
          <p:cNvPr id="5" name="TextBox 4">
            <a:extLst>
              <a:ext uri="{FF2B5EF4-FFF2-40B4-BE49-F238E27FC236}">
                <a16:creationId xmlns:a16="http://schemas.microsoft.com/office/drawing/2014/main" id="{31A1AD30-4B20-ED44-AB2E-D1D9502F4027}"/>
              </a:ext>
            </a:extLst>
          </p:cNvPr>
          <p:cNvSpPr txBox="1"/>
          <p:nvPr/>
        </p:nvSpPr>
        <p:spPr>
          <a:xfrm>
            <a:off x="0" y="4841412"/>
            <a:ext cx="9144000" cy="954107"/>
          </a:xfrm>
          <a:prstGeom prst="rect">
            <a:avLst/>
          </a:prstGeom>
          <a:noFill/>
        </p:spPr>
        <p:txBody>
          <a:bodyPr wrap="square" rtlCol="0">
            <a:spAutoFit/>
          </a:bodyPr>
          <a:lstStyle/>
          <a:p>
            <a:pPr algn="ctr"/>
            <a:r>
              <a:rPr lang="en-US" sz="2800" b="1" dirty="0">
                <a:solidFill>
                  <a:schemeClr val="accent2"/>
                </a:solidFill>
              </a:rPr>
              <a:t>Large Data no longer just a feature of </a:t>
            </a:r>
          </a:p>
          <a:p>
            <a:pPr algn="ctr"/>
            <a:r>
              <a:rPr lang="en-US" sz="2800" b="1" dirty="0">
                <a:solidFill>
                  <a:schemeClr val="accent2"/>
                </a:solidFill>
              </a:rPr>
              <a:t>large collaborations in physics and astronomy.</a:t>
            </a:r>
          </a:p>
        </p:txBody>
      </p:sp>
    </p:spTree>
    <p:extLst>
      <p:ext uri="{BB962C8B-B14F-4D97-AF65-F5344CB8AC3E}">
        <p14:creationId xmlns:p14="http://schemas.microsoft.com/office/powerpoint/2010/main" val="2022164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A147-536D-2145-8F0E-9193A07B0554}"/>
              </a:ext>
            </a:extLst>
          </p:cNvPr>
          <p:cNvSpPr>
            <a:spLocks noGrp="1"/>
          </p:cNvSpPr>
          <p:nvPr>
            <p:ph type="title"/>
          </p:nvPr>
        </p:nvSpPr>
        <p:spPr/>
        <p:txBody>
          <a:bodyPr/>
          <a:lstStyle/>
          <a:p>
            <a:r>
              <a:rPr lang="en-US" dirty="0"/>
              <a:t>Modalities of Data Use</a:t>
            </a:r>
          </a:p>
        </p:txBody>
      </p:sp>
      <p:sp>
        <p:nvSpPr>
          <p:cNvPr id="3" name="Content Placeholder 2">
            <a:extLst>
              <a:ext uri="{FF2B5EF4-FFF2-40B4-BE49-F238E27FC236}">
                <a16:creationId xmlns:a16="http://schemas.microsoft.com/office/drawing/2014/main" id="{CE925847-91C7-CF4D-A916-5A5638945187}"/>
              </a:ext>
            </a:extLst>
          </p:cNvPr>
          <p:cNvSpPr>
            <a:spLocks noGrp="1"/>
          </p:cNvSpPr>
          <p:nvPr>
            <p:ph idx="1"/>
          </p:nvPr>
        </p:nvSpPr>
        <p:spPr>
          <a:xfrm>
            <a:off x="441739" y="1333500"/>
            <a:ext cx="8437218" cy="3483049"/>
          </a:xfrm>
        </p:spPr>
        <p:txBody>
          <a:bodyPr/>
          <a:lstStyle/>
          <a:p>
            <a:pPr marL="514350" indent="-514350">
              <a:buFont typeface="+mj-lt"/>
              <a:buAutoNum type="arabicPeriod"/>
            </a:pPr>
            <a:r>
              <a:rPr lang="en-US" dirty="0"/>
              <a:t>Science that produces data.</a:t>
            </a:r>
          </a:p>
          <a:p>
            <a:pPr marL="457200" lvl="1" indent="0">
              <a:buNone/>
            </a:pPr>
            <a:r>
              <a:rPr lang="en-US" dirty="0"/>
              <a:t>Small input large output</a:t>
            </a:r>
          </a:p>
          <a:p>
            <a:pPr marL="514350" indent="-514350">
              <a:buFont typeface="+mj-lt"/>
              <a:buAutoNum type="arabicPeriod"/>
            </a:pPr>
            <a:r>
              <a:rPr lang="en-US" dirty="0"/>
              <a:t>Science that processes data once.</a:t>
            </a:r>
          </a:p>
          <a:p>
            <a:pPr marL="457200" lvl="1" indent="0">
              <a:buNone/>
            </a:pPr>
            <a:r>
              <a:rPr lang="en-US" dirty="0"/>
              <a:t>Large input small output</a:t>
            </a:r>
          </a:p>
          <a:p>
            <a:pPr marL="514350" indent="-514350">
              <a:buFont typeface="+mj-lt"/>
              <a:buAutoNum type="arabicPeriod"/>
            </a:pPr>
            <a:r>
              <a:rPr lang="en-US" dirty="0"/>
              <a:t>Science that reuses the same data over and over.</a:t>
            </a:r>
          </a:p>
          <a:p>
            <a:pPr marL="971550" lvl="1"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C3CBC35C-A8F7-5841-9FC7-6591EC7E157E}"/>
              </a:ext>
            </a:extLst>
          </p:cNvPr>
          <p:cNvSpPr>
            <a:spLocks noGrp="1"/>
          </p:cNvSpPr>
          <p:nvPr>
            <p:ph type="sldNum" sz="quarter" idx="10"/>
          </p:nvPr>
        </p:nvSpPr>
        <p:spPr/>
        <p:txBody>
          <a:bodyPr/>
          <a:lstStyle/>
          <a:p>
            <a:pPr>
              <a:defRPr/>
            </a:pPr>
            <a:fld id="{038AB4BC-D760-449D-A975-B1B41586F3D1}" type="slidenum">
              <a:rPr lang="en-US" smtClean="0"/>
              <a:pPr>
                <a:defRPr/>
              </a:pPr>
              <a:t>16</a:t>
            </a:fld>
            <a:endParaRPr lang="en-US" dirty="0"/>
          </a:p>
        </p:txBody>
      </p:sp>
      <p:sp>
        <p:nvSpPr>
          <p:cNvPr id="5" name="TextBox 4">
            <a:extLst>
              <a:ext uri="{FF2B5EF4-FFF2-40B4-BE49-F238E27FC236}">
                <a16:creationId xmlns:a16="http://schemas.microsoft.com/office/drawing/2014/main" id="{FFB50684-7C12-7541-9EAD-F51C48E99998}"/>
              </a:ext>
            </a:extLst>
          </p:cNvPr>
          <p:cNvSpPr txBox="1"/>
          <p:nvPr/>
        </p:nvSpPr>
        <p:spPr>
          <a:xfrm>
            <a:off x="0" y="4801486"/>
            <a:ext cx="9143999" cy="1077218"/>
          </a:xfrm>
          <a:prstGeom prst="rect">
            <a:avLst/>
          </a:prstGeom>
          <a:noFill/>
        </p:spPr>
        <p:txBody>
          <a:bodyPr wrap="square" rtlCol="0">
            <a:spAutoFit/>
          </a:bodyPr>
          <a:lstStyle/>
          <a:p>
            <a:pPr algn="ctr"/>
            <a:r>
              <a:rPr lang="en-US" sz="3200" b="1" dirty="0">
                <a:solidFill>
                  <a:srgbClr val="FF0000"/>
                </a:solidFill>
              </a:rPr>
              <a:t>We will show some examples for each, </a:t>
            </a:r>
          </a:p>
          <a:p>
            <a:pPr algn="ctr"/>
            <a:r>
              <a:rPr lang="en-US" sz="3200" b="1" dirty="0">
                <a:solidFill>
                  <a:srgbClr val="FF0000"/>
                </a:solidFill>
              </a:rPr>
              <a:t>with pointers to more information.</a:t>
            </a:r>
          </a:p>
        </p:txBody>
      </p:sp>
    </p:spTree>
    <p:extLst>
      <p:ext uri="{BB962C8B-B14F-4D97-AF65-F5344CB8AC3E}">
        <p14:creationId xmlns:p14="http://schemas.microsoft.com/office/powerpoint/2010/main" val="3890246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1974-45BC-8140-A84C-503A247E4A62}"/>
              </a:ext>
            </a:extLst>
          </p:cNvPr>
          <p:cNvSpPr>
            <a:spLocks noGrp="1"/>
          </p:cNvSpPr>
          <p:nvPr>
            <p:ph type="title"/>
          </p:nvPr>
        </p:nvSpPr>
        <p:spPr/>
        <p:txBody>
          <a:bodyPr/>
          <a:lstStyle/>
          <a:p>
            <a:r>
              <a:rPr lang="en-US" dirty="0"/>
              <a:t>1. Producing 400TB on OSG</a:t>
            </a:r>
          </a:p>
        </p:txBody>
      </p:sp>
      <p:sp>
        <p:nvSpPr>
          <p:cNvPr id="4" name="Slide Number Placeholder 3">
            <a:extLst>
              <a:ext uri="{FF2B5EF4-FFF2-40B4-BE49-F238E27FC236}">
                <a16:creationId xmlns:a16="http://schemas.microsoft.com/office/drawing/2014/main" id="{BA0675EF-8B26-EE4A-8E11-D1A4449B33C0}"/>
              </a:ext>
            </a:extLst>
          </p:cNvPr>
          <p:cNvSpPr>
            <a:spLocks noGrp="1"/>
          </p:cNvSpPr>
          <p:nvPr>
            <p:ph type="sldNum" sz="quarter" idx="10"/>
          </p:nvPr>
        </p:nvSpPr>
        <p:spPr/>
        <p:txBody>
          <a:bodyPr/>
          <a:lstStyle/>
          <a:p>
            <a:pPr>
              <a:defRPr/>
            </a:pPr>
            <a:fld id="{038AB4BC-D760-449D-A975-B1B41586F3D1}" type="slidenum">
              <a:rPr lang="en-US" smtClean="0"/>
              <a:pPr>
                <a:defRPr/>
              </a:pPr>
              <a:t>17</a:t>
            </a:fld>
            <a:endParaRPr lang="en-US" dirty="0"/>
          </a:p>
        </p:txBody>
      </p:sp>
      <p:sp>
        <p:nvSpPr>
          <p:cNvPr id="5" name="TextBox 4">
            <a:extLst>
              <a:ext uri="{FF2B5EF4-FFF2-40B4-BE49-F238E27FC236}">
                <a16:creationId xmlns:a16="http://schemas.microsoft.com/office/drawing/2014/main" id="{DB277F31-0C1B-C94A-8AF5-EA4F15BFED5A}"/>
              </a:ext>
            </a:extLst>
          </p:cNvPr>
          <p:cNvSpPr txBox="1"/>
          <p:nvPr/>
        </p:nvSpPr>
        <p:spPr>
          <a:xfrm>
            <a:off x="2775097" y="6338974"/>
            <a:ext cx="6358269" cy="400110"/>
          </a:xfrm>
          <a:prstGeom prst="rect">
            <a:avLst/>
          </a:prstGeom>
          <a:noFill/>
        </p:spPr>
        <p:txBody>
          <a:bodyPr wrap="square" rtlCol="0">
            <a:spAutoFit/>
          </a:bodyPr>
          <a:lstStyle/>
          <a:p>
            <a:pPr algn="ctr"/>
            <a:r>
              <a:rPr lang="en-US" dirty="0">
                <a:hlinkClick r:id="rId2"/>
              </a:rPr>
              <a:t>Nepomuk Otte presentation @ OSG AHM 2020</a:t>
            </a:r>
            <a:endParaRPr lang="en-US" dirty="0"/>
          </a:p>
        </p:txBody>
      </p:sp>
      <p:grpSp>
        <p:nvGrpSpPr>
          <p:cNvPr id="16" name="Group 15">
            <a:extLst>
              <a:ext uri="{FF2B5EF4-FFF2-40B4-BE49-F238E27FC236}">
                <a16:creationId xmlns:a16="http://schemas.microsoft.com/office/drawing/2014/main" id="{43EFD6E0-187C-9546-88FA-9A438A821E5E}"/>
              </a:ext>
            </a:extLst>
          </p:cNvPr>
          <p:cNvGrpSpPr/>
          <p:nvPr/>
        </p:nvGrpSpPr>
        <p:grpSpPr>
          <a:xfrm>
            <a:off x="511758" y="1143000"/>
            <a:ext cx="8206936" cy="2189665"/>
            <a:chOff x="0" y="1143000"/>
            <a:chExt cx="9144000" cy="2604971"/>
          </a:xfrm>
        </p:grpSpPr>
        <p:pic>
          <p:nvPicPr>
            <p:cNvPr id="7" name="Picture 6">
              <a:extLst>
                <a:ext uri="{FF2B5EF4-FFF2-40B4-BE49-F238E27FC236}">
                  <a16:creationId xmlns:a16="http://schemas.microsoft.com/office/drawing/2014/main" id="{E4EDA88B-927F-5C48-AB4C-402BF2739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8944"/>
              <a:ext cx="4609164" cy="2589027"/>
            </a:xfrm>
            <a:prstGeom prst="rect">
              <a:avLst/>
            </a:prstGeom>
          </p:spPr>
        </p:pic>
        <p:pic>
          <p:nvPicPr>
            <p:cNvPr id="9" name="Picture 8">
              <a:extLst>
                <a:ext uri="{FF2B5EF4-FFF2-40B4-BE49-F238E27FC236}">
                  <a16:creationId xmlns:a16="http://schemas.microsoft.com/office/drawing/2014/main" id="{5940BE55-F89C-DA4F-8B72-C970F061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832" y="1143000"/>
              <a:ext cx="4609168" cy="2589028"/>
            </a:xfrm>
            <a:prstGeom prst="rect">
              <a:avLst/>
            </a:prstGeom>
          </p:spPr>
        </p:pic>
      </p:grpSp>
      <p:grpSp>
        <p:nvGrpSpPr>
          <p:cNvPr id="17" name="Group 16">
            <a:extLst>
              <a:ext uri="{FF2B5EF4-FFF2-40B4-BE49-F238E27FC236}">
                <a16:creationId xmlns:a16="http://schemas.microsoft.com/office/drawing/2014/main" id="{E6F7D07D-2FC1-5A4E-A4DA-142338BC4925}"/>
              </a:ext>
            </a:extLst>
          </p:cNvPr>
          <p:cNvGrpSpPr/>
          <p:nvPr/>
        </p:nvGrpSpPr>
        <p:grpSpPr>
          <a:xfrm>
            <a:off x="723011" y="3870225"/>
            <a:ext cx="7705876" cy="925043"/>
            <a:chOff x="786809" y="4199841"/>
            <a:chExt cx="7705876" cy="925043"/>
          </a:xfrm>
        </p:grpSpPr>
        <p:pic>
          <p:nvPicPr>
            <p:cNvPr id="10" name="Picture 9">
              <a:extLst>
                <a:ext uri="{FF2B5EF4-FFF2-40B4-BE49-F238E27FC236}">
                  <a16:creationId xmlns:a16="http://schemas.microsoft.com/office/drawing/2014/main" id="{9138F5DA-AF15-E441-BC4B-B0F2E0808AA4}"/>
                </a:ext>
              </a:extLst>
            </p:cNvPr>
            <p:cNvPicPr>
              <a:picLocks noChangeAspect="1"/>
            </p:cNvPicPr>
            <p:nvPr/>
          </p:nvPicPr>
          <p:blipFill>
            <a:blip r:embed="rId5"/>
            <a:stretch>
              <a:fillRect/>
            </a:stretch>
          </p:blipFill>
          <p:spPr>
            <a:xfrm>
              <a:off x="3514272" y="4199841"/>
              <a:ext cx="4978413" cy="925043"/>
            </a:xfrm>
            <a:prstGeom prst="rect">
              <a:avLst/>
            </a:prstGeom>
          </p:spPr>
        </p:pic>
        <p:sp>
          <p:nvSpPr>
            <p:cNvPr id="11" name="TextBox 10">
              <a:extLst>
                <a:ext uri="{FF2B5EF4-FFF2-40B4-BE49-F238E27FC236}">
                  <a16:creationId xmlns:a16="http://schemas.microsoft.com/office/drawing/2014/main" id="{258070F7-F3FA-1D4B-BE37-33F8C4E60322}"/>
                </a:ext>
              </a:extLst>
            </p:cNvPr>
            <p:cNvSpPr txBox="1"/>
            <p:nvPr/>
          </p:nvSpPr>
          <p:spPr>
            <a:xfrm>
              <a:off x="786809" y="4467629"/>
              <a:ext cx="2363147" cy="400110"/>
            </a:xfrm>
            <a:prstGeom prst="rect">
              <a:avLst/>
            </a:prstGeom>
            <a:noFill/>
          </p:spPr>
          <p:txBody>
            <a:bodyPr wrap="none" rtlCol="0">
              <a:spAutoFit/>
            </a:bodyPr>
            <a:lstStyle/>
            <a:p>
              <a:r>
                <a:rPr lang="en-US" b="1" dirty="0">
                  <a:solidFill>
                    <a:schemeClr val="accent2"/>
                  </a:solidFill>
                </a:rPr>
                <a:t>Simulation Chain:</a:t>
              </a:r>
            </a:p>
          </p:txBody>
        </p:sp>
      </p:grpSp>
      <p:sp>
        <p:nvSpPr>
          <p:cNvPr id="12" name="TextBox 11">
            <a:extLst>
              <a:ext uri="{FF2B5EF4-FFF2-40B4-BE49-F238E27FC236}">
                <a16:creationId xmlns:a16="http://schemas.microsoft.com/office/drawing/2014/main" id="{9E0CDDCB-827C-9148-91C7-B2AFCDEA0A2D}"/>
              </a:ext>
            </a:extLst>
          </p:cNvPr>
          <p:cNvSpPr txBox="1"/>
          <p:nvPr/>
        </p:nvSpPr>
        <p:spPr>
          <a:xfrm>
            <a:off x="1" y="3322956"/>
            <a:ext cx="9144000" cy="400110"/>
          </a:xfrm>
          <a:prstGeom prst="rect">
            <a:avLst/>
          </a:prstGeom>
          <a:noFill/>
        </p:spPr>
        <p:txBody>
          <a:bodyPr wrap="square" rtlCol="0">
            <a:spAutoFit/>
          </a:bodyPr>
          <a:lstStyle/>
          <a:p>
            <a:pPr algn="ctr"/>
            <a:r>
              <a:rPr lang="en-US" b="1" dirty="0">
                <a:solidFill>
                  <a:srgbClr val="FF0000"/>
                </a:solidFill>
              </a:rPr>
              <a:t>Multiple telescopes allow measurement of direction via triangulation </a:t>
            </a:r>
          </a:p>
        </p:txBody>
      </p:sp>
      <p:pic>
        <p:nvPicPr>
          <p:cNvPr id="13" name="Picture 12">
            <a:extLst>
              <a:ext uri="{FF2B5EF4-FFF2-40B4-BE49-F238E27FC236}">
                <a16:creationId xmlns:a16="http://schemas.microsoft.com/office/drawing/2014/main" id="{CEA96E20-9BC5-7D4E-88BB-42B0504BDF35}"/>
              </a:ext>
            </a:extLst>
          </p:cNvPr>
          <p:cNvPicPr>
            <a:picLocks noChangeAspect="1"/>
          </p:cNvPicPr>
          <p:nvPr/>
        </p:nvPicPr>
        <p:blipFill>
          <a:blip r:embed="rId6"/>
          <a:stretch>
            <a:fillRect/>
          </a:stretch>
        </p:blipFill>
        <p:spPr>
          <a:xfrm>
            <a:off x="3516021" y="4770576"/>
            <a:ext cx="4667328" cy="391983"/>
          </a:xfrm>
          <a:prstGeom prst="rect">
            <a:avLst/>
          </a:prstGeom>
        </p:spPr>
      </p:pic>
      <p:pic>
        <p:nvPicPr>
          <p:cNvPr id="14" name="Picture 13">
            <a:extLst>
              <a:ext uri="{FF2B5EF4-FFF2-40B4-BE49-F238E27FC236}">
                <a16:creationId xmlns:a16="http://schemas.microsoft.com/office/drawing/2014/main" id="{14D997C3-D5D4-1C4F-AEF2-CAB654F25C93}"/>
              </a:ext>
            </a:extLst>
          </p:cNvPr>
          <p:cNvPicPr>
            <a:picLocks noChangeAspect="1"/>
          </p:cNvPicPr>
          <p:nvPr/>
        </p:nvPicPr>
        <p:blipFill>
          <a:blip r:embed="rId7"/>
          <a:stretch>
            <a:fillRect/>
          </a:stretch>
        </p:blipFill>
        <p:spPr>
          <a:xfrm>
            <a:off x="0" y="5093489"/>
            <a:ext cx="1333185" cy="1211133"/>
          </a:xfrm>
          <a:prstGeom prst="rect">
            <a:avLst/>
          </a:prstGeom>
        </p:spPr>
      </p:pic>
      <p:sp>
        <p:nvSpPr>
          <p:cNvPr id="15" name="TextBox 14">
            <a:extLst>
              <a:ext uri="{FF2B5EF4-FFF2-40B4-BE49-F238E27FC236}">
                <a16:creationId xmlns:a16="http://schemas.microsoft.com/office/drawing/2014/main" id="{F5A2A7C9-6316-4844-B162-E1C02E59EE7E}"/>
              </a:ext>
            </a:extLst>
          </p:cNvPr>
          <p:cNvSpPr txBox="1"/>
          <p:nvPr/>
        </p:nvSpPr>
        <p:spPr>
          <a:xfrm>
            <a:off x="1679924" y="5187862"/>
            <a:ext cx="7196201" cy="1015663"/>
          </a:xfrm>
          <a:prstGeom prst="rect">
            <a:avLst/>
          </a:prstGeom>
          <a:noFill/>
        </p:spPr>
        <p:txBody>
          <a:bodyPr wrap="none" rtlCol="0">
            <a:spAutoFit/>
          </a:bodyPr>
          <a:lstStyle/>
          <a:p>
            <a:r>
              <a:rPr lang="en-US" b="1" dirty="0">
                <a:solidFill>
                  <a:schemeClr val="accent2"/>
                </a:solidFill>
              </a:rPr>
              <a:t>Challenge: measure sources extensions that are 1/10</a:t>
            </a:r>
            <a:r>
              <a:rPr lang="en-US" b="1" baseline="30000" dirty="0">
                <a:solidFill>
                  <a:schemeClr val="accent2"/>
                </a:solidFill>
              </a:rPr>
              <a:t>th</a:t>
            </a:r>
            <a:r>
              <a:rPr lang="en-US" b="1" dirty="0">
                <a:solidFill>
                  <a:schemeClr val="accent2"/>
                </a:solidFill>
              </a:rPr>
              <a:t> of </a:t>
            </a:r>
          </a:p>
          <a:p>
            <a:r>
              <a:rPr lang="en-US" b="1" dirty="0">
                <a:solidFill>
                  <a:schemeClr val="accent2"/>
                </a:solidFill>
              </a:rPr>
              <a:t>                    the size of intrinsic resolution. </a:t>
            </a:r>
          </a:p>
          <a:p>
            <a:r>
              <a:rPr lang="en-US" b="1" dirty="0">
                <a:solidFill>
                  <a:schemeClr val="accent2"/>
                </a:solidFill>
              </a:rPr>
              <a:t>                    =&gt; excellent simulations required.</a:t>
            </a:r>
          </a:p>
        </p:txBody>
      </p:sp>
    </p:spTree>
    <p:extLst>
      <p:ext uri="{BB962C8B-B14F-4D97-AF65-F5344CB8AC3E}">
        <p14:creationId xmlns:p14="http://schemas.microsoft.com/office/powerpoint/2010/main" val="4204130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1AB4-0DF2-314B-A28F-253C3075A2CD}"/>
              </a:ext>
            </a:extLst>
          </p:cNvPr>
          <p:cNvSpPr>
            <a:spLocks noGrp="1"/>
          </p:cNvSpPr>
          <p:nvPr>
            <p:ph type="title"/>
          </p:nvPr>
        </p:nvSpPr>
        <p:spPr/>
        <p:txBody>
          <a:bodyPr/>
          <a:lstStyle/>
          <a:p>
            <a:r>
              <a:rPr lang="en-US" dirty="0"/>
              <a:t>2. Analyzing O(PB) on OSG</a:t>
            </a:r>
          </a:p>
        </p:txBody>
      </p:sp>
      <p:sp>
        <p:nvSpPr>
          <p:cNvPr id="4" name="Slide Number Placeholder 3">
            <a:extLst>
              <a:ext uri="{FF2B5EF4-FFF2-40B4-BE49-F238E27FC236}">
                <a16:creationId xmlns:a16="http://schemas.microsoft.com/office/drawing/2014/main" id="{DF55E111-FBBF-5D46-86E0-DE22B9B5D2C7}"/>
              </a:ext>
            </a:extLst>
          </p:cNvPr>
          <p:cNvSpPr>
            <a:spLocks noGrp="1"/>
          </p:cNvSpPr>
          <p:nvPr>
            <p:ph type="sldNum" sz="quarter" idx="10"/>
          </p:nvPr>
        </p:nvSpPr>
        <p:spPr/>
        <p:txBody>
          <a:bodyPr/>
          <a:lstStyle/>
          <a:p>
            <a:pPr>
              <a:defRPr/>
            </a:pPr>
            <a:fld id="{038AB4BC-D760-449D-A975-B1B41586F3D1}" type="slidenum">
              <a:rPr lang="en-US" smtClean="0"/>
              <a:pPr>
                <a:defRPr/>
              </a:pPr>
              <a:t>18</a:t>
            </a:fld>
            <a:endParaRPr lang="en-US" dirty="0"/>
          </a:p>
        </p:txBody>
      </p:sp>
      <p:sp>
        <p:nvSpPr>
          <p:cNvPr id="5" name="TextBox 4">
            <a:extLst>
              <a:ext uri="{FF2B5EF4-FFF2-40B4-BE49-F238E27FC236}">
                <a16:creationId xmlns:a16="http://schemas.microsoft.com/office/drawing/2014/main" id="{9505DDB0-FC2B-B043-AD98-2230DF451F01}"/>
              </a:ext>
            </a:extLst>
          </p:cNvPr>
          <p:cNvSpPr txBox="1"/>
          <p:nvPr/>
        </p:nvSpPr>
        <p:spPr>
          <a:xfrm>
            <a:off x="2668772" y="6432698"/>
            <a:ext cx="6475228" cy="400110"/>
          </a:xfrm>
          <a:prstGeom prst="rect">
            <a:avLst/>
          </a:prstGeom>
          <a:noFill/>
        </p:spPr>
        <p:txBody>
          <a:bodyPr wrap="square" rtlCol="0">
            <a:spAutoFit/>
          </a:bodyPr>
          <a:lstStyle/>
          <a:p>
            <a:pPr algn="ctr"/>
            <a:r>
              <a:rPr lang="en-US" dirty="0">
                <a:hlinkClick r:id="rId2"/>
              </a:rPr>
              <a:t>Nathan Whitehorn @ OSG AHM 2020</a:t>
            </a:r>
            <a:endParaRPr lang="en-US" dirty="0"/>
          </a:p>
        </p:txBody>
      </p:sp>
      <p:pic>
        <p:nvPicPr>
          <p:cNvPr id="6" name="Picture 5">
            <a:extLst>
              <a:ext uri="{FF2B5EF4-FFF2-40B4-BE49-F238E27FC236}">
                <a16:creationId xmlns:a16="http://schemas.microsoft.com/office/drawing/2014/main" id="{8F1ECD96-1023-4649-9BBF-F36EBD6EC29A}"/>
              </a:ext>
            </a:extLst>
          </p:cNvPr>
          <p:cNvPicPr>
            <a:picLocks noChangeAspect="1"/>
          </p:cNvPicPr>
          <p:nvPr/>
        </p:nvPicPr>
        <p:blipFill>
          <a:blip r:embed="rId3"/>
          <a:stretch>
            <a:fillRect/>
          </a:stretch>
        </p:blipFill>
        <p:spPr>
          <a:xfrm>
            <a:off x="6927925" y="1262828"/>
            <a:ext cx="2128865" cy="2877910"/>
          </a:xfrm>
          <a:prstGeom prst="rect">
            <a:avLst/>
          </a:prstGeom>
        </p:spPr>
      </p:pic>
      <p:sp>
        <p:nvSpPr>
          <p:cNvPr id="7" name="TextBox 6">
            <a:extLst>
              <a:ext uri="{FF2B5EF4-FFF2-40B4-BE49-F238E27FC236}">
                <a16:creationId xmlns:a16="http://schemas.microsoft.com/office/drawing/2014/main" id="{AA219216-C164-9546-AB15-1420AE161830}"/>
              </a:ext>
            </a:extLst>
          </p:cNvPr>
          <p:cNvSpPr txBox="1"/>
          <p:nvPr/>
        </p:nvSpPr>
        <p:spPr>
          <a:xfrm>
            <a:off x="634701" y="1581374"/>
            <a:ext cx="5625514" cy="707886"/>
          </a:xfrm>
          <a:prstGeom prst="rect">
            <a:avLst/>
          </a:prstGeom>
          <a:noFill/>
        </p:spPr>
        <p:txBody>
          <a:bodyPr wrap="none" rtlCol="0">
            <a:spAutoFit/>
          </a:bodyPr>
          <a:lstStyle/>
          <a:p>
            <a:r>
              <a:rPr lang="en-US" b="1" dirty="0">
                <a:solidFill>
                  <a:srgbClr val="FF0000"/>
                </a:solidFill>
              </a:rPr>
              <a:t>SPT-3G: 12,000 detectors sampled at 1502Hz</a:t>
            </a:r>
          </a:p>
          <a:p>
            <a:r>
              <a:rPr lang="en-US" b="1" dirty="0">
                <a:solidFill>
                  <a:srgbClr val="FF0000"/>
                </a:solidFill>
              </a:rPr>
              <a:t>                Collecting &gt;TB/day of data.</a:t>
            </a:r>
          </a:p>
        </p:txBody>
      </p:sp>
      <p:sp>
        <p:nvSpPr>
          <p:cNvPr id="8" name="TextBox 7">
            <a:extLst>
              <a:ext uri="{FF2B5EF4-FFF2-40B4-BE49-F238E27FC236}">
                <a16:creationId xmlns:a16="http://schemas.microsoft.com/office/drawing/2014/main" id="{D1A6CECB-774A-1D4E-A142-C1E41BDE40B8}"/>
              </a:ext>
            </a:extLst>
          </p:cNvPr>
          <p:cNvSpPr txBox="1"/>
          <p:nvPr/>
        </p:nvSpPr>
        <p:spPr>
          <a:xfrm>
            <a:off x="457200" y="2764465"/>
            <a:ext cx="5638403" cy="400110"/>
          </a:xfrm>
          <a:prstGeom prst="rect">
            <a:avLst/>
          </a:prstGeom>
          <a:noFill/>
        </p:spPr>
        <p:txBody>
          <a:bodyPr wrap="none" rtlCol="0">
            <a:spAutoFit/>
          </a:bodyPr>
          <a:lstStyle/>
          <a:p>
            <a:r>
              <a:rPr lang="en-US" dirty="0">
                <a:solidFill>
                  <a:schemeClr val="accent2"/>
                </a:solidFill>
              </a:rPr>
              <a:t>Challenge: turn RAW data into CMB map of sky.</a:t>
            </a:r>
          </a:p>
        </p:txBody>
      </p:sp>
      <p:sp>
        <p:nvSpPr>
          <p:cNvPr id="9" name="TextBox 8">
            <a:extLst>
              <a:ext uri="{FF2B5EF4-FFF2-40B4-BE49-F238E27FC236}">
                <a16:creationId xmlns:a16="http://schemas.microsoft.com/office/drawing/2014/main" id="{A79E8426-C2F7-5F44-BC6C-4D3D476BCA04}"/>
              </a:ext>
            </a:extLst>
          </p:cNvPr>
          <p:cNvSpPr txBox="1"/>
          <p:nvPr/>
        </p:nvSpPr>
        <p:spPr>
          <a:xfrm>
            <a:off x="1924493" y="3285837"/>
            <a:ext cx="3831498" cy="707886"/>
          </a:xfrm>
          <a:prstGeom prst="rect">
            <a:avLst/>
          </a:prstGeom>
          <a:noFill/>
        </p:spPr>
        <p:txBody>
          <a:bodyPr wrap="none" rtlCol="0">
            <a:spAutoFit/>
          </a:bodyPr>
          <a:lstStyle/>
          <a:p>
            <a:pPr algn="ctr"/>
            <a:r>
              <a:rPr lang="en-US" dirty="0">
                <a:solidFill>
                  <a:schemeClr val="accent2"/>
                </a:solidFill>
              </a:rPr>
              <a:t>Slice data in GB chunks per job.</a:t>
            </a:r>
          </a:p>
          <a:p>
            <a:pPr algn="ctr"/>
            <a:r>
              <a:rPr lang="en-US" dirty="0">
                <a:solidFill>
                  <a:schemeClr val="accent2"/>
                </a:solidFill>
              </a:rPr>
              <a:t>Run many many jobs.</a:t>
            </a:r>
          </a:p>
        </p:txBody>
      </p:sp>
      <p:sp>
        <p:nvSpPr>
          <p:cNvPr id="10" name="TextBox 9">
            <a:extLst>
              <a:ext uri="{FF2B5EF4-FFF2-40B4-BE49-F238E27FC236}">
                <a16:creationId xmlns:a16="http://schemas.microsoft.com/office/drawing/2014/main" id="{6A95AFC1-DF88-BE4D-9BFC-E08BB5C3E3D1}"/>
              </a:ext>
            </a:extLst>
          </p:cNvPr>
          <p:cNvSpPr txBox="1"/>
          <p:nvPr/>
        </p:nvSpPr>
        <p:spPr>
          <a:xfrm>
            <a:off x="733647" y="4123710"/>
            <a:ext cx="5944256" cy="400110"/>
          </a:xfrm>
          <a:prstGeom prst="rect">
            <a:avLst/>
          </a:prstGeom>
          <a:noFill/>
        </p:spPr>
        <p:txBody>
          <a:bodyPr wrap="none" rtlCol="0">
            <a:spAutoFit/>
          </a:bodyPr>
          <a:lstStyle/>
          <a:p>
            <a:r>
              <a:rPr lang="en-US" dirty="0">
                <a:solidFill>
                  <a:schemeClr val="accent2"/>
                </a:solidFill>
              </a:rPr>
              <a:t>Roughly 5-10 Million CPU hours per science paper</a:t>
            </a:r>
          </a:p>
        </p:txBody>
      </p:sp>
      <p:sp>
        <p:nvSpPr>
          <p:cNvPr id="11" name="TextBox 10">
            <a:extLst>
              <a:ext uri="{FF2B5EF4-FFF2-40B4-BE49-F238E27FC236}">
                <a16:creationId xmlns:a16="http://schemas.microsoft.com/office/drawing/2014/main" id="{6421027A-6DEF-E442-AF2C-1CB6529A6415}"/>
              </a:ext>
            </a:extLst>
          </p:cNvPr>
          <p:cNvSpPr txBox="1"/>
          <p:nvPr/>
        </p:nvSpPr>
        <p:spPr>
          <a:xfrm>
            <a:off x="0" y="5099873"/>
            <a:ext cx="9144000" cy="400110"/>
          </a:xfrm>
          <a:prstGeom prst="rect">
            <a:avLst/>
          </a:prstGeom>
          <a:noFill/>
        </p:spPr>
        <p:txBody>
          <a:bodyPr wrap="square" rtlCol="0">
            <a:spAutoFit/>
          </a:bodyPr>
          <a:lstStyle/>
          <a:p>
            <a:pPr algn="ctr"/>
            <a:r>
              <a:rPr lang="en-US" b="1" dirty="0">
                <a:solidFill>
                  <a:srgbClr val="FF0000"/>
                </a:solidFill>
              </a:rPr>
              <a:t>Next gen CMB instrument in late 2020 will collect ~70TB/day of data.</a:t>
            </a:r>
          </a:p>
        </p:txBody>
      </p:sp>
    </p:spTree>
    <p:extLst>
      <p:ext uri="{BB962C8B-B14F-4D97-AF65-F5344CB8AC3E}">
        <p14:creationId xmlns:p14="http://schemas.microsoft.com/office/powerpoint/2010/main" val="388712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E691-1631-304D-BDBE-68A1180217EA}"/>
              </a:ext>
            </a:extLst>
          </p:cNvPr>
          <p:cNvSpPr>
            <a:spLocks noGrp="1"/>
          </p:cNvSpPr>
          <p:nvPr>
            <p:ph type="title"/>
          </p:nvPr>
        </p:nvSpPr>
        <p:spPr/>
        <p:txBody>
          <a:bodyPr/>
          <a:lstStyle/>
          <a:p>
            <a:r>
              <a:rPr lang="en-US" dirty="0"/>
              <a:t>3. About 100 Projects used the caching infrastructure in 2020</a:t>
            </a:r>
          </a:p>
        </p:txBody>
      </p:sp>
      <p:sp>
        <p:nvSpPr>
          <p:cNvPr id="4" name="Slide Number Placeholder 3">
            <a:extLst>
              <a:ext uri="{FF2B5EF4-FFF2-40B4-BE49-F238E27FC236}">
                <a16:creationId xmlns:a16="http://schemas.microsoft.com/office/drawing/2014/main" id="{D3A6076A-E81D-B44A-B07E-1000F0603EA5}"/>
              </a:ext>
            </a:extLst>
          </p:cNvPr>
          <p:cNvSpPr>
            <a:spLocks noGrp="1"/>
          </p:cNvSpPr>
          <p:nvPr>
            <p:ph type="sldNum" sz="quarter" idx="10"/>
          </p:nvPr>
        </p:nvSpPr>
        <p:spPr/>
        <p:txBody>
          <a:bodyPr/>
          <a:lstStyle/>
          <a:p>
            <a:pPr>
              <a:defRPr/>
            </a:pPr>
            <a:fld id="{038AB4BC-D760-449D-A975-B1B41586F3D1}" type="slidenum">
              <a:rPr lang="en-US" smtClean="0"/>
              <a:pPr>
                <a:defRPr/>
              </a:pPr>
              <a:t>19</a:t>
            </a:fld>
            <a:endParaRPr lang="en-US" dirty="0"/>
          </a:p>
        </p:txBody>
      </p:sp>
      <p:pic>
        <p:nvPicPr>
          <p:cNvPr id="6" name="Picture 5" descr="Chart, pie chart&#10;&#10;Description automatically generated">
            <a:extLst>
              <a:ext uri="{FF2B5EF4-FFF2-40B4-BE49-F238E27FC236}">
                <a16:creationId xmlns:a16="http://schemas.microsoft.com/office/drawing/2014/main" id="{AF669A0F-36F7-0B43-9717-8F9758AEB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669" y="1187528"/>
            <a:ext cx="1945331" cy="1143001"/>
          </a:xfrm>
          <a:prstGeom prst="rect">
            <a:avLst/>
          </a:prstGeom>
        </p:spPr>
      </p:pic>
      <p:pic>
        <p:nvPicPr>
          <p:cNvPr id="8" name="Picture 7" descr="Chart, pie chart&#10;&#10;Description automatically generated">
            <a:extLst>
              <a:ext uri="{FF2B5EF4-FFF2-40B4-BE49-F238E27FC236}">
                <a16:creationId xmlns:a16="http://schemas.microsoft.com/office/drawing/2014/main" id="{B2E70353-6889-E848-95F3-2AA6DF53A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313" y="1199888"/>
            <a:ext cx="2022355" cy="1130641"/>
          </a:xfrm>
          <a:prstGeom prst="rect">
            <a:avLst/>
          </a:prstGeom>
        </p:spPr>
      </p:pic>
      <p:sp>
        <p:nvSpPr>
          <p:cNvPr id="9" name="TextBox 8">
            <a:extLst>
              <a:ext uri="{FF2B5EF4-FFF2-40B4-BE49-F238E27FC236}">
                <a16:creationId xmlns:a16="http://schemas.microsoft.com/office/drawing/2014/main" id="{4D311B0A-A81E-2E41-8B13-706AE9516057}"/>
              </a:ext>
            </a:extLst>
          </p:cNvPr>
          <p:cNvSpPr txBox="1"/>
          <p:nvPr/>
        </p:nvSpPr>
        <p:spPr>
          <a:xfrm>
            <a:off x="7312204" y="2375057"/>
            <a:ext cx="1789464" cy="400110"/>
          </a:xfrm>
          <a:prstGeom prst="rect">
            <a:avLst/>
          </a:prstGeom>
          <a:noFill/>
        </p:spPr>
        <p:txBody>
          <a:bodyPr wrap="none" rtlCol="0">
            <a:spAutoFit/>
          </a:bodyPr>
          <a:lstStyle/>
          <a:p>
            <a:r>
              <a:rPr lang="en-US" b="1" dirty="0">
                <a:solidFill>
                  <a:srgbClr val="FF0000"/>
                </a:solidFill>
              </a:rPr>
              <a:t>Working sets</a:t>
            </a:r>
          </a:p>
        </p:txBody>
      </p:sp>
      <p:sp>
        <p:nvSpPr>
          <p:cNvPr id="10" name="TextBox 9">
            <a:extLst>
              <a:ext uri="{FF2B5EF4-FFF2-40B4-BE49-F238E27FC236}">
                <a16:creationId xmlns:a16="http://schemas.microsoft.com/office/drawing/2014/main" id="{2F41A297-C78B-4445-903F-DE33A6626E32}"/>
              </a:ext>
            </a:extLst>
          </p:cNvPr>
          <p:cNvSpPr txBox="1"/>
          <p:nvPr/>
        </p:nvSpPr>
        <p:spPr>
          <a:xfrm>
            <a:off x="5291956" y="2341539"/>
            <a:ext cx="1791068" cy="400110"/>
          </a:xfrm>
          <a:prstGeom prst="rect">
            <a:avLst/>
          </a:prstGeom>
          <a:noFill/>
        </p:spPr>
        <p:txBody>
          <a:bodyPr wrap="none" rtlCol="0">
            <a:spAutoFit/>
          </a:bodyPr>
          <a:lstStyle/>
          <a:p>
            <a:r>
              <a:rPr lang="en-US" b="1" dirty="0">
                <a:solidFill>
                  <a:srgbClr val="FF0000"/>
                </a:solidFill>
              </a:rPr>
              <a:t>Read Volume</a:t>
            </a:r>
          </a:p>
        </p:txBody>
      </p:sp>
      <p:sp>
        <p:nvSpPr>
          <p:cNvPr id="11" name="TextBox 10">
            <a:extLst>
              <a:ext uri="{FF2B5EF4-FFF2-40B4-BE49-F238E27FC236}">
                <a16:creationId xmlns:a16="http://schemas.microsoft.com/office/drawing/2014/main" id="{E83FA126-7E7A-5E45-8BBA-DA9ABF9E101C}"/>
              </a:ext>
            </a:extLst>
          </p:cNvPr>
          <p:cNvSpPr txBox="1"/>
          <p:nvPr/>
        </p:nvSpPr>
        <p:spPr>
          <a:xfrm>
            <a:off x="7719997" y="2704979"/>
            <a:ext cx="1026243" cy="400110"/>
          </a:xfrm>
          <a:prstGeom prst="rect">
            <a:avLst/>
          </a:prstGeom>
          <a:noFill/>
        </p:spPr>
        <p:txBody>
          <a:bodyPr wrap="none" rtlCol="0">
            <a:spAutoFit/>
          </a:bodyPr>
          <a:lstStyle/>
          <a:p>
            <a:r>
              <a:rPr lang="en-US" b="1" dirty="0">
                <a:solidFill>
                  <a:schemeClr val="accent2"/>
                </a:solidFill>
              </a:rPr>
              <a:t>212 TB</a:t>
            </a:r>
          </a:p>
        </p:txBody>
      </p:sp>
      <p:sp>
        <p:nvSpPr>
          <p:cNvPr id="12" name="TextBox 11">
            <a:extLst>
              <a:ext uri="{FF2B5EF4-FFF2-40B4-BE49-F238E27FC236}">
                <a16:creationId xmlns:a16="http://schemas.microsoft.com/office/drawing/2014/main" id="{6E78DAB7-FC06-E34E-8211-C83ACF60F8EA}"/>
              </a:ext>
            </a:extLst>
          </p:cNvPr>
          <p:cNvSpPr txBox="1"/>
          <p:nvPr/>
        </p:nvSpPr>
        <p:spPr>
          <a:xfrm>
            <a:off x="5738488" y="2704979"/>
            <a:ext cx="898003" cy="400110"/>
          </a:xfrm>
          <a:prstGeom prst="rect">
            <a:avLst/>
          </a:prstGeom>
          <a:noFill/>
        </p:spPr>
        <p:txBody>
          <a:bodyPr wrap="none" rtlCol="0">
            <a:spAutoFit/>
          </a:bodyPr>
          <a:lstStyle/>
          <a:p>
            <a:r>
              <a:rPr lang="en-US" b="1" dirty="0">
                <a:solidFill>
                  <a:schemeClr val="accent2"/>
                </a:solidFill>
              </a:rPr>
              <a:t>22 PB</a:t>
            </a:r>
          </a:p>
        </p:txBody>
      </p:sp>
      <p:graphicFrame>
        <p:nvGraphicFramePr>
          <p:cNvPr id="13" name="Table 13">
            <a:extLst>
              <a:ext uri="{FF2B5EF4-FFF2-40B4-BE49-F238E27FC236}">
                <a16:creationId xmlns:a16="http://schemas.microsoft.com/office/drawing/2014/main" id="{E6FD3B1A-A38D-E34D-A1E2-2F0680A14F5B}"/>
              </a:ext>
            </a:extLst>
          </p:cNvPr>
          <p:cNvGraphicFramePr>
            <a:graphicFrameLocks noGrp="1"/>
          </p:cNvGraphicFramePr>
          <p:nvPr>
            <p:extLst>
              <p:ext uri="{D42A27DB-BD31-4B8C-83A1-F6EECF244321}">
                <p14:modId xmlns:p14="http://schemas.microsoft.com/office/powerpoint/2010/main" val="3253368001"/>
              </p:ext>
            </p:extLst>
          </p:nvPr>
        </p:nvGraphicFramePr>
        <p:xfrm>
          <a:off x="170114" y="3615335"/>
          <a:ext cx="3795830" cy="2745080"/>
        </p:xfrm>
        <a:graphic>
          <a:graphicData uri="http://schemas.openxmlformats.org/drawingml/2006/table">
            <a:tbl>
              <a:tblPr firstRow="1" bandRow="1">
                <a:tableStyleId>{5C22544A-7EE6-4342-B048-85BDC9FD1C3A}</a:tableStyleId>
              </a:tblPr>
              <a:tblGrid>
                <a:gridCol w="1394435">
                  <a:extLst>
                    <a:ext uri="{9D8B030D-6E8A-4147-A177-3AD203B41FA5}">
                      <a16:colId xmlns:a16="http://schemas.microsoft.com/office/drawing/2014/main" val="1755038389"/>
                    </a:ext>
                  </a:extLst>
                </a:gridCol>
                <a:gridCol w="812782">
                  <a:extLst>
                    <a:ext uri="{9D8B030D-6E8A-4147-A177-3AD203B41FA5}">
                      <a16:colId xmlns:a16="http://schemas.microsoft.com/office/drawing/2014/main" val="1675148687"/>
                    </a:ext>
                  </a:extLst>
                </a:gridCol>
                <a:gridCol w="818714">
                  <a:extLst>
                    <a:ext uri="{9D8B030D-6E8A-4147-A177-3AD203B41FA5}">
                      <a16:colId xmlns:a16="http://schemas.microsoft.com/office/drawing/2014/main" val="3257289551"/>
                    </a:ext>
                  </a:extLst>
                </a:gridCol>
                <a:gridCol w="769899">
                  <a:extLst>
                    <a:ext uri="{9D8B030D-6E8A-4147-A177-3AD203B41FA5}">
                      <a16:colId xmlns:a16="http://schemas.microsoft.com/office/drawing/2014/main" val="3547721133"/>
                    </a:ext>
                  </a:extLst>
                </a:gridCol>
              </a:tblGrid>
              <a:tr h="285985">
                <a:tc>
                  <a:txBody>
                    <a:bodyPr/>
                    <a:lstStyle/>
                    <a:p>
                      <a:r>
                        <a:rPr lang="en-US" sz="1200" dirty="0"/>
                        <a:t>Owner</a:t>
                      </a:r>
                    </a:p>
                  </a:txBody>
                  <a:tcPr/>
                </a:tc>
                <a:tc>
                  <a:txBody>
                    <a:bodyPr/>
                    <a:lstStyle/>
                    <a:p>
                      <a:r>
                        <a:rPr lang="en-US" sz="1200" dirty="0"/>
                        <a:t>Working Set</a:t>
                      </a:r>
                    </a:p>
                  </a:txBody>
                  <a:tcPr/>
                </a:tc>
                <a:tc>
                  <a:txBody>
                    <a:bodyPr/>
                    <a:lstStyle/>
                    <a:p>
                      <a:r>
                        <a:rPr lang="en-US" sz="1200" dirty="0"/>
                        <a:t>Data Read</a:t>
                      </a:r>
                    </a:p>
                  </a:txBody>
                  <a:tcPr/>
                </a:tc>
                <a:tc>
                  <a:txBody>
                    <a:bodyPr/>
                    <a:lstStyle/>
                    <a:p>
                      <a:r>
                        <a:rPr lang="en-US" sz="1200" dirty="0"/>
                        <a:t>Reuse</a:t>
                      </a:r>
                    </a:p>
                  </a:txBody>
                  <a:tcPr/>
                </a:tc>
                <a:extLst>
                  <a:ext uri="{0D108BD9-81ED-4DB2-BD59-A6C34878D82A}">
                    <a16:rowId xmlns:a16="http://schemas.microsoft.com/office/drawing/2014/main" val="2237619142"/>
                  </a:ext>
                </a:extLst>
              </a:tr>
              <a:tr h="285985">
                <a:tc>
                  <a:txBody>
                    <a:bodyPr/>
                    <a:lstStyle/>
                    <a:p>
                      <a:r>
                        <a:rPr lang="en-US" sz="1200" dirty="0" err="1"/>
                        <a:t>Npavlovikj</a:t>
                      </a:r>
                      <a:r>
                        <a:rPr lang="en-US" sz="1200" dirty="0"/>
                        <a:t> (UNL)</a:t>
                      </a:r>
                    </a:p>
                  </a:txBody>
                  <a:tcPr/>
                </a:tc>
                <a:tc>
                  <a:txBody>
                    <a:bodyPr/>
                    <a:lstStyle/>
                    <a:p>
                      <a:r>
                        <a:rPr lang="en-US" sz="1200" dirty="0"/>
                        <a:t>110 TB</a:t>
                      </a:r>
                    </a:p>
                  </a:txBody>
                  <a:tcPr/>
                </a:tc>
                <a:tc>
                  <a:txBody>
                    <a:bodyPr/>
                    <a:lstStyle/>
                    <a:p>
                      <a:r>
                        <a:rPr lang="en-US" sz="1200" dirty="0"/>
                        <a:t>346 TB</a:t>
                      </a:r>
                    </a:p>
                  </a:txBody>
                  <a:tcPr/>
                </a:tc>
                <a:tc>
                  <a:txBody>
                    <a:bodyPr/>
                    <a:lstStyle/>
                    <a:p>
                      <a:r>
                        <a:rPr lang="en-US" sz="1200" dirty="0"/>
                        <a:t>3.1</a:t>
                      </a:r>
                    </a:p>
                  </a:txBody>
                  <a:tcPr/>
                </a:tc>
                <a:extLst>
                  <a:ext uri="{0D108BD9-81ED-4DB2-BD59-A6C34878D82A}">
                    <a16:rowId xmlns:a16="http://schemas.microsoft.com/office/drawing/2014/main" val="1433146059"/>
                  </a:ext>
                </a:extLst>
              </a:tr>
              <a:tr h="285985">
                <a:tc>
                  <a:txBody>
                    <a:bodyPr/>
                    <a:lstStyle/>
                    <a:p>
                      <a:r>
                        <a:rPr lang="en-US" sz="1200" dirty="0"/>
                        <a:t>LIGO (Private)</a:t>
                      </a:r>
                    </a:p>
                  </a:txBody>
                  <a:tcPr/>
                </a:tc>
                <a:tc>
                  <a:txBody>
                    <a:bodyPr/>
                    <a:lstStyle/>
                    <a:p>
                      <a:r>
                        <a:rPr lang="en-US" sz="1200" dirty="0"/>
                        <a:t>46 TB</a:t>
                      </a:r>
                    </a:p>
                  </a:txBody>
                  <a:tcPr/>
                </a:tc>
                <a:tc>
                  <a:txBody>
                    <a:bodyPr/>
                    <a:lstStyle/>
                    <a:p>
                      <a:r>
                        <a:rPr lang="en-US" sz="1200" dirty="0"/>
                        <a:t>6.9 PB</a:t>
                      </a:r>
                    </a:p>
                  </a:txBody>
                  <a:tcPr/>
                </a:tc>
                <a:tc>
                  <a:txBody>
                    <a:bodyPr/>
                    <a:lstStyle/>
                    <a:p>
                      <a:r>
                        <a:rPr lang="en-US" sz="1200" dirty="0"/>
                        <a:t>152</a:t>
                      </a:r>
                    </a:p>
                  </a:txBody>
                  <a:tcPr/>
                </a:tc>
                <a:extLst>
                  <a:ext uri="{0D108BD9-81ED-4DB2-BD59-A6C34878D82A}">
                    <a16:rowId xmlns:a16="http://schemas.microsoft.com/office/drawing/2014/main" val="450322646"/>
                  </a:ext>
                </a:extLst>
              </a:tr>
              <a:tr h="285985">
                <a:tc>
                  <a:txBody>
                    <a:bodyPr/>
                    <a:lstStyle/>
                    <a:p>
                      <a:r>
                        <a:rPr lang="en-US" sz="1200" dirty="0"/>
                        <a:t>CHTC</a:t>
                      </a:r>
                    </a:p>
                  </a:txBody>
                  <a:tcPr/>
                </a:tc>
                <a:tc>
                  <a:txBody>
                    <a:bodyPr/>
                    <a:lstStyle/>
                    <a:p>
                      <a:r>
                        <a:rPr lang="en-US" sz="1200" dirty="0"/>
                        <a:t>11 TB</a:t>
                      </a:r>
                    </a:p>
                  </a:txBody>
                  <a:tcPr/>
                </a:tc>
                <a:tc>
                  <a:txBody>
                    <a:bodyPr/>
                    <a:lstStyle/>
                    <a:p>
                      <a:r>
                        <a:rPr lang="en-US" sz="1200" dirty="0"/>
                        <a:t>380 TB</a:t>
                      </a:r>
                    </a:p>
                  </a:txBody>
                  <a:tcPr/>
                </a:tc>
                <a:tc>
                  <a:txBody>
                    <a:bodyPr/>
                    <a:lstStyle/>
                    <a:p>
                      <a:r>
                        <a:rPr lang="en-US" sz="1200" dirty="0"/>
                        <a:t>34</a:t>
                      </a:r>
                    </a:p>
                  </a:txBody>
                  <a:tcPr/>
                </a:tc>
                <a:extLst>
                  <a:ext uri="{0D108BD9-81ED-4DB2-BD59-A6C34878D82A}">
                    <a16:rowId xmlns:a16="http://schemas.microsoft.com/office/drawing/2014/main" val="64788475"/>
                  </a:ext>
                </a:extLst>
              </a:tr>
              <a:tr h="285985">
                <a:tc>
                  <a:txBody>
                    <a:bodyPr/>
                    <a:lstStyle/>
                    <a:p>
                      <a:r>
                        <a:rPr lang="en-US" sz="1200" dirty="0" err="1"/>
                        <a:t>elagin</a:t>
                      </a:r>
                      <a:endParaRPr lang="en-US" sz="1200" dirty="0"/>
                    </a:p>
                  </a:txBody>
                  <a:tcPr/>
                </a:tc>
                <a:tc>
                  <a:txBody>
                    <a:bodyPr/>
                    <a:lstStyle/>
                    <a:p>
                      <a:r>
                        <a:rPr lang="en-US" sz="1200" dirty="0"/>
                        <a:t>5.4 TB</a:t>
                      </a:r>
                    </a:p>
                  </a:txBody>
                  <a:tcPr/>
                </a:tc>
                <a:tc>
                  <a:txBody>
                    <a:bodyPr/>
                    <a:lstStyle/>
                    <a:p>
                      <a:r>
                        <a:rPr lang="en-US" sz="1200" dirty="0"/>
                        <a:t>8.1 TB</a:t>
                      </a:r>
                    </a:p>
                  </a:txBody>
                  <a:tcPr/>
                </a:tc>
                <a:tc>
                  <a:txBody>
                    <a:bodyPr/>
                    <a:lstStyle/>
                    <a:p>
                      <a:r>
                        <a:rPr lang="en-US" sz="1200" dirty="0"/>
                        <a:t>1.5</a:t>
                      </a:r>
                    </a:p>
                  </a:txBody>
                  <a:tcPr/>
                </a:tc>
                <a:extLst>
                  <a:ext uri="{0D108BD9-81ED-4DB2-BD59-A6C34878D82A}">
                    <a16:rowId xmlns:a16="http://schemas.microsoft.com/office/drawing/2014/main" val="341606296"/>
                  </a:ext>
                </a:extLst>
              </a:tr>
              <a:tr h="285985">
                <a:tc>
                  <a:txBody>
                    <a:bodyPr/>
                    <a:lstStyle/>
                    <a:p>
                      <a:r>
                        <a:rPr lang="en-US" sz="1200" dirty="0" err="1"/>
                        <a:t>tuxino</a:t>
                      </a:r>
                      <a:endParaRPr lang="en-US" sz="1200" dirty="0"/>
                    </a:p>
                  </a:txBody>
                  <a:tcPr/>
                </a:tc>
                <a:tc>
                  <a:txBody>
                    <a:bodyPr/>
                    <a:lstStyle/>
                    <a:p>
                      <a:r>
                        <a:rPr lang="en-US" sz="1200" dirty="0"/>
                        <a:t>5.2 TB</a:t>
                      </a:r>
                    </a:p>
                  </a:txBody>
                  <a:tcPr/>
                </a:tc>
                <a:tc>
                  <a:txBody>
                    <a:bodyPr/>
                    <a:lstStyle/>
                    <a:p>
                      <a:r>
                        <a:rPr lang="en-US" sz="1200" dirty="0"/>
                        <a:t>6.3 TB</a:t>
                      </a:r>
                    </a:p>
                  </a:txBody>
                  <a:tcPr/>
                </a:tc>
                <a:tc>
                  <a:txBody>
                    <a:bodyPr/>
                    <a:lstStyle/>
                    <a:p>
                      <a:r>
                        <a:rPr lang="en-US" sz="1200" dirty="0"/>
                        <a:t>1.2</a:t>
                      </a:r>
                    </a:p>
                  </a:txBody>
                  <a:tcPr/>
                </a:tc>
                <a:extLst>
                  <a:ext uri="{0D108BD9-81ED-4DB2-BD59-A6C34878D82A}">
                    <a16:rowId xmlns:a16="http://schemas.microsoft.com/office/drawing/2014/main" val="1920646575"/>
                  </a:ext>
                </a:extLst>
              </a:tr>
              <a:tr h="285985">
                <a:tc>
                  <a:txBody>
                    <a:bodyPr/>
                    <a:lstStyle/>
                    <a:p>
                      <a:r>
                        <a:rPr lang="en-US" sz="1200" dirty="0"/>
                        <a:t>LIGO (Public)</a:t>
                      </a:r>
                    </a:p>
                  </a:txBody>
                  <a:tcPr/>
                </a:tc>
                <a:tc>
                  <a:txBody>
                    <a:bodyPr/>
                    <a:lstStyle/>
                    <a:p>
                      <a:r>
                        <a:rPr lang="en-US" sz="1200" dirty="0"/>
                        <a:t>7.8 TB</a:t>
                      </a:r>
                    </a:p>
                  </a:txBody>
                  <a:tcPr/>
                </a:tc>
                <a:tc>
                  <a:txBody>
                    <a:bodyPr/>
                    <a:lstStyle/>
                    <a:p>
                      <a:r>
                        <a:rPr lang="en-US" sz="1200" dirty="0"/>
                        <a:t>1.9 PB</a:t>
                      </a:r>
                    </a:p>
                  </a:txBody>
                  <a:tcPr/>
                </a:tc>
                <a:tc>
                  <a:txBody>
                    <a:bodyPr/>
                    <a:lstStyle/>
                    <a:p>
                      <a:r>
                        <a:rPr lang="en-US" sz="1200" dirty="0"/>
                        <a:t>243</a:t>
                      </a:r>
                    </a:p>
                  </a:txBody>
                  <a:tcPr/>
                </a:tc>
                <a:extLst>
                  <a:ext uri="{0D108BD9-81ED-4DB2-BD59-A6C34878D82A}">
                    <a16:rowId xmlns:a16="http://schemas.microsoft.com/office/drawing/2014/main" val="3864929344"/>
                  </a:ext>
                </a:extLst>
              </a:tr>
              <a:tr h="285985">
                <a:tc>
                  <a:txBody>
                    <a:bodyPr/>
                    <a:lstStyle/>
                    <a:p>
                      <a:r>
                        <a:rPr lang="en-US" sz="1200" dirty="0" err="1"/>
                        <a:t>runyu</a:t>
                      </a:r>
                      <a:endParaRPr lang="en-US" sz="1200" dirty="0"/>
                    </a:p>
                  </a:txBody>
                  <a:tcPr/>
                </a:tc>
                <a:tc>
                  <a:txBody>
                    <a:bodyPr/>
                    <a:lstStyle/>
                    <a:p>
                      <a:r>
                        <a:rPr lang="en-US" sz="1200" dirty="0"/>
                        <a:t>3.4 TB</a:t>
                      </a:r>
                    </a:p>
                  </a:txBody>
                  <a:tcPr/>
                </a:tc>
                <a:tc>
                  <a:txBody>
                    <a:bodyPr/>
                    <a:lstStyle/>
                    <a:p>
                      <a:r>
                        <a:rPr lang="en-US" sz="1200" dirty="0"/>
                        <a:t>5.3 TB</a:t>
                      </a:r>
                    </a:p>
                  </a:txBody>
                  <a:tcPr/>
                </a:tc>
                <a:tc>
                  <a:txBody>
                    <a:bodyPr/>
                    <a:lstStyle/>
                    <a:p>
                      <a:r>
                        <a:rPr lang="en-US" sz="1200" dirty="0"/>
                        <a:t>1.6</a:t>
                      </a:r>
                    </a:p>
                  </a:txBody>
                  <a:tcPr/>
                </a:tc>
                <a:extLst>
                  <a:ext uri="{0D108BD9-81ED-4DB2-BD59-A6C34878D82A}">
                    <a16:rowId xmlns:a16="http://schemas.microsoft.com/office/drawing/2014/main" val="2154440940"/>
                  </a:ext>
                </a:extLst>
              </a:tr>
              <a:tr h="285985">
                <a:tc>
                  <a:txBody>
                    <a:bodyPr/>
                    <a:lstStyle/>
                    <a:p>
                      <a:r>
                        <a:rPr lang="en-US" sz="1200" dirty="0" err="1"/>
                        <a:t>gladstein</a:t>
                      </a:r>
                      <a:endParaRPr lang="en-US" sz="1200" dirty="0"/>
                    </a:p>
                  </a:txBody>
                  <a:tcPr/>
                </a:tc>
                <a:tc>
                  <a:txBody>
                    <a:bodyPr/>
                    <a:lstStyle/>
                    <a:p>
                      <a:r>
                        <a:rPr lang="en-US" sz="1200" dirty="0"/>
                        <a:t>2.1 TB</a:t>
                      </a:r>
                    </a:p>
                  </a:txBody>
                  <a:tcPr/>
                </a:tc>
                <a:tc>
                  <a:txBody>
                    <a:bodyPr/>
                    <a:lstStyle/>
                    <a:p>
                      <a:r>
                        <a:rPr lang="en-US" sz="1200" dirty="0"/>
                        <a:t>3.7 TB</a:t>
                      </a:r>
                    </a:p>
                  </a:txBody>
                  <a:tcPr/>
                </a:tc>
                <a:tc>
                  <a:txBody>
                    <a:bodyPr/>
                    <a:lstStyle/>
                    <a:p>
                      <a:r>
                        <a:rPr lang="en-US" sz="1200" dirty="0"/>
                        <a:t>1.7</a:t>
                      </a:r>
                    </a:p>
                  </a:txBody>
                  <a:tcPr/>
                </a:tc>
                <a:extLst>
                  <a:ext uri="{0D108BD9-81ED-4DB2-BD59-A6C34878D82A}">
                    <a16:rowId xmlns:a16="http://schemas.microsoft.com/office/drawing/2014/main" val="1089056769"/>
                  </a:ext>
                </a:extLst>
              </a:tr>
            </a:tbl>
          </a:graphicData>
        </a:graphic>
      </p:graphicFrame>
      <p:sp>
        <p:nvSpPr>
          <p:cNvPr id="14" name="TextBox 13">
            <a:extLst>
              <a:ext uri="{FF2B5EF4-FFF2-40B4-BE49-F238E27FC236}">
                <a16:creationId xmlns:a16="http://schemas.microsoft.com/office/drawing/2014/main" id="{67DAFAC2-7100-794E-9E52-5C736F6C06B4}"/>
              </a:ext>
            </a:extLst>
          </p:cNvPr>
          <p:cNvSpPr txBox="1"/>
          <p:nvPr/>
        </p:nvSpPr>
        <p:spPr>
          <a:xfrm>
            <a:off x="134246" y="1245418"/>
            <a:ext cx="4769062" cy="461665"/>
          </a:xfrm>
          <a:prstGeom prst="rect">
            <a:avLst/>
          </a:prstGeom>
          <a:noFill/>
        </p:spPr>
        <p:txBody>
          <a:bodyPr wrap="none" rtlCol="0">
            <a:spAutoFit/>
          </a:bodyPr>
          <a:lstStyle/>
          <a:p>
            <a:r>
              <a:rPr lang="en-US" sz="2400" b="1" dirty="0">
                <a:solidFill>
                  <a:srgbClr val="FF0000"/>
                </a:solidFill>
              </a:rPr>
              <a:t>Average data reuse ~ 100 times</a:t>
            </a:r>
          </a:p>
        </p:txBody>
      </p:sp>
      <p:sp>
        <p:nvSpPr>
          <p:cNvPr id="15" name="TextBox 14">
            <a:extLst>
              <a:ext uri="{FF2B5EF4-FFF2-40B4-BE49-F238E27FC236}">
                <a16:creationId xmlns:a16="http://schemas.microsoft.com/office/drawing/2014/main" id="{5AFAB7FA-2289-9C41-9CC6-C16AB70762B8}"/>
              </a:ext>
            </a:extLst>
          </p:cNvPr>
          <p:cNvSpPr txBox="1"/>
          <p:nvPr/>
        </p:nvSpPr>
        <p:spPr>
          <a:xfrm>
            <a:off x="786297" y="1757986"/>
            <a:ext cx="3336170" cy="523220"/>
          </a:xfrm>
          <a:prstGeom prst="rect">
            <a:avLst/>
          </a:prstGeom>
          <a:noFill/>
        </p:spPr>
        <p:txBody>
          <a:bodyPr wrap="none" rtlCol="0">
            <a:spAutoFit/>
          </a:bodyPr>
          <a:lstStyle/>
          <a:p>
            <a:pPr algn="ctr"/>
            <a:r>
              <a:rPr lang="en-US" sz="1400" b="1" dirty="0">
                <a:solidFill>
                  <a:schemeClr val="accent2"/>
                </a:solidFill>
              </a:rPr>
              <a:t>Projects with largest Working Sets</a:t>
            </a:r>
          </a:p>
          <a:p>
            <a:pPr algn="ctr"/>
            <a:r>
              <a:rPr lang="en-US" sz="1400" b="1" dirty="0">
                <a:solidFill>
                  <a:schemeClr val="accent2"/>
                </a:solidFill>
              </a:rPr>
              <a:t>are not the most read, or reused data</a:t>
            </a:r>
          </a:p>
        </p:txBody>
      </p:sp>
      <p:sp>
        <p:nvSpPr>
          <p:cNvPr id="5" name="TextBox 4">
            <a:extLst>
              <a:ext uri="{FF2B5EF4-FFF2-40B4-BE49-F238E27FC236}">
                <a16:creationId xmlns:a16="http://schemas.microsoft.com/office/drawing/2014/main" id="{2BE7B487-F541-B847-B467-BC3A643CE4B5}"/>
              </a:ext>
            </a:extLst>
          </p:cNvPr>
          <p:cNvSpPr txBox="1"/>
          <p:nvPr/>
        </p:nvSpPr>
        <p:spPr>
          <a:xfrm>
            <a:off x="170115" y="3240105"/>
            <a:ext cx="3795830" cy="338554"/>
          </a:xfrm>
          <a:prstGeom prst="rect">
            <a:avLst/>
          </a:prstGeom>
          <a:noFill/>
        </p:spPr>
        <p:txBody>
          <a:bodyPr wrap="square" rtlCol="0">
            <a:spAutoFit/>
          </a:bodyPr>
          <a:lstStyle/>
          <a:p>
            <a:pPr algn="ctr"/>
            <a:r>
              <a:rPr lang="en-US" sz="1600" dirty="0">
                <a:solidFill>
                  <a:schemeClr val="tx1"/>
                </a:solidFill>
              </a:rPr>
              <a:t>Projects with largest working sets</a:t>
            </a:r>
          </a:p>
        </p:txBody>
      </p:sp>
      <p:graphicFrame>
        <p:nvGraphicFramePr>
          <p:cNvPr id="16" name="Table 13">
            <a:extLst>
              <a:ext uri="{FF2B5EF4-FFF2-40B4-BE49-F238E27FC236}">
                <a16:creationId xmlns:a16="http://schemas.microsoft.com/office/drawing/2014/main" id="{F97EF077-735F-C641-AA57-7F29C0F3A2E7}"/>
              </a:ext>
            </a:extLst>
          </p:cNvPr>
          <p:cNvGraphicFramePr>
            <a:graphicFrameLocks noGrp="1"/>
          </p:cNvGraphicFramePr>
          <p:nvPr/>
        </p:nvGraphicFramePr>
        <p:xfrm>
          <a:off x="4688458" y="3742283"/>
          <a:ext cx="3795830" cy="2745080"/>
        </p:xfrm>
        <a:graphic>
          <a:graphicData uri="http://schemas.openxmlformats.org/drawingml/2006/table">
            <a:tbl>
              <a:tblPr firstRow="1" bandRow="1">
                <a:tableStyleId>{5C22544A-7EE6-4342-B048-85BDC9FD1C3A}</a:tableStyleId>
              </a:tblPr>
              <a:tblGrid>
                <a:gridCol w="1394435">
                  <a:extLst>
                    <a:ext uri="{9D8B030D-6E8A-4147-A177-3AD203B41FA5}">
                      <a16:colId xmlns:a16="http://schemas.microsoft.com/office/drawing/2014/main" val="1755038389"/>
                    </a:ext>
                  </a:extLst>
                </a:gridCol>
                <a:gridCol w="812782">
                  <a:extLst>
                    <a:ext uri="{9D8B030D-6E8A-4147-A177-3AD203B41FA5}">
                      <a16:colId xmlns:a16="http://schemas.microsoft.com/office/drawing/2014/main" val="1675148687"/>
                    </a:ext>
                  </a:extLst>
                </a:gridCol>
                <a:gridCol w="818714">
                  <a:extLst>
                    <a:ext uri="{9D8B030D-6E8A-4147-A177-3AD203B41FA5}">
                      <a16:colId xmlns:a16="http://schemas.microsoft.com/office/drawing/2014/main" val="3257289551"/>
                    </a:ext>
                  </a:extLst>
                </a:gridCol>
                <a:gridCol w="769899">
                  <a:extLst>
                    <a:ext uri="{9D8B030D-6E8A-4147-A177-3AD203B41FA5}">
                      <a16:colId xmlns:a16="http://schemas.microsoft.com/office/drawing/2014/main" val="3547721133"/>
                    </a:ext>
                  </a:extLst>
                </a:gridCol>
              </a:tblGrid>
              <a:tr h="285985">
                <a:tc>
                  <a:txBody>
                    <a:bodyPr/>
                    <a:lstStyle/>
                    <a:p>
                      <a:r>
                        <a:rPr lang="en-US" sz="1200" dirty="0"/>
                        <a:t>Owner</a:t>
                      </a:r>
                    </a:p>
                  </a:txBody>
                  <a:tcPr/>
                </a:tc>
                <a:tc>
                  <a:txBody>
                    <a:bodyPr/>
                    <a:lstStyle/>
                    <a:p>
                      <a:r>
                        <a:rPr lang="en-US" sz="1200" dirty="0"/>
                        <a:t>Working Set</a:t>
                      </a:r>
                    </a:p>
                  </a:txBody>
                  <a:tcPr/>
                </a:tc>
                <a:tc>
                  <a:txBody>
                    <a:bodyPr/>
                    <a:lstStyle/>
                    <a:p>
                      <a:r>
                        <a:rPr lang="en-US" sz="1200" dirty="0"/>
                        <a:t>Data Read</a:t>
                      </a:r>
                    </a:p>
                  </a:txBody>
                  <a:tcPr/>
                </a:tc>
                <a:tc>
                  <a:txBody>
                    <a:bodyPr/>
                    <a:lstStyle/>
                    <a:p>
                      <a:r>
                        <a:rPr lang="en-US" sz="1200" dirty="0"/>
                        <a:t>Reuse</a:t>
                      </a:r>
                    </a:p>
                  </a:txBody>
                  <a:tcPr/>
                </a:tc>
                <a:extLst>
                  <a:ext uri="{0D108BD9-81ED-4DB2-BD59-A6C34878D82A}">
                    <a16:rowId xmlns:a16="http://schemas.microsoft.com/office/drawing/2014/main" val="2237619142"/>
                  </a:ext>
                </a:extLst>
              </a:tr>
              <a:tr h="285985">
                <a:tc>
                  <a:txBody>
                    <a:bodyPr/>
                    <a:lstStyle/>
                    <a:p>
                      <a:r>
                        <a:rPr lang="en-US" sz="1200" dirty="0"/>
                        <a:t>Nova</a:t>
                      </a:r>
                    </a:p>
                  </a:txBody>
                  <a:tcPr/>
                </a:tc>
                <a:tc>
                  <a:txBody>
                    <a:bodyPr/>
                    <a:lstStyle/>
                    <a:p>
                      <a:r>
                        <a:rPr lang="en-US" sz="1200" dirty="0"/>
                        <a:t>370 GB</a:t>
                      </a:r>
                    </a:p>
                  </a:txBody>
                  <a:tcPr/>
                </a:tc>
                <a:tc>
                  <a:txBody>
                    <a:bodyPr/>
                    <a:lstStyle/>
                    <a:p>
                      <a:r>
                        <a:rPr lang="en-US" sz="1200" dirty="0"/>
                        <a:t>7.0 PB</a:t>
                      </a:r>
                    </a:p>
                  </a:txBody>
                  <a:tcPr/>
                </a:tc>
                <a:tc>
                  <a:txBody>
                    <a:bodyPr/>
                    <a:lstStyle/>
                    <a:p>
                      <a:r>
                        <a:rPr lang="en-US" sz="1200" dirty="0"/>
                        <a:t>20,000</a:t>
                      </a:r>
                    </a:p>
                  </a:txBody>
                  <a:tcPr/>
                </a:tc>
                <a:extLst>
                  <a:ext uri="{0D108BD9-81ED-4DB2-BD59-A6C34878D82A}">
                    <a16:rowId xmlns:a16="http://schemas.microsoft.com/office/drawing/2014/main" val="1433146059"/>
                  </a:ext>
                </a:extLst>
              </a:tr>
              <a:tr h="285985">
                <a:tc>
                  <a:txBody>
                    <a:bodyPr/>
                    <a:lstStyle/>
                    <a:p>
                      <a:r>
                        <a:rPr lang="en-US" sz="1200" dirty="0" err="1"/>
                        <a:t>gziegler</a:t>
                      </a:r>
                      <a:endParaRPr lang="en-US" sz="1200" dirty="0"/>
                    </a:p>
                  </a:txBody>
                  <a:tcPr/>
                </a:tc>
                <a:tc>
                  <a:txBody>
                    <a:bodyPr/>
                    <a:lstStyle/>
                    <a:p>
                      <a:r>
                        <a:rPr lang="en-US" sz="1200" dirty="0"/>
                        <a:t>24 GB</a:t>
                      </a:r>
                    </a:p>
                  </a:txBody>
                  <a:tcPr/>
                </a:tc>
                <a:tc>
                  <a:txBody>
                    <a:bodyPr/>
                    <a:lstStyle/>
                    <a:p>
                      <a:r>
                        <a:rPr lang="en-US" sz="1200" dirty="0"/>
                        <a:t>280 TB</a:t>
                      </a:r>
                    </a:p>
                  </a:txBody>
                  <a:tcPr/>
                </a:tc>
                <a:tc>
                  <a:txBody>
                    <a:bodyPr/>
                    <a:lstStyle/>
                    <a:p>
                      <a:r>
                        <a:rPr lang="en-US" sz="1200" dirty="0"/>
                        <a:t>12,000</a:t>
                      </a:r>
                    </a:p>
                  </a:txBody>
                  <a:tcPr/>
                </a:tc>
                <a:extLst>
                  <a:ext uri="{0D108BD9-81ED-4DB2-BD59-A6C34878D82A}">
                    <a16:rowId xmlns:a16="http://schemas.microsoft.com/office/drawing/2014/main" val="450322646"/>
                  </a:ext>
                </a:extLst>
              </a:tr>
              <a:tr h="285985">
                <a:tc>
                  <a:txBody>
                    <a:bodyPr/>
                    <a:lstStyle/>
                    <a:p>
                      <a:r>
                        <a:rPr lang="en-US" sz="1200" dirty="0" err="1"/>
                        <a:t>odgerk</a:t>
                      </a:r>
                      <a:endParaRPr lang="en-US" sz="1200" dirty="0"/>
                    </a:p>
                  </a:txBody>
                  <a:tcPr/>
                </a:tc>
                <a:tc>
                  <a:txBody>
                    <a:bodyPr/>
                    <a:lstStyle/>
                    <a:p>
                      <a:r>
                        <a:rPr lang="en-US" sz="1200" dirty="0"/>
                        <a:t>113 GB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630 TB</a:t>
                      </a:r>
                    </a:p>
                  </a:txBody>
                  <a:tcPr/>
                </a:tc>
                <a:tc>
                  <a:txBody>
                    <a:bodyPr/>
                    <a:lstStyle/>
                    <a:p>
                      <a:r>
                        <a:rPr lang="en-US" sz="1200" dirty="0"/>
                        <a:t>5,700</a:t>
                      </a:r>
                    </a:p>
                  </a:txBody>
                  <a:tcPr/>
                </a:tc>
                <a:extLst>
                  <a:ext uri="{0D108BD9-81ED-4DB2-BD59-A6C34878D82A}">
                    <a16:rowId xmlns:a16="http://schemas.microsoft.com/office/drawing/2014/main" val="64788475"/>
                  </a:ext>
                </a:extLst>
              </a:tr>
              <a:tr h="285985">
                <a:tc>
                  <a:txBody>
                    <a:bodyPr/>
                    <a:lstStyle/>
                    <a:p>
                      <a:r>
                        <a:rPr lang="en-US" sz="1200" dirty="0"/>
                        <a:t>Dune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33 GB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161 TB</a:t>
                      </a:r>
                    </a:p>
                  </a:txBody>
                  <a:tcPr/>
                </a:tc>
                <a:tc>
                  <a:txBody>
                    <a:bodyPr/>
                    <a:lstStyle/>
                    <a:p>
                      <a:r>
                        <a:rPr lang="en-US" sz="1200" dirty="0"/>
                        <a:t>5,000</a:t>
                      </a:r>
                    </a:p>
                  </a:txBody>
                  <a:tcPr/>
                </a:tc>
                <a:extLst>
                  <a:ext uri="{0D108BD9-81ED-4DB2-BD59-A6C34878D82A}">
                    <a16:rowId xmlns:a16="http://schemas.microsoft.com/office/drawing/2014/main" val="341606296"/>
                  </a:ext>
                </a:extLst>
              </a:tr>
              <a:tr h="285985">
                <a:tc>
                  <a:txBody>
                    <a:bodyPr/>
                    <a:lstStyle/>
                    <a:p>
                      <a:r>
                        <a:rPr lang="en-US" sz="1200" dirty="0"/>
                        <a:t>cgomes02</a:t>
                      </a:r>
                    </a:p>
                  </a:txBody>
                  <a:tcPr/>
                </a:tc>
                <a:tc>
                  <a:txBody>
                    <a:bodyPr/>
                    <a:lstStyle/>
                    <a:p>
                      <a:r>
                        <a:rPr lang="en-US" sz="1200" dirty="0"/>
                        <a:t>100 GB</a:t>
                      </a:r>
                    </a:p>
                  </a:txBody>
                  <a:tcPr/>
                </a:tc>
                <a:tc>
                  <a:txBody>
                    <a:bodyPr/>
                    <a:lstStyle/>
                    <a:p>
                      <a:r>
                        <a:rPr lang="en-US" sz="1200" dirty="0"/>
                        <a:t>385 TB</a:t>
                      </a:r>
                    </a:p>
                  </a:txBody>
                  <a:tcPr/>
                </a:tc>
                <a:tc>
                  <a:txBody>
                    <a:bodyPr/>
                    <a:lstStyle/>
                    <a:p>
                      <a:r>
                        <a:rPr lang="en-US" sz="1200" dirty="0"/>
                        <a:t>4,000</a:t>
                      </a:r>
                    </a:p>
                  </a:txBody>
                  <a:tcPr/>
                </a:tc>
                <a:extLst>
                  <a:ext uri="{0D108BD9-81ED-4DB2-BD59-A6C34878D82A}">
                    <a16:rowId xmlns:a16="http://schemas.microsoft.com/office/drawing/2014/main" val="1920646575"/>
                  </a:ext>
                </a:extLst>
              </a:tr>
              <a:tr h="285985">
                <a:tc>
                  <a:txBody>
                    <a:bodyPr/>
                    <a:lstStyle/>
                    <a:p>
                      <a:r>
                        <a:rPr lang="en-US" sz="1200" dirty="0"/>
                        <a:t>SBND</a:t>
                      </a:r>
                    </a:p>
                  </a:txBody>
                  <a:tcPr/>
                </a:tc>
                <a:tc>
                  <a:txBody>
                    <a:bodyPr/>
                    <a:lstStyle/>
                    <a:p>
                      <a:r>
                        <a:rPr lang="en-US" sz="1200" dirty="0"/>
                        <a:t>100 GB</a:t>
                      </a:r>
                    </a:p>
                  </a:txBody>
                  <a:tcPr/>
                </a:tc>
                <a:tc>
                  <a:txBody>
                    <a:bodyPr/>
                    <a:lstStyle/>
                    <a:p>
                      <a:r>
                        <a:rPr lang="en-US" sz="1200" dirty="0"/>
                        <a:t>203 TB</a:t>
                      </a:r>
                    </a:p>
                  </a:txBody>
                  <a:tcPr/>
                </a:tc>
                <a:tc>
                  <a:txBody>
                    <a:bodyPr/>
                    <a:lstStyle/>
                    <a:p>
                      <a:r>
                        <a:rPr lang="en-US" sz="1200" dirty="0"/>
                        <a:t>1,300</a:t>
                      </a:r>
                    </a:p>
                  </a:txBody>
                  <a:tcPr/>
                </a:tc>
                <a:extLst>
                  <a:ext uri="{0D108BD9-81ED-4DB2-BD59-A6C34878D82A}">
                    <a16:rowId xmlns:a16="http://schemas.microsoft.com/office/drawing/2014/main" val="3864929344"/>
                  </a:ext>
                </a:extLst>
              </a:tr>
              <a:tr h="285985">
                <a:tc>
                  <a:txBody>
                    <a:bodyPr/>
                    <a:lstStyle/>
                    <a:p>
                      <a:r>
                        <a:rPr lang="en-US" sz="1200" dirty="0" err="1"/>
                        <a:t>MicroBoone</a:t>
                      </a:r>
                      <a:endParaRPr lang="en-US" sz="1200" dirty="0"/>
                    </a:p>
                  </a:txBody>
                  <a:tcPr/>
                </a:tc>
                <a:tc>
                  <a:txBody>
                    <a:bodyPr/>
                    <a:lstStyle/>
                    <a:p>
                      <a:r>
                        <a:rPr lang="en-US" sz="1200" dirty="0"/>
                        <a:t>412 GB</a:t>
                      </a:r>
                    </a:p>
                  </a:txBody>
                  <a:tcPr/>
                </a:tc>
                <a:tc>
                  <a:txBody>
                    <a:bodyPr/>
                    <a:lstStyle/>
                    <a:p>
                      <a:r>
                        <a:rPr lang="en-US" sz="1200" dirty="0"/>
                        <a:t>385 TB</a:t>
                      </a:r>
                    </a:p>
                  </a:txBody>
                  <a:tcPr/>
                </a:tc>
                <a:tc>
                  <a:txBody>
                    <a:bodyPr/>
                    <a:lstStyle/>
                    <a:p>
                      <a:r>
                        <a:rPr lang="en-US" sz="1200" dirty="0"/>
                        <a:t>950</a:t>
                      </a:r>
                    </a:p>
                  </a:txBody>
                  <a:tcPr/>
                </a:tc>
                <a:extLst>
                  <a:ext uri="{0D108BD9-81ED-4DB2-BD59-A6C34878D82A}">
                    <a16:rowId xmlns:a16="http://schemas.microsoft.com/office/drawing/2014/main" val="2154440940"/>
                  </a:ext>
                </a:extLst>
              </a:tr>
              <a:tr h="285985">
                <a:tc>
                  <a:txBody>
                    <a:bodyPr/>
                    <a:lstStyle/>
                    <a:p>
                      <a:r>
                        <a:rPr lang="en-US" sz="1200" dirty="0"/>
                        <a:t>Minerva</a:t>
                      </a:r>
                    </a:p>
                  </a:txBody>
                  <a:tcPr/>
                </a:tc>
                <a:tc>
                  <a:txBody>
                    <a:bodyPr/>
                    <a:lstStyle/>
                    <a:p>
                      <a:r>
                        <a:rPr lang="en-US" sz="1200" dirty="0"/>
                        <a:t>600 GB</a:t>
                      </a:r>
                    </a:p>
                  </a:txBody>
                  <a:tcPr/>
                </a:tc>
                <a:tc>
                  <a:txBody>
                    <a:bodyPr/>
                    <a:lstStyle/>
                    <a:p>
                      <a:r>
                        <a:rPr lang="en-US" sz="1200" dirty="0"/>
                        <a:t>450 TB</a:t>
                      </a:r>
                    </a:p>
                  </a:txBody>
                  <a:tcPr/>
                </a:tc>
                <a:tc>
                  <a:txBody>
                    <a:bodyPr/>
                    <a:lstStyle/>
                    <a:p>
                      <a:r>
                        <a:rPr lang="en-US" sz="1200" dirty="0"/>
                        <a:t>780</a:t>
                      </a:r>
                    </a:p>
                  </a:txBody>
                  <a:tcPr/>
                </a:tc>
                <a:extLst>
                  <a:ext uri="{0D108BD9-81ED-4DB2-BD59-A6C34878D82A}">
                    <a16:rowId xmlns:a16="http://schemas.microsoft.com/office/drawing/2014/main" val="1089056769"/>
                  </a:ext>
                </a:extLst>
              </a:tr>
            </a:tbl>
          </a:graphicData>
        </a:graphic>
      </p:graphicFrame>
      <p:sp>
        <p:nvSpPr>
          <p:cNvPr id="7" name="TextBox 6">
            <a:extLst>
              <a:ext uri="{FF2B5EF4-FFF2-40B4-BE49-F238E27FC236}">
                <a16:creationId xmlns:a16="http://schemas.microsoft.com/office/drawing/2014/main" id="{FC2B0A47-ACAF-4E44-AACD-FC76F05AFD99}"/>
              </a:ext>
            </a:extLst>
          </p:cNvPr>
          <p:cNvSpPr txBox="1"/>
          <p:nvPr/>
        </p:nvSpPr>
        <p:spPr>
          <a:xfrm>
            <a:off x="4688457" y="3378843"/>
            <a:ext cx="3752019" cy="338554"/>
          </a:xfrm>
          <a:prstGeom prst="rect">
            <a:avLst/>
          </a:prstGeom>
          <a:noFill/>
        </p:spPr>
        <p:txBody>
          <a:bodyPr wrap="square" rtlCol="0">
            <a:spAutoFit/>
          </a:bodyPr>
          <a:lstStyle/>
          <a:p>
            <a:pPr algn="ctr"/>
            <a:r>
              <a:rPr lang="en-US" sz="1600" dirty="0">
                <a:solidFill>
                  <a:schemeClr val="tx1"/>
                </a:solidFill>
              </a:rPr>
              <a:t>Projects with largest reuse</a:t>
            </a:r>
          </a:p>
        </p:txBody>
      </p:sp>
      <p:sp>
        <p:nvSpPr>
          <p:cNvPr id="17" name="TextBox 16">
            <a:extLst>
              <a:ext uri="{FF2B5EF4-FFF2-40B4-BE49-F238E27FC236}">
                <a16:creationId xmlns:a16="http://schemas.microsoft.com/office/drawing/2014/main" id="{5CE828D2-A22C-DB41-AD9D-446286468BD7}"/>
              </a:ext>
            </a:extLst>
          </p:cNvPr>
          <p:cNvSpPr txBox="1"/>
          <p:nvPr/>
        </p:nvSpPr>
        <p:spPr>
          <a:xfrm>
            <a:off x="4802943" y="6506140"/>
            <a:ext cx="3637534" cy="261610"/>
          </a:xfrm>
          <a:prstGeom prst="rect">
            <a:avLst/>
          </a:prstGeom>
          <a:noFill/>
        </p:spPr>
        <p:txBody>
          <a:bodyPr wrap="none" rtlCol="0">
            <a:spAutoFit/>
          </a:bodyPr>
          <a:lstStyle/>
          <a:p>
            <a:r>
              <a:rPr lang="en-US" sz="1100" dirty="0">
                <a:solidFill>
                  <a:schemeClr val="tx1"/>
                </a:solidFill>
              </a:rPr>
              <a:t>(ignored projects with working sets smaller than 10 GB)</a:t>
            </a:r>
          </a:p>
        </p:txBody>
      </p:sp>
      <p:sp>
        <p:nvSpPr>
          <p:cNvPr id="18" name="TextBox 17">
            <a:extLst>
              <a:ext uri="{FF2B5EF4-FFF2-40B4-BE49-F238E27FC236}">
                <a16:creationId xmlns:a16="http://schemas.microsoft.com/office/drawing/2014/main" id="{2B951DD5-38E0-7B42-87C4-F0364E0396A5}"/>
              </a:ext>
            </a:extLst>
          </p:cNvPr>
          <p:cNvSpPr txBox="1"/>
          <p:nvPr/>
        </p:nvSpPr>
        <p:spPr>
          <a:xfrm>
            <a:off x="164126" y="2397203"/>
            <a:ext cx="5218933" cy="830997"/>
          </a:xfrm>
          <a:prstGeom prst="rect">
            <a:avLst/>
          </a:prstGeom>
          <a:noFill/>
        </p:spPr>
        <p:txBody>
          <a:bodyPr wrap="square" rtlCol="0">
            <a:spAutoFit/>
          </a:bodyPr>
          <a:lstStyle/>
          <a:p>
            <a:pPr algn="ctr"/>
            <a:r>
              <a:rPr lang="en-US" sz="2400" b="1" dirty="0">
                <a:solidFill>
                  <a:srgbClr val="FF0000"/>
                </a:solidFill>
              </a:rPr>
              <a:t>New in 2020: </a:t>
            </a:r>
          </a:p>
          <a:p>
            <a:pPr algn="ctr"/>
            <a:r>
              <a:rPr lang="en-US" sz="2400" b="1" dirty="0">
                <a:solidFill>
                  <a:srgbClr val="FF0000"/>
                </a:solidFill>
              </a:rPr>
              <a:t>More individual researchers !!!</a:t>
            </a:r>
          </a:p>
        </p:txBody>
      </p:sp>
    </p:spTree>
    <p:extLst>
      <p:ext uri="{BB962C8B-B14F-4D97-AF65-F5344CB8AC3E}">
        <p14:creationId xmlns:p14="http://schemas.microsoft.com/office/powerpoint/2010/main" val="3521973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4B48-8FA7-0A4F-90C4-7165608C693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F2AF1FE-6336-0143-84D4-F2B06E33542F}"/>
              </a:ext>
            </a:extLst>
          </p:cNvPr>
          <p:cNvSpPr>
            <a:spLocks noGrp="1"/>
          </p:cNvSpPr>
          <p:nvPr>
            <p:ph idx="1"/>
          </p:nvPr>
        </p:nvSpPr>
        <p:spPr/>
        <p:txBody>
          <a:bodyPr/>
          <a:lstStyle/>
          <a:p>
            <a:r>
              <a:rPr lang="en-US" dirty="0"/>
              <a:t>Why focus on the Xenon Collaboration?</a:t>
            </a:r>
          </a:p>
          <a:p>
            <a:r>
              <a:rPr lang="en-US" dirty="0"/>
              <a:t>Side benefits from the technical work we do there.</a:t>
            </a:r>
          </a:p>
          <a:p>
            <a:r>
              <a:rPr lang="en-US" dirty="0"/>
              <a:t>More general discussion of OSG use cases.</a:t>
            </a:r>
          </a:p>
          <a:p>
            <a:r>
              <a:rPr lang="en-US" dirty="0"/>
              <a:t>Where are OSG and NRP going in 2022</a:t>
            </a:r>
          </a:p>
        </p:txBody>
      </p:sp>
      <p:sp>
        <p:nvSpPr>
          <p:cNvPr id="4" name="Slide Number Placeholder 3">
            <a:extLst>
              <a:ext uri="{FF2B5EF4-FFF2-40B4-BE49-F238E27FC236}">
                <a16:creationId xmlns:a16="http://schemas.microsoft.com/office/drawing/2014/main" id="{1FDB0F07-4E90-9740-AA0E-C4D597506493}"/>
              </a:ext>
            </a:extLst>
          </p:cNvPr>
          <p:cNvSpPr>
            <a:spLocks noGrp="1"/>
          </p:cNvSpPr>
          <p:nvPr>
            <p:ph type="sldNum" sz="quarter" idx="10"/>
          </p:nvPr>
        </p:nvSpPr>
        <p:spPr/>
        <p:txBody>
          <a:bodyPr/>
          <a:lstStyle/>
          <a:p>
            <a:pPr>
              <a:defRPr/>
            </a:pPr>
            <a:fld id="{038AB4BC-D760-449D-A975-B1B41586F3D1}" type="slidenum">
              <a:rPr lang="en-US" smtClean="0"/>
              <a:pPr>
                <a:defRPr/>
              </a:pPr>
              <a:t>2</a:t>
            </a:fld>
            <a:endParaRPr lang="en-US" dirty="0"/>
          </a:p>
        </p:txBody>
      </p:sp>
    </p:spTree>
    <p:extLst>
      <p:ext uri="{BB962C8B-B14F-4D97-AF65-F5344CB8AC3E}">
        <p14:creationId xmlns:p14="http://schemas.microsoft.com/office/powerpoint/2010/main" val="247460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E691-1631-304D-BDBE-68A1180217EA}"/>
              </a:ext>
            </a:extLst>
          </p:cNvPr>
          <p:cNvSpPr>
            <a:spLocks noGrp="1"/>
          </p:cNvSpPr>
          <p:nvPr>
            <p:ph type="title"/>
          </p:nvPr>
        </p:nvSpPr>
        <p:spPr/>
        <p:txBody>
          <a:bodyPr/>
          <a:lstStyle/>
          <a:p>
            <a:r>
              <a:rPr lang="en-US" dirty="0"/>
              <a:t>Wide Range of Sciences use the caching infrastructure</a:t>
            </a:r>
          </a:p>
        </p:txBody>
      </p:sp>
      <p:sp>
        <p:nvSpPr>
          <p:cNvPr id="4" name="Slide Number Placeholder 3">
            <a:extLst>
              <a:ext uri="{FF2B5EF4-FFF2-40B4-BE49-F238E27FC236}">
                <a16:creationId xmlns:a16="http://schemas.microsoft.com/office/drawing/2014/main" id="{D3A6076A-E81D-B44A-B07E-1000F0603EA5}"/>
              </a:ext>
            </a:extLst>
          </p:cNvPr>
          <p:cNvSpPr>
            <a:spLocks noGrp="1"/>
          </p:cNvSpPr>
          <p:nvPr>
            <p:ph type="sldNum" sz="quarter" idx="10"/>
          </p:nvPr>
        </p:nvSpPr>
        <p:spPr/>
        <p:txBody>
          <a:bodyPr/>
          <a:lstStyle/>
          <a:p>
            <a:pPr>
              <a:defRPr/>
            </a:pPr>
            <a:fld id="{038AB4BC-D760-449D-A975-B1B41586F3D1}" type="slidenum">
              <a:rPr lang="en-US" smtClean="0"/>
              <a:pPr>
                <a:defRPr/>
              </a:pPr>
              <a:t>20</a:t>
            </a:fld>
            <a:endParaRPr lang="en-US" dirty="0"/>
          </a:p>
        </p:txBody>
      </p:sp>
      <p:graphicFrame>
        <p:nvGraphicFramePr>
          <p:cNvPr id="13" name="Table 13">
            <a:extLst>
              <a:ext uri="{FF2B5EF4-FFF2-40B4-BE49-F238E27FC236}">
                <a16:creationId xmlns:a16="http://schemas.microsoft.com/office/drawing/2014/main" id="{E6FD3B1A-A38D-E34D-A1E2-2F0680A14F5B}"/>
              </a:ext>
            </a:extLst>
          </p:cNvPr>
          <p:cNvGraphicFramePr>
            <a:graphicFrameLocks noGrp="1"/>
          </p:cNvGraphicFramePr>
          <p:nvPr>
            <p:extLst>
              <p:ext uri="{D42A27DB-BD31-4B8C-83A1-F6EECF244321}">
                <p14:modId xmlns:p14="http://schemas.microsoft.com/office/powerpoint/2010/main" val="39874925"/>
              </p:ext>
            </p:extLst>
          </p:nvPr>
        </p:nvGraphicFramePr>
        <p:xfrm>
          <a:off x="170114" y="3593819"/>
          <a:ext cx="3795830" cy="2745080"/>
        </p:xfrm>
        <a:graphic>
          <a:graphicData uri="http://schemas.openxmlformats.org/drawingml/2006/table">
            <a:tbl>
              <a:tblPr firstRow="1" bandRow="1">
                <a:tableStyleId>{5C22544A-7EE6-4342-B048-85BDC9FD1C3A}</a:tableStyleId>
              </a:tblPr>
              <a:tblGrid>
                <a:gridCol w="1394435">
                  <a:extLst>
                    <a:ext uri="{9D8B030D-6E8A-4147-A177-3AD203B41FA5}">
                      <a16:colId xmlns:a16="http://schemas.microsoft.com/office/drawing/2014/main" val="1755038389"/>
                    </a:ext>
                  </a:extLst>
                </a:gridCol>
                <a:gridCol w="812782">
                  <a:extLst>
                    <a:ext uri="{9D8B030D-6E8A-4147-A177-3AD203B41FA5}">
                      <a16:colId xmlns:a16="http://schemas.microsoft.com/office/drawing/2014/main" val="1675148687"/>
                    </a:ext>
                  </a:extLst>
                </a:gridCol>
                <a:gridCol w="818714">
                  <a:extLst>
                    <a:ext uri="{9D8B030D-6E8A-4147-A177-3AD203B41FA5}">
                      <a16:colId xmlns:a16="http://schemas.microsoft.com/office/drawing/2014/main" val="3257289551"/>
                    </a:ext>
                  </a:extLst>
                </a:gridCol>
                <a:gridCol w="769899">
                  <a:extLst>
                    <a:ext uri="{9D8B030D-6E8A-4147-A177-3AD203B41FA5}">
                      <a16:colId xmlns:a16="http://schemas.microsoft.com/office/drawing/2014/main" val="3547721133"/>
                    </a:ext>
                  </a:extLst>
                </a:gridCol>
              </a:tblGrid>
              <a:tr h="285985">
                <a:tc>
                  <a:txBody>
                    <a:bodyPr/>
                    <a:lstStyle/>
                    <a:p>
                      <a:r>
                        <a:rPr lang="en-US" sz="1200" dirty="0"/>
                        <a:t>Owner</a:t>
                      </a:r>
                    </a:p>
                  </a:txBody>
                  <a:tcPr/>
                </a:tc>
                <a:tc>
                  <a:txBody>
                    <a:bodyPr/>
                    <a:lstStyle/>
                    <a:p>
                      <a:r>
                        <a:rPr lang="en-US" sz="1200" dirty="0"/>
                        <a:t>Working Set</a:t>
                      </a:r>
                    </a:p>
                  </a:txBody>
                  <a:tcPr/>
                </a:tc>
                <a:tc>
                  <a:txBody>
                    <a:bodyPr/>
                    <a:lstStyle/>
                    <a:p>
                      <a:r>
                        <a:rPr lang="en-US" sz="1200" dirty="0"/>
                        <a:t>Data Read</a:t>
                      </a:r>
                    </a:p>
                  </a:txBody>
                  <a:tcPr/>
                </a:tc>
                <a:tc>
                  <a:txBody>
                    <a:bodyPr/>
                    <a:lstStyle/>
                    <a:p>
                      <a:r>
                        <a:rPr lang="en-US" sz="1200" dirty="0"/>
                        <a:t>Reuse</a:t>
                      </a:r>
                    </a:p>
                  </a:txBody>
                  <a:tcPr/>
                </a:tc>
                <a:extLst>
                  <a:ext uri="{0D108BD9-81ED-4DB2-BD59-A6C34878D82A}">
                    <a16:rowId xmlns:a16="http://schemas.microsoft.com/office/drawing/2014/main" val="2237619142"/>
                  </a:ext>
                </a:extLst>
              </a:tr>
              <a:tr h="285985">
                <a:tc>
                  <a:txBody>
                    <a:bodyPr/>
                    <a:lstStyle/>
                    <a:p>
                      <a:r>
                        <a:rPr lang="en-US" sz="1200" dirty="0" err="1"/>
                        <a:t>Npavlovikj</a:t>
                      </a:r>
                      <a:r>
                        <a:rPr lang="en-US" sz="1200" dirty="0"/>
                        <a:t> (UNL)</a:t>
                      </a:r>
                    </a:p>
                  </a:txBody>
                  <a:tcPr/>
                </a:tc>
                <a:tc>
                  <a:txBody>
                    <a:bodyPr/>
                    <a:lstStyle/>
                    <a:p>
                      <a:r>
                        <a:rPr lang="en-US" sz="1200" dirty="0"/>
                        <a:t>110 TB</a:t>
                      </a:r>
                    </a:p>
                  </a:txBody>
                  <a:tcPr/>
                </a:tc>
                <a:tc>
                  <a:txBody>
                    <a:bodyPr/>
                    <a:lstStyle/>
                    <a:p>
                      <a:r>
                        <a:rPr lang="en-US" sz="1200" dirty="0"/>
                        <a:t>346 TB</a:t>
                      </a:r>
                    </a:p>
                  </a:txBody>
                  <a:tcPr/>
                </a:tc>
                <a:tc>
                  <a:txBody>
                    <a:bodyPr/>
                    <a:lstStyle/>
                    <a:p>
                      <a:r>
                        <a:rPr lang="en-US" sz="1200" dirty="0"/>
                        <a:t>3.1</a:t>
                      </a:r>
                    </a:p>
                  </a:txBody>
                  <a:tcPr/>
                </a:tc>
                <a:extLst>
                  <a:ext uri="{0D108BD9-81ED-4DB2-BD59-A6C34878D82A}">
                    <a16:rowId xmlns:a16="http://schemas.microsoft.com/office/drawing/2014/main" val="1433146059"/>
                  </a:ext>
                </a:extLst>
              </a:tr>
              <a:tr h="285985">
                <a:tc>
                  <a:txBody>
                    <a:bodyPr/>
                    <a:lstStyle/>
                    <a:p>
                      <a:r>
                        <a:rPr lang="en-US" sz="1200" dirty="0"/>
                        <a:t>LIGO (Private)</a:t>
                      </a:r>
                    </a:p>
                  </a:txBody>
                  <a:tcPr/>
                </a:tc>
                <a:tc>
                  <a:txBody>
                    <a:bodyPr/>
                    <a:lstStyle/>
                    <a:p>
                      <a:r>
                        <a:rPr lang="en-US" sz="1200" dirty="0"/>
                        <a:t>46 TB</a:t>
                      </a:r>
                    </a:p>
                  </a:txBody>
                  <a:tcPr/>
                </a:tc>
                <a:tc>
                  <a:txBody>
                    <a:bodyPr/>
                    <a:lstStyle/>
                    <a:p>
                      <a:r>
                        <a:rPr lang="en-US" sz="1200" dirty="0"/>
                        <a:t>6.9 PB</a:t>
                      </a:r>
                    </a:p>
                  </a:txBody>
                  <a:tcPr/>
                </a:tc>
                <a:tc>
                  <a:txBody>
                    <a:bodyPr/>
                    <a:lstStyle/>
                    <a:p>
                      <a:r>
                        <a:rPr lang="en-US" sz="1200" dirty="0"/>
                        <a:t>152</a:t>
                      </a:r>
                    </a:p>
                  </a:txBody>
                  <a:tcPr/>
                </a:tc>
                <a:extLst>
                  <a:ext uri="{0D108BD9-81ED-4DB2-BD59-A6C34878D82A}">
                    <a16:rowId xmlns:a16="http://schemas.microsoft.com/office/drawing/2014/main" val="450322646"/>
                  </a:ext>
                </a:extLst>
              </a:tr>
              <a:tr h="285985">
                <a:tc>
                  <a:txBody>
                    <a:bodyPr/>
                    <a:lstStyle/>
                    <a:p>
                      <a:r>
                        <a:rPr lang="en-US" sz="1200" dirty="0"/>
                        <a:t>CHTC</a:t>
                      </a:r>
                    </a:p>
                  </a:txBody>
                  <a:tcPr/>
                </a:tc>
                <a:tc>
                  <a:txBody>
                    <a:bodyPr/>
                    <a:lstStyle/>
                    <a:p>
                      <a:r>
                        <a:rPr lang="en-US" sz="1200" dirty="0"/>
                        <a:t>11 TB</a:t>
                      </a:r>
                    </a:p>
                  </a:txBody>
                  <a:tcPr/>
                </a:tc>
                <a:tc>
                  <a:txBody>
                    <a:bodyPr/>
                    <a:lstStyle/>
                    <a:p>
                      <a:r>
                        <a:rPr lang="en-US" sz="1200" dirty="0"/>
                        <a:t>380 TB</a:t>
                      </a:r>
                    </a:p>
                  </a:txBody>
                  <a:tcPr/>
                </a:tc>
                <a:tc>
                  <a:txBody>
                    <a:bodyPr/>
                    <a:lstStyle/>
                    <a:p>
                      <a:r>
                        <a:rPr lang="en-US" sz="1200" dirty="0"/>
                        <a:t>34</a:t>
                      </a:r>
                    </a:p>
                  </a:txBody>
                  <a:tcPr/>
                </a:tc>
                <a:extLst>
                  <a:ext uri="{0D108BD9-81ED-4DB2-BD59-A6C34878D82A}">
                    <a16:rowId xmlns:a16="http://schemas.microsoft.com/office/drawing/2014/main" val="64788475"/>
                  </a:ext>
                </a:extLst>
              </a:tr>
              <a:tr h="285985">
                <a:tc>
                  <a:txBody>
                    <a:bodyPr/>
                    <a:lstStyle/>
                    <a:p>
                      <a:r>
                        <a:rPr lang="en-US" sz="1200" dirty="0" err="1"/>
                        <a:t>elagin</a:t>
                      </a:r>
                      <a:endParaRPr lang="en-US" sz="1200" dirty="0"/>
                    </a:p>
                  </a:txBody>
                  <a:tcPr/>
                </a:tc>
                <a:tc>
                  <a:txBody>
                    <a:bodyPr/>
                    <a:lstStyle/>
                    <a:p>
                      <a:r>
                        <a:rPr lang="en-US" sz="1200" dirty="0"/>
                        <a:t>5.4 TB</a:t>
                      </a:r>
                    </a:p>
                  </a:txBody>
                  <a:tcPr/>
                </a:tc>
                <a:tc>
                  <a:txBody>
                    <a:bodyPr/>
                    <a:lstStyle/>
                    <a:p>
                      <a:r>
                        <a:rPr lang="en-US" sz="1200" dirty="0"/>
                        <a:t>8.1 TB</a:t>
                      </a:r>
                    </a:p>
                  </a:txBody>
                  <a:tcPr/>
                </a:tc>
                <a:tc>
                  <a:txBody>
                    <a:bodyPr/>
                    <a:lstStyle/>
                    <a:p>
                      <a:r>
                        <a:rPr lang="en-US" sz="1200" dirty="0"/>
                        <a:t>1.5</a:t>
                      </a:r>
                    </a:p>
                  </a:txBody>
                  <a:tcPr/>
                </a:tc>
                <a:extLst>
                  <a:ext uri="{0D108BD9-81ED-4DB2-BD59-A6C34878D82A}">
                    <a16:rowId xmlns:a16="http://schemas.microsoft.com/office/drawing/2014/main" val="341606296"/>
                  </a:ext>
                </a:extLst>
              </a:tr>
              <a:tr h="285985">
                <a:tc>
                  <a:txBody>
                    <a:bodyPr/>
                    <a:lstStyle/>
                    <a:p>
                      <a:r>
                        <a:rPr lang="en-US" sz="1200" dirty="0" err="1"/>
                        <a:t>tuxino</a:t>
                      </a:r>
                      <a:endParaRPr lang="en-US" sz="1200" dirty="0"/>
                    </a:p>
                  </a:txBody>
                  <a:tcPr/>
                </a:tc>
                <a:tc>
                  <a:txBody>
                    <a:bodyPr/>
                    <a:lstStyle/>
                    <a:p>
                      <a:r>
                        <a:rPr lang="en-US" sz="1200" dirty="0"/>
                        <a:t>5.2 TB</a:t>
                      </a:r>
                    </a:p>
                  </a:txBody>
                  <a:tcPr/>
                </a:tc>
                <a:tc>
                  <a:txBody>
                    <a:bodyPr/>
                    <a:lstStyle/>
                    <a:p>
                      <a:r>
                        <a:rPr lang="en-US" sz="1200" dirty="0"/>
                        <a:t>6.3 TB</a:t>
                      </a:r>
                    </a:p>
                  </a:txBody>
                  <a:tcPr/>
                </a:tc>
                <a:tc>
                  <a:txBody>
                    <a:bodyPr/>
                    <a:lstStyle/>
                    <a:p>
                      <a:r>
                        <a:rPr lang="en-US" sz="1200" dirty="0"/>
                        <a:t>1.2</a:t>
                      </a:r>
                    </a:p>
                  </a:txBody>
                  <a:tcPr/>
                </a:tc>
                <a:extLst>
                  <a:ext uri="{0D108BD9-81ED-4DB2-BD59-A6C34878D82A}">
                    <a16:rowId xmlns:a16="http://schemas.microsoft.com/office/drawing/2014/main" val="1920646575"/>
                  </a:ext>
                </a:extLst>
              </a:tr>
              <a:tr h="285985">
                <a:tc>
                  <a:txBody>
                    <a:bodyPr/>
                    <a:lstStyle/>
                    <a:p>
                      <a:r>
                        <a:rPr lang="en-US" sz="1200" dirty="0"/>
                        <a:t>LIGO (Public)</a:t>
                      </a:r>
                    </a:p>
                  </a:txBody>
                  <a:tcPr/>
                </a:tc>
                <a:tc>
                  <a:txBody>
                    <a:bodyPr/>
                    <a:lstStyle/>
                    <a:p>
                      <a:r>
                        <a:rPr lang="en-US" sz="1200" dirty="0"/>
                        <a:t>7.8 TB</a:t>
                      </a:r>
                    </a:p>
                  </a:txBody>
                  <a:tcPr/>
                </a:tc>
                <a:tc>
                  <a:txBody>
                    <a:bodyPr/>
                    <a:lstStyle/>
                    <a:p>
                      <a:r>
                        <a:rPr lang="en-US" sz="1200" dirty="0"/>
                        <a:t>1.9 PB</a:t>
                      </a:r>
                    </a:p>
                  </a:txBody>
                  <a:tcPr/>
                </a:tc>
                <a:tc>
                  <a:txBody>
                    <a:bodyPr/>
                    <a:lstStyle/>
                    <a:p>
                      <a:r>
                        <a:rPr lang="en-US" sz="1200" dirty="0"/>
                        <a:t>243</a:t>
                      </a:r>
                    </a:p>
                  </a:txBody>
                  <a:tcPr/>
                </a:tc>
                <a:extLst>
                  <a:ext uri="{0D108BD9-81ED-4DB2-BD59-A6C34878D82A}">
                    <a16:rowId xmlns:a16="http://schemas.microsoft.com/office/drawing/2014/main" val="3864929344"/>
                  </a:ext>
                </a:extLst>
              </a:tr>
              <a:tr h="285985">
                <a:tc>
                  <a:txBody>
                    <a:bodyPr/>
                    <a:lstStyle/>
                    <a:p>
                      <a:r>
                        <a:rPr lang="en-US" sz="1200" dirty="0" err="1"/>
                        <a:t>runyu</a:t>
                      </a:r>
                      <a:endParaRPr lang="en-US" sz="1200" dirty="0"/>
                    </a:p>
                  </a:txBody>
                  <a:tcPr/>
                </a:tc>
                <a:tc>
                  <a:txBody>
                    <a:bodyPr/>
                    <a:lstStyle/>
                    <a:p>
                      <a:r>
                        <a:rPr lang="en-US" sz="1200" dirty="0"/>
                        <a:t>3.4 TB</a:t>
                      </a:r>
                    </a:p>
                  </a:txBody>
                  <a:tcPr/>
                </a:tc>
                <a:tc>
                  <a:txBody>
                    <a:bodyPr/>
                    <a:lstStyle/>
                    <a:p>
                      <a:r>
                        <a:rPr lang="en-US" sz="1200" dirty="0"/>
                        <a:t>5.3 TB</a:t>
                      </a:r>
                    </a:p>
                  </a:txBody>
                  <a:tcPr/>
                </a:tc>
                <a:tc>
                  <a:txBody>
                    <a:bodyPr/>
                    <a:lstStyle/>
                    <a:p>
                      <a:r>
                        <a:rPr lang="en-US" sz="1200" dirty="0"/>
                        <a:t>1.6</a:t>
                      </a:r>
                    </a:p>
                  </a:txBody>
                  <a:tcPr/>
                </a:tc>
                <a:extLst>
                  <a:ext uri="{0D108BD9-81ED-4DB2-BD59-A6C34878D82A}">
                    <a16:rowId xmlns:a16="http://schemas.microsoft.com/office/drawing/2014/main" val="2154440940"/>
                  </a:ext>
                </a:extLst>
              </a:tr>
              <a:tr h="285985">
                <a:tc>
                  <a:txBody>
                    <a:bodyPr/>
                    <a:lstStyle/>
                    <a:p>
                      <a:r>
                        <a:rPr lang="en-US" sz="1200" dirty="0" err="1"/>
                        <a:t>gladstein</a:t>
                      </a:r>
                      <a:endParaRPr lang="en-US" sz="1200" dirty="0"/>
                    </a:p>
                  </a:txBody>
                  <a:tcPr/>
                </a:tc>
                <a:tc>
                  <a:txBody>
                    <a:bodyPr/>
                    <a:lstStyle/>
                    <a:p>
                      <a:r>
                        <a:rPr lang="en-US" sz="1200" dirty="0"/>
                        <a:t>2.1 TB</a:t>
                      </a:r>
                    </a:p>
                  </a:txBody>
                  <a:tcPr/>
                </a:tc>
                <a:tc>
                  <a:txBody>
                    <a:bodyPr/>
                    <a:lstStyle/>
                    <a:p>
                      <a:r>
                        <a:rPr lang="en-US" sz="1200" dirty="0"/>
                        <a:t>3.7 TB</a:t>
                      </a:r>
                    </a:p>
                  </a:txBody>
                  <a:tcPr/>
                </a:tc>
                <a:tc>
                  <a:txBody>
                    <a:bodyPr/>
                    <a:lstStyle/>
                    <a:p>
                      <a:r>
                        <a:rPr lang="en-US" sz="1200" dirty="0"/>
                        <a:t>1.7</a:t>
                      </a:r>
                    </a:p>
                  </a:txBody>
                  <a:tcPr/>
                </a:tc>
                <a:extLst>
                  <a:ext uri="{0D108BD9-81ED-4DB2-BD59-A6C34878D82A}">
                    <a16:rowId xmlns:a16="http://schemas.microsoft.com/office/drawing/2014/main" val="1089056769"/>
                  </a:ext>
                </a:extLst>
              </a:tr>
            </a:tbl>
          </a:graphicData>
        </a:graphic>
      </p:graphicFrame>
      <p:sp>
        <p:nvSpPr>
          <p:cNvPr id="5" name="TextBox 4">
            <a:extLst>
              <a:ext uri="{FF2B5EF4-FFF2-40B4-BE49-F238E27FC236}">
                <a16:creationId xmlns:a16="http://schemas.microsoft.com/office/drawing/2014/main" id="{2BE7B487-F541-B847-B467-BC3A643CE4B5}"/>
              </a:ext>
            </a:extLst>
          </p:cNvPr>
          <p:cNvSpPr txBox="1"/>
          <p:nvPr/>
        </p:nvSpPr>
        <p:spPr>
          <a:xfrm>
            <a:off x="170115" y="3218589"/>
            <a:ext cx="3795830" cy="338554"/>
          </a:xfrm>
          <a:prstGeom prst="rect">
            <a:avLst/>
          </a:prstGeom>
          <a:noFill/>
        </p:spPr>
        <p:txBody>
          <a:bodyPr wrap="square" rtlCol="0">
            <a:spAutoFit/>
          </a:bodyPr>
          <a:lstStyle/>
          <a:p>
            <a:pPr algn="ctr"/>
            <a:r>
              <a:rPr lang="en-US" sz="1600" dirty="0">
                <a:solidFill>
                  <a:schemeClr val="tx1"/>
                </a:solidFill>
              </a:rPr>
              <a:t>Projects with largest working sets</a:t>
            </a:r>
          </a:p>
        </p:txBody>
      </p:sp>
      <p:graphicFrame>
        <p:nvGraphicFramePr>
          <p:cNvPr id="16" name="Table 13">
            <a:extLst>
              <a:ext uri="{FF2B5EF4-FFF2-40B4-BE49-F238E27FC236}">
                <a16:creationId xmlns:a16="http://schemas.microsoft.com/office/drawing/2014/main" id="{F97EF077-735F-C641-AA57-7F29C0F3A2E7}"/>
              </a:ext>
            </a:extLst>
          </p:cNvPr>
          <p:cNvGraphicFramePr>
            <a:graphicFrameLocks noGrp="1"/>
          </p:cNvGraphicFramePr>
          <p:nvPr/>
        </p:nvGraphicFramePr>
        <p:xfrm>
          <a:off x="4688458" y="3742283"/>
          <a:ext cx="3795830" cy="2745080"/>
        </p:xfrm>
        <a:graphic>
          <a:graphicData uri="http://schemas.openxmlformats.org/drawingml/2006/table">
            <a:tbl>
              <a:tblPr firstRow="1" bandRow="1">
                <a:tableStyleId>{5C22544A-7EE6-4342-B048-85BDC9FD1C3A}</a:tableStyleId>
              </a:tblPr>
              <a:tblGrid>
                <a:gridCol w="1394435">
                  <a:extLst>
                    <a:ext uri="{9D8B030D-6E8A-4147-A177-3AD203B41FA5}">
                      <a16:colId xmlns:a16="http://schemas.microsoft.com/office/drawing/2014/main" val="1755038389"/>
                    </a:ext>
                  </a:extLst>
                </a:gridCol>
                <a:gridCol w="812782">
                  <a:extLst>
                    <a:ext uri="{9D8B030D-6E8A-4147-A177-3AD203B41FA5}">
                      <a16:colId xmlns:a16="http://schemas.microsoft.com/office/drawing/2014/main" val="1675148687"/>
                    </a:ext>
                  </a:extLst>
                </a:gridCol>
                <a:gridCol w="818714">
                  <a:extLst>
                    <a:ext uri="{9D8B030D-6E8A-4147-A177-3AD203B41FA5}">
                      <a16:colId xmlns:a16="http://schemas.microsoft.com/office/drawing/2014/main" val="3257289551"/>
                    </a:ext>
                  </a:extLst>
                </a:gridCol>
                <a:gridCol w="769899">
                  <a:extLst>
                    <a:ext uri="{9D8B030D-6E8A-4147-A177-3AD203B41FA5}">
                      <a16:colId xmlns:a16="http://schemas.microsoft.com/office/drawing/2014/main" val="3547721133"/>
                    </a:ext>
                  </a:extLst>
                </a:gridCol>
              </a:tblGrid>
              <a:tr h="285985">
                <a:tc>
                  <a:txBody>
                    <a:bodyPr/>
                    <a:lstStyle/>
                    <a:p>
                      <a:r>
                        <a:rPr lang="en-US" sz="1200" dirty="0"/>
                        <a:t>Owner</a:t>
                      </a:r>
                    </a:p>
                  </a:txBody>
                  <a:tcPr/>
                </a:tc>
                <a:tc>
                  <a:txBody>
                    <a:bodyPr/>
                    <a:lstStyle/>
                    <a:p>
                      <a:r>
                        <a:rPr lang="en-US" sz="1200" dirty="0"/>
                        <a:t>Working Set</a:t>
                      </a:r>
                    </a:p>
                  </a:txBody>
                  <a:tcPr/>
                </a:tc>
                <a:tc>
                  <a:txBody>
                    <a:bodyPr/>
                    <a:lstStyle/>
                    <a:p>
                      <a:r>
                        <a:rPr lang="en-US" sz="1200" dirty="0"/>
                        <a:t>Data Read</a:t>
                      </a:r>
                    </a:p>
                  </a:txBody>
                  <a:tcPr/>
                </a:tc>
                <a:tc>
                  <a:txBody>
                    <a:bodyPr/>
                    <a:lstStyle/>
                    <a:p>
                      <a:r>
                        <a:rPr lang="en-US" sz="1200" dirty="0"/>
                        <a:t>Reuse</a:t>
                      </a:r>
                    </a:p>
                  </a:txBody>
                  <a:tcPr/>
                </a:tc>
                <a:extLst>
                  <a:ext uri="{0D108BD9-81ED-4DB2-BD59-A6C34878D82A}">
                    <a16:rowId xmlns:a16="http://schemas.microsoft.com/office/drawing/2014/main" val="2237619142"/>
                  </a:ext>
                </a:extLst>
              </a:tr>
              <a:tr h="285985">
                <a:tc>
                  <a:txBody>
                    <a:bodyPr/>
                    <a:lstStyle/>
                    <a:p>
                      <a:r>
                        <a:rPr lang="en-US" sz="1200" dirty="0"/>
                        <a:t>Nova</a:t>
                      </a:r>
                    </a:p>
                  </a:txBody>
                  <a:tcPr/>
                </a:tc>
                <a:tc>
                  <a:txBody>
                    <a:bodyPr/>
                    <a:lstStyle/>
                    <a:p>
                      <a:r>
                        <a:rPr lang="en-US" sz="1200" dirty="0"/>
                        <a:t>370 GB</a:t>
                      </a:r>
                    </a:p>
                  </a:txBody>
                  <a:tcPr/>
                </a:tc>
                <a:tc>
                  <a:txBody>
                    <a:bodyPr/>
                    <a:lstStyle/>
                    <a:p>
                      <a:r>
                        <a:rPr lang="en-US" sz="1200" dirty="0"/>
                        <a:t>7.0 PB</a:t>
                      </a:r>
                    </a:p>
                  </a:txBody>
                  <a:tcPr/>
                </a:tc>
                <a:tc>
                  <a:txBody>
                    <a:bodyPr/>
                    <a:lstStyle/>
                    <a:p>
                      <a:r>
                        <a:rPr lang="en-US" sz="1200" dirty="0"/>
                        <a:t>20,000</a:t>
                      </a:r>
                    </a:p>
                  </a:txBody>
                  <a:tcPr/>
                </a:tc>
                <a:extLst>
                  <a:ext uri="{0D108BD9-81ED-4DB2-BD59-A6C34878D82A}">
                    <a16:rowId xmlns:a16="http://schemas.microsoft.com/office/drawing/2014/main" val="1433146059"/>
                  </a:ext>
                </a:extLst>
              </a:tr>
              <a:tr h="285985">
                <a:tc>
                  <a:txBody>
                    <a:bodyPr/>
                    <a:lstStyle/>
                    <a:p>
                      <a:r>
                        <a:rPr lang="en-US" sz="1200" dirty="0" err="1"/>
                        <a:t>gziegler</a:t>
                      </a:r>
                      <a:endParaRPr lang="en-US" sz="1200" dirty="0"/>
                    </a:p>
                  </a:txBody>
                  <a:tcPr/>
                </a:tc>
                <a:tc>
                  <a:txBody>
                    <a:bodyPr/>
                    <a:lstStyle/>
                    <a:p>
                      <a:r>
                        <a:rPr lang="en-US" sz="1200" dirty="0"/>
                        <a:t>24 GB</a:t>
                      </a:r>
                    </a:p>
                  </a:txBody>
                  <a:tcPr/>
                </a:tc>
                <a:tc>
                  <a:txBody>
                    <a:bodyPr/>
                    <a:lstStyle/>
                    <a:p>
                      <a:r>
                        <a:rPr lang="en-US" sz="1200" dirty="0"/>
                        <a:t>280 TB</a:t>
                      </a:r>
                    </a:p>
                  </a:txBody>
                  <a:tcPr/>
                </a:tc>
                <a:tc>
                  <a:txBody>
                    <a:bodyPr/>
                    <a:lstStyle/>
                    <a:p>
                      <a:r>
                        <a:rPr lang="en-US" sz="1200" dirty="0"/>
                        <a:t>12,000</a:t>
                      </a:r>
                    </a:p>
                  </a:txBody>
                  <a:tcPr/>
                </a:tc>
                <a:extLst>
                  <a:ext uri="{0D108BD9-81ED-4DB2-BD59-A6C34878D82A}">
                    <a16:rowId xmlns:a16="http://schemas.microsoft.com/office/drawing/2014/main" val="450322646"/>
                  </a:ext>
                </a:extLst>
              </a:tr>
              <a:tr h="285985">
                <a:tc>
                  <a:txBody>
                    <a:bodyPr/>
                    <a:lstStyle/>
                    <a:p>
                      <a:r>
                        <a:rPr lang="en-US" sz="1200" dirty="0" err="1"/>
                        <a:t>odgerk</a:t>
                      </a:r>
                      <a:endParaRPr lang="en-US" sz="1200" dirty="0"/>
                    </a:p>
                  </a:txBody>
                  <a:tcPr/>
                </a:tc>
                <a:tc>
                  <a:txBody>
                    <a:bodyPr/>
                    <a:lstStyle/>
                    <a:p>
                      <a:r>
                        <a:rPr lang="en-US" sz="1200" dirty="0"/>
                        <a:t>113 GB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630 TB</a:t>
                      </a:r>
                    </a:p>
                  </a:txBody>
                  <a:tcPr/>
                </a:tc>
                <a:tc>
                  <a:txBody>
                    <a:bodyPr/>
                    <a:lstStyle/>
                    <a:p>
                      <a:r>
                        <a:rPr lang="en-US" sz="1200" dirty="0"/>
                        <a:t>5,700</a:t>
                      </a:r>
                    </a:p>
                  </a:txBody>
                  <a:tcPr/>
                </a:tc>
                <a:extLst>
                  <a:ext uri="{0D108BD9-81ED-4DB2-BD59-A6C34878D82A}">
                    <a16:rowId xmlns:a16="http://schemas.microsoft.com/office/drawing/2014/main" val="64788475"/>
                  </a:ext>
                </a:extLst>
              </a:tr>
              <a:tr h="285985">
                <a:tc>
                  <a:txBody>
                    <a:bodyPr/>
                    <a:lstStyle/>
                    <a:p>
                      <a:r>
                        <a:rPr lang="en-US" sz="1200" dirty="0"/>
                        <a:t>Dune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33 GB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161 TB</a:t>
                      </a:r>
                    </a:p>
                  </a:txBody>
                  <a:tcPr/>
                </a:tc>
                <a:tc>
                  <a:txBody>
                    <a:bodyPr/>
                    <a:lstStyle/>
                    <a:p>
                      <a:r>
                        <a:rPr lang="en-US" sz="1200" dirty="0"/>
                        <a:t>5,000</a:t>
                      </a:r>
                    </a:p>
                  </a:txBody>
                  <a:tcPr/>
                </a:tc>
                <a:extLst>
                  <a:ext uri="{0D108BD9-81ED-4DB2-BD59-A6C34878D82A}">
                    <a16:rowId xmlns:a16="http://schemas.microsoft.com/office/drawing/2014/main" val="341606296"/>
                  </a:ext>
                </a:extLst>
              </a:tr>
              <a:tr h="285985">
                <a:tc>
                  <a:txBody>
                    <a:bodyPr/>
                    <a:lstStyle/>
                    <a:p>
                      <a:r>
                        <a:rPr lang="en-US" sz="1200" dirty="0"/>
                        <a:t>cgomes02</a:t>
                      </a:r>
                    </a:p>
                  </a:txBody>
                  <a:tcPr/>
                </a:tc>
                <a:tc>
                  <a:txBody>
                    <a:bodyPr/>
                    <a:lstStyle/>
                    <a:p>
                      <a:r>
                        <a:rPr lang="en-US" sz="1200" dirty="0"/>
                        <a:t>100 GB</a:t>
                      </a:r>
                    </a:p>
                  </a:txBody>
                  <a:tcPr/>
                </a:tc>
                <a:tc>
                  <a:txBody>
                    <a:bodyPr/>
                    <a:lstStyle/>
                    <a:p>
                      <a:r>
                        <a:rPr lang="en-US" sz="1200" dirty="0"/>
                        <a:t>385 TB</a:t>
                      </a:r>
                    </a:p>
                  </a:txBody>
                  <a:tcPr/>
                </a:tc>
                <a:tc>
                  <a:txBody>
                    <a:bodyPr/>
                    <a:lstStyle/>
                    <a:p>
                      <a:r>
                        <a:rPr lang="en-US" sz="1200" dirty="0"/>
                        <a:t>4,000</a:t>
                      </a:r>
                    </a:p>
                  </a:txBody>
                  <a:tcPr/>
                </a:tc>
                <a:extLst>
                  <a:ext uri="{0D108BD9-81ED-4DB2-BD59-A6C34878D82A}">
                    <a16:rowId xmlns:a16="http://schemas.microsoft.com/office/drawing/2014/main" val="1920646575"/>
                  </a:ext>
                </a:extLst>
              </a:tr>
              <a:tr h="285985">
                <a:tc>
                  <a:txBody>
                    <a:bodyPr/>
                    <a:lstStyle/>
                    <a:p>
                      <a:r>
                        <a:rPr lang="en-US" sz="1200" dirty="0"/>
                        <a:t>SBND</a:t>
                      </a:r>
                    </a:p>
                  </a:txBody>
                  <a:tcPr/>
                </a:tc>
                <a:tc>
                  <a:txBody>
                    <a:bodyPr/>
                    <a:lstStyle/>
                    <a:p>
                      <a:r>
                        <a:rPr lang="en-US" sz="1200" dirty="0"/>
                        <a:t>100 GB</a:t>
                      </a:r>
                    </a:p>
                  </a:txBody>
                  <a:tcPr/>
                </a:tc>
                <a:tc>
                  <a:txBody>
                    <a:bodyPr/>
                    <a:lstStyle/>
                    <a:p>
                      <a:r>
                        <a:rPr lang="en-US" sz="1200" dirty="0"/>
                        <a:t>203 TB</a:t>
                      </a:r>
                    </a:p>
                  </a:txBody>
                  <a:tcPr/>
                </a:tc>
                <a:tc>
                  <a:txBody>
                    <a:bodyPr/>
                    <a:lstStyle/>
                    <a:p>
                      <a:r>
                        <a:rPr lang="en-US" sz="1200" dirty="0"/>
                        <a:t>1,300</a:t>
                      </a:r>
                    </a:p>
                  </a:txBody>
                  <a:tcPr/>
                </a:tc>
                <a:extLst>
                  <a:ext uri="{0D108BD9-81ED-4DB2-BD59-A6C34878D82A}">
                    <a16:rowId xmlns:a16="http://schemas.microsoft.com/office/drawing/2014/main" val="3864929344"/>
                  </a:ext>
                </a:extLst>
              </a:tr>
              <a:tr h="285985">
                <a:tc>
                  <a:txBody>
                    <a:bodyPr/>
                    <a:lstStyle/>
                    <a:p>
                      <a:r>
                        <a:rPr lang="en-US" sz="1200" dirty="0" err="1"/>
                        <a:t>MicroBoone</a:t>
                      </a:r>
                      <a:endParaRPr lang="en-US" sz="1200" dirty="0"/>
                    </a:p>
                  </a:txBody>
                  <a:tcPr/>
                </a:tc>
                <a:tc>
                  <a:txBody>
                    <a:bodyPr/>
                    <a:lstStyle/>
                    <a:p>
                      <a:r>
                        <a:rPr lang="en-US" sz="1200" dirty="0"/>
                        <a:t>412 GB</a:t>
                      </a:r>
                    </a:p>
                  </a:txBody>
                  <a:tcPr/>
                </a:tc>
                <a:tc>
                  <a:txBody>
                    <a:bodyPr/>
                    <a:lstStyle/>
                    <a:p>
                      <a:r>
                        <a:rPr lang="en-US" sz="1200" dirty="0"/>
                        <a:t>385 TB</a:t>
                      </a:r>
                    </a:p>
                  </a:txBody>
                  <a:tcPr/>
                </a:tc>
                <a:tc>
                  <a:txBody>
                    <a:bodyPr/>
                    <a:lstStyle/>
                    <a:p>
                      <a:r>
                        <a:rPr lang="en-US" sz="1200" dirty="0"/>
                        <a:t>950</a:t>
                      </a:r>
                    </a:p>
                  </a:txBody>
                  <a:tcPr/>
                </a:tc>
                <a:extLst>
                  <a:ext uri="{0D108BD9-81ED-4DB2-BD59-A6C34878D82A}">
                    <a16:rowId xmlns:a16="http://schemas.microsoft.com/office/drawing/2014/main" val="2154440940"/>
                  </a:ext>
                </a:extLst>
              </a:tr>
              <a:tr h="285985">
                <a:tc>
                  <a:txBody>
                    <a:bodyPr/>
                    <a:lstStyle/>
                    <a:p>
                      <a:r>
                        <a:rPr lang="en-US" sz="1200" dirty="0"/>
                        <a:t>Minerva</a:t>
                      </a:r>
                    </a:p>
                  </a:txBody>
                  <a:tcPr/>
                </a:tc>
                <a:tc>
                  <a:txBody>
                    <a:bodyPr/>
                    <a:lstStyle/>
                    <a:p>
                      <a:r>
                        <a:rPr lang="en-US" sz="1200" dirty="0"/>
                        <a:t>600 GB</a:t>
                      </a:r>
                    </a:p>
                  </a:txBody>
                  <a:tcPr/>
                </a:tc>
                <a:tc>
                  <a:txBody>
                    <a:bodyPr/>
                    <a:lstStyle/>
                    <a:p>
                      <a:r>
                        <a:rPr lang="en-US" sz="1200" dirty="0"/>
                        <a:t>450 TB</a:t>
                      </a:r>
                    </a:p>
                  </a:txBody>
                  <a:tcPr/>
                </a:tc>
                <a:tc>
                  <a:txBody>
                    <a:bodyPr/>
                    <a:lstStyle/>
                    <a:p>
                      <a:r>
                        <a:rPr lang="en-US" sz="1200" dirty="0"/>
                        <a:t>780</a:t>
                      </a:r>
                    </a:p>
                  </a:txBody>
                  <a:tcPr/>
                </a:tc>
                <a:extLst>
                  <a:ext uri="{0D108BD9-81ED-4DB2-BD59-A6C34878D82A}">
                    <a16:rowId xmlns:a16="http://schemas.microsoft.com/office/drawing/2014/main" val="1089056769"/>
                  </a:ext>
                </a:extLst>
              </a:tr>
            </a:tbl>
          </a:graphicData>
        </a:graphic>
      </p:graphicFrame>
      <p:sp>
        <p:nvSpPr>
          <p:cNvPr id="7" name="TextBox 6">
            <a:extLst>
              <a:ext uri="{FF2B5EF4-FFF2-40B4-BE49-F238E27FC236}">
                <a16:creationId xmlns:a16="http://schemas.microsoft.com/office/drawing/2014/main" id="{FC2B0A47-ACAF-4E44-AACD-FC76F05AFD99}"/>
              </a:ext>
            </a:extLst>
          </p:cNvPr>
          <p:cNvSpPr txBox="1"/>
          <p:nvPr/>
        </p:nvSpPr>
        <p:spPr>
          <a:xfrm>
            <a:off x="4688457" y="3378843"/>
            <a:ext cx="3752019" cy="338554"/>
          </a:xfrm>
          <a:prstGeom prst="rect">
            <a:avLst/>
          </a:prstGeom>
          <a:noFill/>
        </p:spPr>
        <p:txBody>
          <a:bodyPr wrap="square" rtlCol="0">
            <a:spAutoFit/>
          </a:bodyPr>
          <a:lstStyle/>
          <a:p>
            <a:pPr algn="ctr"/>
            <a:r>
              <a:rPr lang="en-US" sz="1600" dirty="0">
                <a:solidFill>
                  <a:schemeClr val="tx1"/>
                </a:solidFill>
              </a:rPr>
              <a:t>Projects with largest reuse</a:t>
            </a:r>
          </a:p>
        </p:txBody>
      </p:sp>
      <p:sp>
        <p:nvSpPr>
          <p:cNvPr id="17" name="TextBox 16">
            <a:extLst>
              <a:ext uri="{FF2B5EF4-FFF2-40B4-BE49-F238E27FC236}">
                <a16:creationId xmlns:a16="http://schemas.microsoft.com/office/drawing/2014/main" id="{5CE828D2-A22C-DB41-AD9D-446286468BD7}"/>
              </a:ext>
            </a:extLst>
          </p:cNvPr>
          <p:cNvSpPr txBox="1"/>
          <p:nvPr/>
        </p:nvSpPr>
        <p:spPr>
          <a:xfrm>
            <a:off x="4802943" y="6506140"/>
            <a:ext cx="3637534" cy="261610"/>
          </a:xfrm>
          <a:prstGeom prst="rect">
            <a:avLst/>
          </a:prstGeom>
          <a:noFill/>
        </p:spPr>
        <p:txBody>
          <a:bodyPr wrap="none" rtlCol="0">
            <a:spAutoFit/>
          </a:bodyPr>
          <a:lstStyle/>
          <a:p>
            <a:r>
              <a:rPr lang="en-US" sz="1100" dirty="0">
                <a:solidFill>
                  <a:schemeClr val="tx1"/>
                </a:solidFill>
              </a:rPr>
              <a:t>(ignored projects with working sets smaller than 10 GB)</a:t>
            </a:r>
          </a:p>
        </p:txBody>
      </p:sp>
      <p:sp>
        <p:nvSpPr>
          <p:cNvPr id="19" name="TextBox 18">
            <a:extLst>
              <a:ext uri="{FF2B5EF4-FFF2-40B4-BE49-F238E27FC236}">
                <a16:creationId xmlns:a16="http://schemas.microsoft.com/office/drawing/2014/main" id="{F7CAEC8E-971D-5943-A833-87EE236F8178}"/>
              </a:ext>
            </a:extLst>
          </p:cNvPr>
          <p:cNvSpPr txBox="1"/>
          <p:nvPr/>
        </p:nvSpPr>
        <p:spPr>
          <a:xfrm>
            <a:off x="0" y="1258421"/>
            <a:ext cx="9144000" cy="1908215"/>
          </a:xfrm>
          <a:prstGeom prst="rect">
            <a:avLst/>
          </a:prstGeom>
          <a:noFill/>
        </p:spPr>
        <p:txBody>
          <a:bodyPr wrap="square" rtlCol="0">
            <a:spAutoFit/>
          </a:bodyPr>
          <a:lstStyle/>
          <a:p>
            <a:r>
              <a:rPr lang="en-US" dirty="0">
                <a:solidFill>
                  <a:schemeClr val="accent2"/>
                </a:solidFill>
              </a:rPr>
              <a:t>Bioinformatics (</a:t>
            </a:r>
            <a:r>
              <a:rPr lang="en-US" dirty="0" err="1">
                <a:solidFill>
                  <a:schemeClr val="accent2"/>
                </a:solidFill>
              </a:rPr>
              <a:t>npavlonikj</a:t>
            </a:r>
            <a:r>
              <a:rPr lang="en-US" dirty="0">
                <a:solidFill>
                  <a:schemeClr val="accent2"/>
                </a:solidFill>
              </a:rPr>
              <a:t>)</a:t>
            </a:r>
          </a:p>
          <a:p>
            <a:r>
              <a:rPr lang="en-US" dirty="0">
                <a:solidFill>
                  <a:schemeClr val="accent2"/>
                </a:solidFill>
              </a:rPr>
              <a:t>Evolutionary Biology (</a:t>
            </a:r>
            <a:r>
              <a:rPr lang="en-US" dirty="0" err="1">
                <a:solidFill>
                  <a:schemeClr val="accent2"/>
                </a:solidFill>
              </a:rPr>
              <a:t>gladstein</a:t>
            </a:r>
            <a:r>
              <a:rPr lang="en-US" dirty="0">
                <a:solidFill>
                  <a:schemeClr val="accent2"/>
                </a:solidFill>
              </a:rPr>
              <a:t>)</a:t>
            </a:r>
          </a:p>
          <a:p>
            <a:r>
              <a:rPr lang="en-US" dirty="0">
                <a:solidFill>
                  <a:schemeClr val="accent2"/>
                </a:solidFill>
              </a:rPr>
              <a:t>Plant Genetics (</a:t>
            </a:r>
            <a:r>
              <a:rPr lang="en-US" dirty="0" err="1">
                <a:solidFill>
                  <a:schemeClr val="accent2"/>
                </a:solidFill>
              </a:rPr>
              <a:t>gziegler</a:t>
            </a:r>
            <a:r>
              <a:rPr lang="en-US" dirty="0">
                <a:solidFill>
                  <a:schemeClr val="accent2"/>
                </a:solidFill>
              </a:rPr>
              <a:t>) </a:t>
            </a:r>
          </a:p>
          <a:p>
            <a:r>
              <a:rPr lang="en-US" dirty="0">
                <a:solidFill>
                  <a:schemeClr val="accent2"/>
                </a:solidFill>
              </a:rPr>
              <a:t>Computer Engineering (cgomes02)</a:t>
            </a:r>
          </a:p>
          <a:p>
            <a:r>
              <a:rPr lang="en-US" dirty="0">
                <a:solidFill>
                  <a:schemeClr val="accent2"/>
                </a:solidFill>
              </a:rPr>
              <a:t>Instrumentation R&amp;D (</a:t>
            </a:r>
            <a:r>
              <a:rPr lang="en-US" dirty="0" err="1">
                <a:solidFill>
                  <a:schemeClr val="accent2"/>
                </a:solidFill>
              </a:rPr>
              <a:t>elagin</a:t>
            </a:r>
            <a:r>
              <a:rPr lang="en-US" dirty="0">
                <a:solidFill>
                  <a:schemeClr val="accent2"/>
                </a:solidFill>
              </a:rPr>
              <a:t>, </a:t>
            </a:r>
            <a:r>
              <a:rPr lang="en-US" dirty="0" err="1">
                <a:solidFill>
                  <a:schemeClr val="accent2"/>
                </a:solidFill>
              </a:rPr>
              <a:t>runyu</a:t>
            </a:r>
            <a:r>
              <a:rPr lang="en-US" dirty="0">
                <a:solidFill>
                  <a:schemeClr val="accent2"/>
                </a:solidFill>
              </a:rPr>
              <a:t>, </a:t>
            </a:r>
            <a:r>
              <a:rPr lang="en-US" dirty="0" err="1">
                <a:solidFill>
                  <a:schemeClr val="accent2"/>
                </a:solidFill>
              </a:rPr>
              <a:t>odgerk</a:t>
            </a:r>
            <a:r>
              <a:rPr lang="en-US" dirty="0">
                <a:solidFill>
                  <a:schemeClr val="accent2"/>
                </a:solidFill>
              </a:rPr>
              <a:t>, </a:t>
            </a:r>
            <a:r>
              <a:rPr lang="en-US" dirty="0" err="1">
                <a:solidFill>
                  <a:schemeClr val="accent2"/>
                </a:solidFill>
              </a:rPr>
              <a:t>tuxino</a:t>
            </a:r>
            <a:r>
              <a:rPr lang="en-US" dirty="0">
                <a:solidFill>
                  <a:schemeClr val="accent2"/>
                </a:solidFill>
              </a:rPr>
              <a:t>)</a:t>
            </a:r>
          </a:p>
          <a:p>
            <a:r>
              <a:rPr lang="en-US" sz="1800" dirty="0">
                <a:solidFill>
                  <a:schemeClr val="accent2"/>
                </a:solidFill>
              </a:rPr>
              <a:t>Experiments in (Astro)Physics (LIGO, Nova, Dune, SBND, </a:t>
            </a:r>
            <a:r>
              <a:rPr lang="en-US" sz="1800" dirty="0" err="1">
                <a:solidFill>
                  <a:schemeClr val="accent2"/>
                </a:solidFill>
              </a:rPr>
              <a:t>MicroBoone</a:t>
            </a:r>
            <a:r>
              <a:rPr lang="en-US" sz="1800" dirty="0">
                <a:solidFill>
                  <a:schemeClr val="accent2"/>
                </a:solidFill>
              </a:rPr>
              <a:t>, Minerva)</a:t>
            </a:r>
          </a:p>
        </p:txBody>
      </p:sp>
    </p:spTree>
    <p:extLst>
      <p:ext uri="{BB962C8B-B14F-4D97-AF65-F5344CB8AC3E}">
        <p14:creationId xmlns:p14="http://schemas.microsoft.com/office/powerpoint/2010/main" val="789535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FB2E-8540-7949-96BA-7234512A45DF}"/>
              </a:ext>
            </a:extLst>
          </p:cNvPr>
          <p:cNvSpPr>
            <a:spLocks noGrp="1"/>
          </p:cNvSpPr>
          <p:nvPr>
            <p:ph type="title"/>
          </p:nvPr>
        </p:nvSpPr>
        <p:spPr/>
        <p:txBody>
          <a:bodyPr/>
          <a:lstStyle/>
          <a:p>
            <a:r>
              <a:rPr lang="en-US" dirty="0"/>
              <a:t>How you can join</a:t>
            </a:r>
          </a:p>
        </p:txBody>
      </p:sp>
      <p:sp>
        <p:nvSpPr>
          <p:cNvPr id="3" name="Content Placeholder 2">
            <a:extLst>
              <a:ext uri="{FF2B5EF4-FFF2-40B4-BE49-F238E27FC236}">
                <a16:creationId xmlns:a16="http://schemas.microsoft.com/office/drawing/2014/main" id="{F2EFCC19-4190-3643-8A72-5B284BB78FF5}"/>
              </a:ext>
            </a:extLst>
          </p:cNvPr>
          <p:cNvSpPr>
            <a:spLocks noGrp="1"/>
          </p:cNvSpPr>
          <p:nvPr>
            <p:ph idx="1"/>
          </p:nvPr>
        </p:nvSpPr>
        <p:spPr>
          <a:xfrm>
            <a:off x="95693" y="1195271"/>
            <a:ext cx="8952614" cy="4686300"/>
          </a:xfrm>
        </p:spPr>
        <p:txBody>
          <a:bodyPr/>
          <a:lstStyle/>
          <a:p>
            <a:r>
              <a:rPr lang="en-US" sz="2000" b="1" dirty="0"/>
              <a:t>Compute Resources:</a:t>
            </a:r>
          </a:p>
          <a:p>
            <a:pPr lvl="1"/>
            <a:r>
              <a:rPr lang="en-US" sz="1800" dirty="0"/>
              <a:t>You can join your entire cluster via a “Hosted Compute </a:t>
            </a:r>
            <a:r>
              <a:rPr lang="en-US" sz="1800" dirty="0" err="1"/>
              <a:t>Entrypoint</a:t>
            </a:r>
            <a:r>
              <a:rPr lang="en-US" sz="1800" dirty="0"/>
              <a:t>”</a:t>
            </a:r>
          </a:p>
          <a:p>
            <a:pPr lvl="2"/>
            <a:r>
              <a:rPr lang="en-US" sz="1400" dirty="0"/>
              <a:t>Multiple batch systems are supported (SLURM, PBS, </a:t>
            </a:r>
            <a:r>
              <a:rPr lang="en-US" sz="1400" dirty="0" err="1"/>
              <a:t>HTCondor</a:t>
            </a:r>
            <a:r>
              <a:rPr lang="en-US" sz="1400" dirty="0"/>
              <a:t>, …)</a:t>
            </a:r>
          </a:p>
          <a:p>
            <a:pPr lvl="1"/>
            <a:r>
              <a:rPr lang="en-US" sz="1800" dirty="0"/>
              <a:t>You can join an individual compute node by joining the PRP Nautilus cluster.</a:t>
            </a:r>
          </a:p>
          <a:p>
            <a:pPr lvl="1"/>
            <a:r>
              <a:rPr lang="en-US" sz="1800" dirty="0"/>
              <a:t>You can join your K8S cluster via Admiralty federation</a:t>
            </a:r>
          </a:p>
          <a:p>
            <a:pPr lvl="1"/>
            <a:r>
              <a:rPr lang="en-US" sz="1800" dirty="0"/>
              <a:t>You can join the commercial cloud resources you rent</a:t>
            </a:r>
          </a:p>
          <a:p>
            <a:r>
              <a:rPr lang="en-US" sz="2000" b="1" dirty="0"/>
              <a:t>Data Resources:</a:t>
            </a:r>
          </a:p>
          <a:p>
            <a:pPr lvl="1"/>
            <a:r>
              <a:rPr lang="en-US" sz="1800" dirty="0"/>
              <a:t>You can join your filesystem, or part of it (read-only)</a:t>
            </a:r>
          </a:p>
          <a:p>
            <a:pPr lvl="1"/>
            <a:r>
              <a:rPr lang="en-US" sz="1800" dirty="0"/>
              <a:t>You can join your storage via HTTPS (read/write)</a:t>
            </a:r>
          </a:p>
          <a:p>
            <a:pPr lvl="1"/>
            <a:r>
              <a:rPr lang="en-US" sz="1800" dirty="0"/>
              <a:t>You can join your storage node into NRP regional </a:t>
            </a:r>
            <a:r>
              <a:rPr lang="en-US" sz="1800" dirty="0" err="1"/>
              <a:t>Ceph</a:t>
            </a:r>
            <a:r>
              <a:rPr lang="en-US" sz="1800" dirty="0"/>
              <a:t> pools</a:t>
            </a:r>
          </a:p>
          <a:p>
            <a:pPr lvl="1"/>
            <a:r>
              <a:rPr lang="en-US" sz="1800" dirty="0"/>
              <a:t>You can add a cache</a:t>
            </a:r>
          </a:p>
          <a:p>
            <a:r>
              <a:rPr lang="en-US" sz="2000" b="1" dirty="0"/>
              <a:t>Access Point:</a:t>
            </a:r>
          </a:p>
          <a:p>
            <a:pPr lvl="1"/>
            <a:r>
              <a:rPr lang="en-US" sz="1800" dirty="0"/>
              <a:t>You can join your </a:t>
            </a:r>
            <a:r>
              <a:rPr lang="en-US" sz="1800" dirty="0" err="1"/>
              <a:t>HTCondor</a:t>
            </a:r>
            <a:r>
              <a:rPr lang="en-US" sz="1800" dirty="0"/>
              <a:t> submission point</a:t>
            </a:r>
          </a:p>
          <a:p>
            <a:pPr lvl="2"/>
            <a:r>
              <a:rPr lang="en-US" sz="1400" dirty="0"/>
              <a:t>Even such that your </a:t>
            </a:r>
            <a:r>
              <a:rPr lang="en-US" sz="1400" dirty="0" err="1"/>
              <a:t>schedd</a:t>
            </a:r>
            <a:r>
              <a:rPr lang="en-US" sz="1400" dirty="0"/>
              <a:t> submits to both your local </a:t>
            </a:r>
            <a:r>
              <a:rPr lang="en-US" sz="1400" dirty="0" err="1"/>
              <a:t>HTCondor</a:t>
            </a:r>
            <a:r>
              <a:rPr lang="en-US" sz="1400" dirty="0"/>
              <a:t> cluster and OSG </a:t>
            </a:r>
          </a:p>
          <a:p>
            <a:pPr lvl="1"/>
            <a:endParaRPr lang="en-US" sz="1800" dirty="0"/>
          </a:p>
          <a:p>
            <a:pPr lvl="1"/>
            <a:endParaRPr lang="en-US" sz="1800" dirty="0"/>
          </a:p>
        </p:txBody>
      </p:sp>
      <p:sp>
        <p:nvSpPr>
          <p:cNvPr id="4" name="Slide Number Placeholder 3">
            <a:extLst>
              <a:ext uri="{FF2B5EF4-FFF2-40B4-BE49-F238E27FC236}">
                <a16:creationId xmlns:a16="http://schemas.microsoft.com/office/drawing/2014/main" id="{30AD0B7E-9EC4-194C-98A0-E0A6742E04D7}"/>
              </a:ext>
            </a:extLst>
          </p:cNvPr>
          <p:cNvSpPr>
            <a:spLocks noGrp="1"/>
          </p:cNvSpPr>
          <p:nvPr>
            <p:ph type="sldNum" sz="quarter" idx="10"/>
          </p:nvPr>
        </p:nvSpPr>
        <p:spPr/>
        <p:txBody>
          <a:bodyPr/>
          <a:lstStyle/>
          <a:p>
            <a:pPr>
              <a:defRPr/>
            </a:pPr>
            <a:fld id="{038AB4BC-D760-449D-A975-B1B41586F3D1}" type="slidenum">
              <a:rPr lang="en-US" smtClean="0"/>
              <a:pPr>
                <a:defRPr/>
              </a:pPr>
              <a:t>21</a:t>
            </a:fld>
            <a:endParaRPr lang="en-US" dirty="0"/>
          </a:p>
        </p:txBody>
      </p:sp>
    </p:spTree>
    <p:extLst>
      <p:ext uri="{BB962C8B-B14F-4D97-AF65-F5344CB8AC3E}">
        <p14:creationId xmlns:p14="http://schemas.microsoft.com/office/powerpoint/2010/main" val="746741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6CC0-3969-E647-9293-AC3E02BD369D}"/>
              </a:ext>
            </a:extLst>
          </p:cNvPr>
          <p:cNvSpPr>
            <a:spLocks noGrp="1"/>
          </p:cNvSpPr>
          <p:nvPr>
            <p:ph type="title"/>
          </p:nvPr>
        </p:nvSpPr>
        <p:spPr/>
        <p:txBody>
          <a:bodyPr/>
          <a:lstStyle/>
          <a:p>
            <a:r>
              <a:rPr lang="en-US" dirty="0"/>
              <a:t>Conceptual Model for Data</a:t>
            </a:r>
          </a:p>
        </p:txBody>
      </p:sp>
      <p:sp>
        <p:nvSpPr>
          <p:cNvPr id="4" name="Slide Number Placeholder 3">
            <a:extLst>
              <a:ext uri="{FF2B5EF4-FFF2-40B4-BE49-F238E27FC236}">
                <a16:creationId xmlns:a16="http://schemas.microsoft.com/office/drawing/2014/main" id="{462FF370-77CE-3E45-8B4A-4DF44570E644}"/>
              </a:ext>
            </a:extLst>
          </p:cNvPr>
          <p:cNvSpPr>
            <a:spLocks noGrp="1"/>
          </p:cNvSpPr>
          <p:nvPr>
            <p:ph type="sldNum" sz="quarter" idx="10"/>
          </p:nvPr>
        </p:nvSpPr>
        <p:spPr/>
        <p:txBody>
          <a:bodyPr/>
          <a:lstStyle/>
          <a:p>
            <a:pPr>
              <a:defRPr/>
            </a:pPr>
            <a:fld id="{038AB4BC-D760-449D-A975-B1B41586F3D1}" type="slidenum">
              <a:rPr lang="en-US" smtClean="0"/>
              <a:pPr>
                <a:defRPr/>
              </a:pPr>
              <a:t>22</a:t>
            </a:fld>
            <a:endParaRPr lang="en-US" dirty="0"/>
          </a:p>
        </p:txBody>
      </p:sp>
      <p:cxnSp>
        <p:nvCxnSpPr>
          <p:cNvPr id="6" name="Straight Connector 5">
            <a:extLst>
              <a:ext uri="{FF2B5EF4-FFF2-40B4-BE49-F238E27FC236}">
                <a16:creationId xmlns:a16="http://schemas.microsoft.com/office/drawing/2014/main" id="{568BCF24-6918-5148-928A-262F15E4590F}"/>
              </a:ext>
            </a:extLst>
          </p:cNvPr>
          <p:cNvCxnSpPr>
            <a:cxnSpLocks/>
          </p:cNvCxnSpPr>
          <p:nvPr/>
        </p:nvCxnSpPr>
        <p:spPr bwMode="auto">
          <a:xfrm>
            <a:off x="5156791" y="1414130"/>
            <a:ext cx="0" cy="3732028"/>
          </a:xfrm>
          <a:prstGeom prst="line">
            <a:avLst/>
          </a:prstGeom>
          <a:noFill/>
          <a:ln w="76200" cap="flat" cmpd="sng" algn="ctr">
            <a:solidFill>
              <a:schemeClr val="accent2"/>
            </a:solidFill>
            <a:prstDash val="lgDash"/>
            <a:round/>
            <a:headEnd type="none" w="med" len="med"/>
            <a:tailEnd type="none" w="med" len="med"/>
          </a:ln>
          <a:effectLst/>
        </p:spPr>
      </p:cxnSp>
      <p:sp>
        <p:nvSpPr>
          <p:cNvPr id="7" name="TextBox 6">
            <a:extLst>
              <a:ext uri="{FF2B5EF4-FFF2-40B4-BE49-F238E27FC236}">
                <a16:creationId xmlns:a16="http://schemas.microsoft.com/office/drawing/2014/main" id="{FEC36C9D-3663-764F-AA71-DCBE14615B27}"/>
              </a:ext>
            </a:extLst>
          </p:cNvPr>
          <p:cNvSpPr txBox="1"/>
          <p:nvPr/>
        </p:nvSpPr>
        <p:spPr>
          <a:xfrm>
            <a:off x="5279109" y="4474096"/>
            <a:ext cx="2658100" cy="400110"/>
          </a:xfrm>
          <a:prstGeom prst="rect">
            <a:avLst/>
          </a:prstGeom>
          <a:noFill/>
        </p:spPr>
        <p:txBody>
          <a:bodyPr wrap="none" rtlCol="0">
            <a:spAutoFit/>
          </a:bodyPr>
          <a:lstStyle/>
          <a:p>
            <a:r>
              <a:rPr lang="en-US" b="1" dirty="0">
                <a:solidFill>
                  <a:srgbClr val="0432FF"/>
                </a:solidFill>
              </a:rPr>
              <a:t>Institutional Firewall</a:t>
            </a:r>
          </a:p>
        </p:txBody>
      </p:sp>
      <p:sp>
        <p:nvSpPr>
          <p:cNvPr id="8" name="Round Diagonal Corner Rectangle 7">
            <a:extLst>
              <a:ext uri="{FF2B5EF4-FFF2-40B4-BE49-F238E27FC236}">
                <a16:creationId xmlns:a16="http://schemas.microsoft.com/office/drawing/2014/main" id="{28892002-3BF1-C044-A478-00E534690738}"/>
              </a:ext>
            </a:extLst>
          </p:cNvPr>
          <p:cNvSpPr/>
          <p:nvPr/>
        </p:nvSpPr>
        <p:spPr bwMode="auto">
          <a:xfrm>
            <a:off x="6996228" y="2222205"/>
            <a:ext cx="1881963" cy="1804749"/>
          </a:xfrm>
          <a:prstGeom prst="round2DiagRect">
            <a:avLst/>
          </a:prstGeom>
          <a:solidFill>
            <a:srgbClr val="0432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charset="0"/>
              </a:rPr>
              <a:t>Your filesystem behind your institutional firewall</a:t>
            </a:r>
          </a:p>
        </p:txBody>
      </p:sp>
      <p:sp>
        <p:nvSpPr>
          <p:cNvPr id="9" name="Rectangle 8">
            <a:extLst>
              <a:ext uri="{FF2B5EF4-FFF2-40B4-BE49-F238E27FC236}">
                <a16:creationId xmlns:a16="http://schemas.microsoft.com/office/drawing/2014/main" id="{D0791E67-10C6-AF47-854A-F9C82A45C267}"/>
              </a:ext>
            </a:extLst>
          </p:cNvPr>
          <p:cNvSpPr/>
          <p:nvPr/>
        </p:nvSpPr>
        <p:spPr bwMode="auto">
          <a:xfrm>
            <a:off x="4733486" y="2126512"/>
            <a:ext cx="827342" cy="21477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660066"/>
              </a:solidFill>
              <a:effectLst/>
              <a:latin typeface="Arial" charset="0"/>
            </a:endParaRPr>
          </a:p>
        </p:txBody>
      </p:sp>
      <p:sp>
        <p:nvSpPr>
          <p:cNvPr id="10" name="TextBox 9">
            <a:extLst>
              <a:ext uri="{FF2B5EF4-FFF2-40B4-BE49-F238E27FC236}">
                <a16:creationId xmlns:a16="http://schemas.microsoft.com/office/drawing/2014/main" id="{01135F41-E746-3D4D-8F89-E0DE0E66AE08}"/>
              </a:ext>
            </a:extLst>
          </p:cNvPr>
          <p:cNvSpPr txBox="1"/>
          <p:nvPr/>
        </p:nvSpPr>
        <p:spPr>
          <a:xfrm>
            <a:off x="2083498" y="1655327"/>
            <a:ext cx="3063659" cy="400110"/>
          </a:xfrm>
          <a:prstGeom prst="rect">
            <a:avLst/>
          </a:prstGeom>
          <a:noFill/>
        </p:spPr>
        <p:txBody>
          <a:bodyPr wrap="none" rtlCol="0">
            <a:spAutoFit/>
          </a:bodyPr>
          <a:lstStyle/>
          <a:p>
            <a:r>
              <a:rPr lang="en-US" b="1" dirty="0">
                <a:solidFill>
                  <a:srgbClr val="FF0000"/>
                </a:solidFill>
              </a:rPr>
              <a:t>Dual homed K8S server</a:t>
            </a:r>
          </a:p>
        </p:txBody>
      </p:sp>
      <p:sp>
        <p:nvSpPr>
          <p:cNvPr id="11" name="TextBox 10">
            <a:extLst>
              <a:ext uri="{FF2B5EF4-FFF2-40B4-BE49-F238E27FC236}">
                <a16:creationId xmlns:a16="http://schemas.microsoft.com/office/drawing/2014/main" id="{3CFF0B01-9EA9-6947-865A-9E49C8C6FCA0}"/>
              </a:ext>
            </a:extLst>
          </p:cNvPr>
          <p:cNvSpPr txBox="1"/>
          <p:nvPr/>
        </p:nvSpPr>
        <p:spPr>
          <a:xfrm>
            <a:off x="3306726" y="4532575"/>
            <a:ext cx="1725152" cy="707886"/>
          </a:xfrm>
          <a:prstGeom prst="rect">
            <a:avLst/>
          </a:prstGeom>
          <a:noFill/>
        </p:spPr>
        <p:txBody>
          <a:bodyPr wrap="none" rtlCol="0">
            <a:spAutoFit/>
          </a:bodyPr>
          <a:lstStyle/>
          <a:p>
            <a:pPr algn="ctr"/>
            <a:r>
              <a:rPr lang="en-US" dirty="0">
                <a:solidFill>
                  <a:srgbClr val="FF0000"/>
                </a:solidFill>
              </a:rPr>
              <a:t>Institutional</a:t>
            </a:r>
          </a:p>
          <a:p>
            <a:pPr algn="ctr"/>
            <a:r>
              <a:rPr lang="en-US" dirty="0">
                <a:solidFill>
                  <a:srgbClr val="FF0000"/>
                </a:solidFill>
              </a:rPr>
              <a:t>Science DMZ</a:t>
            </a:r>
          </a:p>
        </p:txBody>
      </p:sp>
      <p:sp>
        <p:nvSpPr>
          <p:cNvPr id="12" name="Left Arrow 11">
            <a:extLst>
              <a:ext uri="{FF2B5EF4-FFF2-40B4-BE49-F238E27FC236}">
                <a16:creationId xmlns:a16="http://schemas.microsoft.com/office/drawing/2014/main" id="{51F7EAC2-E5E5-A245-AC7B-A473D6CA797F}"/>
              </a:ext>
            </a:extLst>
          </p:cNvPr>
          <p:cNvSpPr/>
          <p:nvPr/>
        </p:nvSpPr>
        <p:spPr bwMode="auto">
          <a:xfrm>
            <a:off x="5580096" y="2869402"/>
            <a:ext cx="1416131" cy="794802"/>
          </a:xfrm>
          <a:prstGeom prst="leftArrow">
            <a:avLst/>
          </a:prstGeom>
          <a:solidFill>
            <a:srgbClr val="0432FF"/>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charset="0"/>
              </a:rPr>
              <a:t>Mount</a:t>
            </a:r>
          </a:p>
        </p:txBody>
      </p:sp>
      <p:sp>
        <p:nvSpPr>
          <p:cNvPr id="13" name="Cloud 12">
            <a:extLst>
              <a:ext uri="{FF2B5EF4-FFF2-40B4-BE49-F238E27FC236}">
                <a16:creationId xmlns:a16="http://schemas.microsoft.com/office/drawing/2014/main" id="{EEEC196E-7C99-5C49-BB53-C1ACE9547811}"/>
              </a:ext>
            </a:extLst>
          </p:cNvPr>
          <p:cNvSpPr/>
          <p:nvPr/>
        </p:nvSpPr>
        <p:spPr bwMode="auto">
          <a:xfrm>
            <a:off x="109642" y="2504789"/>
            <a:ext cx="3168503" cy="1768110"/>
          </a:xfrm>
          <a:prstGeom prst="cloud">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660066"/>
              </a:solidFill>
              <a:effectLst/>
              <a:latin typeface="Arial" charset="0"/>
            </a:endParaRPr>
          </a:p>
        </p:txBody>
      </p:sp>
      <p:sp>
        <p:nvSpPr>
          <p:cNvPr id="14" name="TextBox 13">
            <a:extLst>
              <a:ext uri="{FF2B5EF4-FFF2-40B4-BE49-F238E27FC236}">
                <a16:creationId xmlns:a16="http://schemas.microsoft.com/office/drawing/2014/main" id="{4FFA3D0B-200D-7747-A172-CF767F9DB133}"/>
              </a:ext>
            </a:extLst>
          </p:cNvPr>
          <p:cNvSpPr txBox="1"/>
          <p:nvPr/>
        </p:nvSpPr>
        <p:spPr>
          <a:xfrm>
            <a:off x="384085" y="2940063"/>
            <a:ext cx="2619627" cy="707886"/>
          </a:xfrm>
          <a:prstGeom prst="rect">
            <a:avLst/>
          </a:prstGeom>
          <a:noFill/>
        </p:spPr>
        <p:txBody>
          <a:bodyPr wrap="none" rtlCol="0">
            <a:spAutoFit/>
          </a:bodyPr>
          <a:lstStyle/>
          <a:p>
            <a:pPr algn="ctr"/>
            <a:r>
              <a:rPr lang="en-US" dirty="0">
                <a:solidFill>
                  <a:srgbClr val="FF0000"/>
                </a:solidFill>
              </a:rPr>
              <a:t>Access Data on OSG</a:t>
            </a:r>
          </a:p>
          <a:p>
            <a:pPr algn="ctr"/>
            <a:r>
              <a:rPr lang="en-US" dirty="0">
                <a:solidFill>
                  <a:srgbClr val="FF0000"/>
                </a:solidFill>
              </a:rPr>
              <a:t>Compute Federation</a:t>
            </a:r>
          </a:p>
        </p:txBody>
      </p:sp>
      <p:sp>
        <p:nvSpPr>
          <p:cNvPr id="16" name="Left-Right Arrow 15">
            <a:extLst>
              <a:ext uri="{FF2B5EF4-FFF2-40B4-BE49-F238E27FC236}">
                <a16:creationId xmlns:a16="http://schemas.microsoft.com/office/drawing/2014/main" id="{FE1D44EE-2A54-4B4A-8647-72268133C5C6}"/>
              </a:ext>
            </a:extLst>
          </p:cNvPr>
          <p:cNvSpPr/>
          <p:nvPr/>
        </p:nvSpPr>
        <p:spPr bwMode="auto">
          <a:xfrm>
            <a:off x="3185187" y="2904212"/>
            <a:ext cx="1528357" cy="524788"/>
          </a:xfrm>
          <a:prstGeom prst="leftRightArrow">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660066"/>
              </a:solidFill>
              <a:effectLst/>
              <a:latin typeface="Arial" charset="0"/>
            </a:endParaRPr>
          </a:p>
        </p:txBody>
      </p:sp>
      <p:sp>
        <p:nvSpPr>
          <p:cNvPr id="17" name="TextBox 16">
            <a:extLst>
              <a:ext uri="{FF2B5EF4-FFF2-40B4-BE49-F238E27FC236}">
                <a16:creationId xmlns:a16="http://schemas.microsoft.com/office/drawing/2014/main" id="{0B7120CC-98A8-9843-8C18-25347CD453E4}"/>
              </a:ext>
            </a:extLst>
          </p:cNvPr>
          <p:cNvSpPr txBox="1"/>
          <p:nvPr/>
        </p:nvSpPr>
        <p:spPr>
          <a:xfrm>
            <a:off x="3276326" y="3392144"/>
            <a:ext cx="1436612" cy="707886"/>
          </a:xfrm>
          <a:prstGeom prst="rect">
            <a:avLst/>
          </a:prstGeom>
          <a:noFill/>
        </p:spPr>
        <p:txBody>
          <a:bodyPr wrap="none" rtlCol="0">
            <a:spAutoFit/>
          </a:bodyPr>
          <a:lstStyle/>
          <a:p>
            <a:r>
              <a:rPr lang="en-US" dirty="0">
                <a:solidFill>
                  <a:srgbClr val="FF0000"/>
                </a:solidFill>
              </a:rPr>
              <a:t>OSG Data </a:t>
            </a:r>
          </a:p>
          <a:p>
            <a:r>
              <a:rPr lang="en-US" dirty="0">
                <a:solidFill>
                  <a:srgbClr val="FF0000"/>
                </a:solidFill>
              </a:rPr>
              <a:t>Federation</a:t>
            </a:r>
          </a:p>
        </p:txBody>
      </p:sp>
      <p:sp>
        <p:nvSpPr>
          <p:cNvPr id="20" name="TextBox 19">
            <a:extLst>
              <a:ext uri="{FF2B5EF4-FFF2-40B4-BE49-F238E27FC236}">
                <a16:creationId xmlns:a16="http://schemas.microsoft.com/office/drawing/2014/main" id="{851E1258-FFD8-D049-A16A-06F07CDE79F1}"/>
              </a:ext>
            </a:extLst>
          </p:cNvPr>
          <p:cNvSpPr txBox="1"/>
          <p:nvPr/>
        </p:nvSpPr>
        <p:spPr>
          <a:xfrm>
            <a:off x="109642" y="5296514"/>
            <a:ext cx="8812284" cy="1015663"/>
          </a:xfrm>
          <a:prstGeom prst="rect">
            <a:avLst/>
          </a:prstGeom>
          <a:noFill/>
        </p:spPr>
        <p:txBody>
          <a:bodyPr wrap="none" rtlCol="0">
            <a:spAutoFit/>
          </a:bodyPr>
          <a:lstStyle/>
          <a:p>
            <a:r>
              <a:rPr lang="en-US" dirty="0">
                <a:solidFill>
                  <a:schemeClr val="tx1"/>
                </a:solidFill>
              </a:rPr>
              <a:t>Your fileserver with your data is behind your institutional firewall.</a:t>
            </a:r>
          </a:p>
          <a:p>
            <a:r>
              <a:rPr lang="en-US" dirty="0">
                <a:solidFill>
                  <a:schemeClr val="tx1"/>
                </a:solidFill>
              </a:rPr>
              <a:t>A dual homed K8S server mounts only those filesystems you want to export.</a:t>
            </a:r>
          </a:p>
          <a:p>
            <a:r>
              <a:rPr lang="en-US" dirty="0">
                <a:solidFill>
                  <a:schemeClr val="tx1"/>
                </a:solidFill>
              </a:rPr>
              <a:t>We operate the OSG Data Federation API by deploying container into K8S.</a:t>
            </a:r>
          </a:p>
        </p:txBody>
      </p:sp>
    </p:spTree>
    <p:extLst>
      <p:ext uri="{BB962C8B-B14F-4D97-AF65-F5344CB8AC3E}">
        <p14:creationId xmlns:p14="http://schemas.microsoft.com/office/powerpoint/2010/main" val="1482943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320C-CBD7-AD4D-972E-6AAD5D50481A}"/>
              </a:ext>
            </a:extLst>
          </p:cNvPr>
          <p:cNvSpPr>
            <a:spLocks noGrp="1"/>
          </p:cNvSpPr>
          <p:nvPr>
            <p:ph type="title"/>
          </p:nvPr>
        </p:nvSpPr>
        <p:spPr/>
        <p:txBody>
          <a:bodyPr/>
          <a:lstStyle/>
          <a:p>
            <a:r>
              <a:rPr lang="en-US" dirty="0"/>
              <a:t>Flexibility you have</a:t>
            </a:r>
          </a:p>
        </p:txBody>
      </p:sp>
      <p:sp>
        <p:nvSpPr>
          <p:cNvPr id="3" name="Content Placeholder 2">
            <a:extLst>
              <a:ext uri="{FF2B5EF4-FFF2-40B4-BE49-F238E27FC236}">
                <a16:creationId xmlns:a16="http://schemas.microsoft.com/office/drawing/2014/main" id="{7CAC15A4-1C4E-CC45-B72C-768EE9F85B55}"/>
              </a:ext>
            </a:extLst>
          </p:cNvPr>
          <p:cNvSpPr>
            <a:spLocks noGrp="1"/>
          </p:cNvSpPr>
          <p:nvPr>
            <p:ph idx="1"/>
          </p:nvPr>
        </p:nvSpPr>
        <p:spPr>
          <a:xfrm>
            <a:off x="85060" y="1333500"/>
            <a:ext cx="8963247" cy="4686300"/>
          </a:xfrm>
        </p:spPr>
        <p:txBody>
          <a:bodyPr/>
          <a:lstStyle/>
          <a:p>
            <a:r>
              <a:rPr lang="en-US" sz="2800" dirty="0"/>
              <a:t>Part of Filesystem can be read-only mount.</a:t>
            </a:r>
          </a:p>
          <a:p>
            <a:pPr lvl="1"/>
            <a:r>
              <a:rPr lang="en-US" sz="2400" dirty="0"/>
              <a:t>Can be shared globally or only with your friends</a:t>
            </a:r>
          </a:p>
          <a:p>
            <a:r>
              <a:rPr lang="en-US" sz="2800" dirty="0"/>
              <a:t>Another part can be open for writes, and thus authenticated for writes from you and your friends.  </a:t>
            </a:r>
          </a:p>
          <a:p>
            <a:pPr lvl="1"/>
            <a:r>
              <a:rPr lang="en-US" sz="2400" dirty="0"/>
              <a:t>Areas you write into can be exported for future processing.</a:t>
            </a:r>
          </a:p>
          <a:p>
            <a:r>
              <a:rPr lang="en-US" sz="2800" dirty="0"/>
              <a:t>Namespace of your data independent of your server</a:t>
            </a:r>
          </a:p>
          <a:p>
            <a:pPr lvl="1"/>
            <a:r>
              <a:rPr lang="en-US" sz="2400" dirty="0"/>
              <a:t>You can replicate your data to another server, and then delete it on your server to regain space.</a:t>
            </a:r>
          </a:p>
          <a:p>
            <a:pPr lvl="2"/>
            <a:r>
              <a:rPr lang="en-US" sz="2000" dirty="0"/>
              <a:t>E.g. you can mv your data from your private server to LIGOs public server without changing the namespace how people access it. I.e. jobs before and after access the data via the same names.</a:t>
            </a:r>
          </a:p>
        </p:txBody>
      </p:sp>
      <p:sp>
        <p:nvSpPr>
          <p:cNvPr id="4" name="Slide Number Placeholder 3">
            <a:extLst>
              <a:ext uri="{FF2B5EF4-FFF2-40B4-BE49-F238E27FC236}">
                <a16:creationId xmlns:a16="http://schemas.microsoft.com/office/drawing/2014/main" id="{4ACE8A86-9B55-DB46-92E1-84777D1F3F0A}"/>
              </a:ext>
            </a:extLst>
          </p:cNvPr>
          <p:cNvSpPr>
            <a:spLocks noGrp="1"/>
          </p:cNvSpPr>
          <p:nvPr>
            <p:ph type="sldNum" sz="quarter" idx="10"/>
          </p:nvPr>
        </p:nvSpPr>
        <p:spPr/>
        <p:txBody>
          <a:bodyPr/>
          <a:lstStyle/>
          <a:p>
            <a:pPr>
              <a:defRPr/>
            </a:pPr>
            <a:fld id="{038AB4BC-D760-449D-A975-B1B41586F3D1}" type="slidenum">
              <a:rPr lang="en-US" smtClean="0"/>
              <a:pPr>
                <a:defRPr/>
              </a:pPr>
              <a:t>23</a:t>
            </a:fld>
            <a:endParaRPr lang="en-US" dirty="0"/>
          </a:p>
        </p:txBody>
      </p:sp>
    </p:spTree>
    <p:extLst>
      <p:ext uri="{BB962C8B-B14F-4D97-AF65-F5344CB8AC3E}">
        <p14:creationId xmlns:p14="http://schemas.microsoft.com/office/powerpoint/2010/main" val="148702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4874-F0C0-F649-9AE0-6A28AE118FD9}"/>
              </a:ext>
            </a:extLst>
          </p:cNvPr>
          <p:cNvSpPr>
            <a:spLocks noGrp="1"/>
          </p:cNvSpPr>
          <p:nvPr>
            <p:ph type="ctrTitle"/>
          </p:nvPr>
        </p:nvSpPr>
        <p:spPr/>
        <p:txBody>
          <a:bodyPr/>
          <a:lstStyle/>
          <a:p>
            <a:r>
              <a:rPr lang="en-US" dirty="0"/>
              <a:t>Where we are going</a:t>
            </a:r>
          </a:p>
        </p:txBody>
      </p:sp>
    </p:spTree>
    <p:extLst>
      <p:ext uri="{BB962C8B-B14F-4D97-AF65-F5344CB8AC3E}">
        <p14:creationId xmlns:p14="http://schemas.microsoft.com/office/powerpoint/2010/main" val="57661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6509-40A1-F24A-A8F2-22F5E842BD6C}"/>
              </a:ext>
            </a:extLst>
          </p:cNvPr>
          <p:cNvSpPr>
            <a:spLocks noGrp="1"/>
          </p:cNvSpPr>
          <p:nvPr>
            <p:ph type="title"/>
          </p:nvPr>
        </p:nvSpPr>
        <p:spPr>
          <a:xfrm>
            <a:off x="754912" y="0"/>
            <a:ext cx="7452023" cy="1143000"/>
          </a:xfrm>
        </p:spPr>
        <p:txBody>
          <a:bodyPr/>
          <a:lstStyle/>
          <a:p>
            <a:r>
              <a:rPr lang="en-US" sz="2400" dirty="0"/>
              <a:t>Prototype National Research Platform</a:t>
            </a:r>
          </a:p>
        </p:txBody>
      </p:sp>
      <p:sp>
        <p:nvSpPr>
          <p:cNvPr id="4" name="Slide Number Placeholder 3">
            <a:extLst>
              <a:ext uri="{FF2B5EF4-FFF2-40B4-BE49-F238E27FC236}">
                <a16:creationId xmlns:a16="http://schemas.microsoft.com/office/drawing/2014/main" id="{54C0718C-8B1E-EB4C-99E8-1E8118A4E048}"/>
              </a:ext>
            </a:extLst>
          </p:cNvPr>
          <p:cNvSpPr>
            <a:spLocks noGrp="1"/>
          </p:cNvSpPr>
          <p:nvPr>
            <p:ph type="sldNum" sz="quarter" idx="10"/>
          </p:nvPr>
        </p:nvSpPr>
        <p:spPr/>
        <p:txBody>
          <a:bodyPr/>
          <a:lstStyle/>
          <a:p>
            <a:pPr>
              <a:defRPr/>
            </a:pPr>
            <a:fld id="{038AB4BC-D760-449D-A975-B1B41586F3D1}" type="slidenum">
              <a:rPr lang="en-US" smtClean="0"/>
              <a:pPr>
                <a:defRPr/>
              </a:pPr>
              <a:t>25</a:t>
            </a:fld>
            <a:endParaRPr lang="en-US" dirty="0"/>
          </a:p>
        </p:txBody>
      </p:sp>
      <p:pic>
        <p:nvPicPr>
          <p:cNvPr id="5" name="Picture 4">
            <a:extLst>
              <a:ext uri="{FF2B5EF4-FFF2-40B4-BE49-F238E27FC236}">
                <a16:creationId xmlns:a16="http://schemas.microsoft.com/office/drawing/2014/main" id="{6C8334C5-4318-7548-BA87-A7B9AF10ACCB}"/>
              </a:ext>
            </a:extLst>
          </p:cNvPr>
          <p:cNvPicPr/>
          <p:nvPr/>
        </p:nvPicPr>
        <p:blipFill>
          <a:blip r:embed="rId2"/>
          <a:stretch>
            <a:fillRect/>
          </a:stretch>
        </p:blipFill>
        <p:spPr>
          <a:xfrm>
            <a:off x="43543" y="1206798"/>
            <a:ext cx="9035144" cy="3713545"/>
          </a:xfrm>
          <a:prstGeom prst="rect">
            <a:avLst/>
          </a:prstGeom>
        </p:spPr>
      </p:pic>
      <p:sp>
        <p:nvSpPr>
          <p:cNvPr id="6" name="TextBox 5">
            <a:extLst>
              <a:ext uri="{FF2B5EF4-FFF2-40B4-BE49-F238E27FC236}">
                <a16:creationId xmlns:a16="http://schemas.microsoft.com/office/drawing/2014/main" id="{1A4B88C3-0411-DA46-A333-D77B96DC0958}"/>
              </a:ext>
            </a:extLst>
          </p:cNvPr>
          <p:cNvSpPr txBox="1"/>
          <p:nvPr/>
        </p:nvSpPr>
        <p:spPr>
          <a:xfrm>
            <a:off x="0" y="5170714"/>
            <a:ext cx="9143999" cy="523220"/>
          </a:xfrm>
          <a:prstGeom prst="rect">
            <a:avLst/>
          </a:prstGeom>
          <a:noFill/>
        </p:spPr>
        <p:txBody>
          <a:bodyPr wrap="square" rtlCol="0">
            <a:spAutoFit/>
          </a:bodyPr>
          <a:lstStyle/>
          <a:p>
            <a:pPr algn="ctr"/>
            <a:r>
              <a:rPr lang="en-US" sz="2800" b="1" dirty="0">
                <a:solidFill>
                  <a:srgbClr val="FF0000"/>
                </a:solidFill>
              </a:rPr>
              <a:t>Nationally Distributed Category-II System (NSF)</a:t>
            </a:r>
          </a:p>
        </p:txBody>
      </p:sp>
      <p:sp>
        <p:nvSpPr>
          <p:cNvPr id="7" name="TextBox 6">
            <a:extLst>
              <a:ext uri="{FF2B5EF4-FFF2-40B4-BE49-F238E27FC236}">
                <a16:creationId xmlns:a16="http://schemas.microsoft.com/office/drawing/2014/main" id="{FA40755E-4133-0946-B8CC-1D0DD7AC038F}"/>
              </a:ext>
            </a:extLst>
          </p:cNvPr>
          <p:cNvSpPr txBox="1"/>
          <p:nvPr/>
        </p:nvSpPr>
        <p:spPr>
          <a:xfrm>
            <a:off x="1165041" y="5693934"/>
            <a:ext cx="7136890" cy="400110"/>
          </a:xfrm>
          <a:prstGeom prst="rect">
            <a:avLst/>
          </a:prstGeom>
          <a:noFill/>
        </p:spPr>
        <p:txBody>
          <a:bodyPr wrap="none" rtlCol="0">
            <a:spAutoFit/>
          </a:bodyPr>
          <a:lstStyle/>
          <a:p>
            <a:r>
              <a:rPr lang="en-US" dirty="0">
                <a:solidFill>
                  <a:srgbClr val="0432FF"/>
                </a:solidFill>
              </a:rPr>
              <a:t>3 year prototyping phase followed by 2 year allocation phase.</a:t>
            </a:r>
          </a:p>
        </p:txBody>
      </p:sp>
      <p:sp>
        <p:nvSpPr>
          <p:cNvPr id="8" name="Rectangle 7">
            <a:extLst>
              <a:ext uri="{FF2B5EF4-FFF2-40B4-BE49-F238E27FC236}">
                <a16:creationId xmlns:a16="http://schemas.microsoft.com/office/drawing/2014/main" id="{C14C0D7E-C0D6-6743-9970-97FCD810F157}"/>
              </a:ext>
            </a:extLst>
          </p:cNvPr>
          <p:cNvSpPr/>
          <p:nvPr/>
        </p:nvSpPr>
        <p:spPr>
          <a:xfrm>
            <a:off x="5709438" y="6400800"/>
            <a:ext cx="3108800" cy="400110"/>
          </a:xfrm>
          <a:prstGeom prst="rect">
            <a:avLst/>
          </a:prstGeom>
        </p:spPr>
        <p:txBody>
          <a:bodyPr wrap="none">
            <a:spAutoFit/>
          </a:bodyPr>
          <a:lstStyle/>
          <a:p>
            <a:r>
              <a:rPr lang="en-US" b="1" dirty="0">
                <a:solidFill>
                  <a:schemeClr val="accent6"/>
                </a:solidFill>
              </a:rPr>
              <a:t>Funded as NSF 2112167</a:t>
            </a:r>
          </a:p>
        </p:txBody>
      </p:sp>
    </p:spTree>
    <p:extLst>
      <p:ext uri="{BB962C8B-B14F-4D97-AF65-F5344CB8AC3E}">
        <p14:creationId xmlns:p14="http://schemas.microsoft.com/office/powerpoint/2010/main" val="301612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771B-639A-0A4F-88A3-A6CEA260343B}"/>
              </a:ext>
            </a:extLst>
          </p:cNvPr>
          <p:cNvSpPr>
            <a:spLocks noGrp="1"/>
          </p:cNvSpPr>
          <p:nvPr>
            <p:ph type="title"/>
          </p:nvPr>
        </p:nvSpPr>
        <p:spPr/>
        <p:txBody>
          <a:bodyPr/>
          <a:lstStyle/>
          <a:p>
            <a:r>
              <a:rPr lang="en-US" dirty="0"/>
              <a:t>Federation Model and Status</a:t>
            </a:r>
          </a:p>
        </p:txBody>
      </p:sp>
      <p:sp>
        <p:nvSpPr>
          <p:cNvPr id="3" name="Content Placeholder 2">
            <a:extLst>
              <a:ext uri="{FF2B5EF4-FFF2-40B4-BE49-F238E27FC236}">
                <a16:creationId xmlns:a16="http://schemas.microsoft.com/office/drawing/2014/main" id="{D42C8351-8F31-844F-99E7-AC1DE65A6E60}"/>
              </a:ext>
            </a:extLst>
          </p:cNvPr>
          <p:cNvSpPr>
            <a:spLocks noGrp="1"/>
          </p:cNvSpPr>
          <p:nvPr>
            <p:ph idx="1"/>
          </p:nvPr>
        </p:nvSpPr>
        <p:spPr>
          <a:xfrm>
            <a:off x="0" y="1268952"/>
            <a:ext cx="9144000" cy="4142148"/>
          </a:xfrm>
        </p:spPr>
        <p:txBody>
          <a:bodyPr/>
          <a:lstStyle/>
          <a:p>
            <a:r>
              <a:rPr lang="en-US" sz="2000" dirty="0"/>
              <a:t>Support regional </a:t>
            </a:r>
            <a:r>
              <a:rPr lang="en-US" sz="2000" dirty="0" err="1"/>
              <a:t>Ceph</a:t>
            </a:r>
            <a:r>
              <a:rPr lang="en-US" sz="2000" dirty="0"/>
              <a:t> storage systems across the USA.</a:t>
            </a:r>
          </a:p>
          <a:p>
            <a:pPr lvl="1"/>
            <a:r>
              <a:rPr lang="en-US" sz="1800" dirty="0"/>
              <a:t>Campuses can join individual storage hosts to the </a:t>
            </a:r>
            <a:r>
              <a:rPr lang="en-US" sz="1800" dirty="0" err="1"/>
              <a:t>Ceph</a:t>
            </a:r>
            <a:r>
              <a:rPr lang="en-US" sz="1800" dirty="0"/>
              <a:t> system in their region.</a:t>
            </a:r>
          </a:p>
          <a:p>
            <a:pPr lvl="1"/>
            <a:r>
              <a:rPr lang="en-US" sz="1800" dirty="0"/>
              <a:t>All regional storage systems are Origins in Data Federation</a:t>
            </a:r>
          </a:p>
          <a:p>
            <a:pPr lvl="1"/>
            <a:r>
              <a:rPr lang="en-US" sz="1800" dirty="0"/>
              <a:t>Deploy replication system such that researchers can decide what part of their namespace should be in which regional storage.</a:t>
            </a:r>
          </a:p>
          <a:p>
            <a:r>
              <a:rPr lang="en-US" sz="2000" dirty="0"/>
              <a:t>Deploy caches in Internet2 backbone such that no campus nationwide is more than 500 miles from a cache.</a:t>
            </a:r>
          </a:p>
          <a:p>
            <a:r>
              <a:rPr lang="en-US" sz="2000" dirty="0"/>
              <a:t>We have enough hardware funded via multiple different NSF projects to deploy nationwide in 2022.</a:t>
            </a:r>
          </a:p>
          <a:p>
            <a:r>
              <a:rPr lang="en-US" sz="2000" dirty="0"/>
              <a:t>We have the software stack in production to allow any campus in the USA to join the open infrastructure.</a:t>
            </a:r>
          </a:p>
          <a:p>
            <a:r>
              <a:rPr lang="en-US" sz="2000" dirty="0"/>
              <a:t>We are lacking effort to scale support nationwide.</a:t>
            </a:r>
          </a:p>
        </p:txBody>
      </p:sp>
      <p:sp>
        <p:nvSpPr>
          <p:cNvPr id="4" name="Slide Number Placeholder 3">
            <a:extLst>
              <a:ext uri="{FF2B5EF4-FFF2-40B4-BE49-F238E27FC236}">
                <a16:creationId xmlns:a16="http://schemas.microsoft.com/office/drawing/2014/main" id="{8209B8D7-4B95-134A-BA1F-E3C257F0944C}"/>
              </a:ext>
            </a:extLst>
          </p:cNvPr>
          <p:cNvSpPr>
            <a:spLocks noGrp="1"/>
          </p:cNvSpPr>
          <p:nvPr>
            <p:ph type="sldNum" sz="quarter" idx="10"/>
          </p:nvPr>
        </p:nvSpPr>
        <p:spPr/>
        <p:txBody>
          <a:bodyPr/>
          <a:lstStyle/>
          <a:p>
            <a:pPr>
              <a:defRPr/>
            </a:pPr>
            <a:fld id="{038AB4BC-D760-449D-A975-B1B41586F3D1}" type="slidenum">
              <a:rPr lang="en-US" smtClean="0"/>
              <a:pPr>
                <a:defRPr/>
              </a:pPr>
              <a:t>26</a:t>
            </a:fld>
            <a:endParaRPr lang="en-US" dirty="0"/>
          </a:p>
        </p:txBody>
      </p:sp>
      <p:sp>
        <p:nvSpPr>
          <p:cNvPr id="5" name="TextBox 4">
            <a:extLst>
              <a:ext uri="{FF2B5EF4-FFF2-40B4-BE49-F238E27FC236}">
                <a16:creationId xmlns:a16="http://schemas.microsoft.com/office/drawing/2014/main" id="{2CA12497-57CB-C545-BEC5-6F619D7F3288}"/>
              </a:ext>
            </a:extLst>
          </p:cNvPr>
          <p:cNvSpPr txBox="1"/>
          <p:nvPr/>
        </p:nvSpPr>
        <p:spPr>
          <a:xfrm>
            <a:off x="0" y="5529422"/>
            <a:ext cx="9144000" cy="461665"/>
          </a:xfrm>
          <a:prstGeom prst="rect">
            <a:avLst/>
          </a:prstGeom>
          <a:noFill/>
        </p:spPr>
        <p:txBody>
          <a:bodyPr wrap="square" rtlCol="0">
            <a:spAutoFit/>
          </a:bodyPr>
          <a:lstStyle/>
          <a:p>
            <a:pPr algn="ctr"/>
            <a:r>
              <a:rPr lang="en-US" sz="2400" b="1" dirty="0">
                <a:solidFill>
                  <a:srgbClr val="FF0000"/>
                </a:solidFill>
              </a:rPr>
              <a:t>I’d like NSDF to benefit from all of this by being interoperable.</a:t>
            </a:r>
          </a:p>
        </p:txBody>
      </p:sp>
    </p:spTree>
    <p:extLst>
      <p:ext uri="{BB962C8B-B14F-4D97-AF65-F5344CB8AC3E}">
        <p14:creationId xmlns:p14="http://schemas.microsoft.com/office/powerpoint/2010/main" val="125089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7B2D-E2FF-B64C-84BA-66C3B3649C5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F555AEF2-EA63-7A42-8DE5-7C3EA8AA6C9B}"/>
              </a:ext>
            </a:extLst>
          </p:cNvPr>
          <p:cNvSpPr>
            <a:spLocks noGrp="1"/>
          </p:cNvSpPr>
          <p:nvPr>
            <p:ph idx="1"/>
          </p:nvPr>
        </p:nvSpPr>
        <p:spPr/>
        <p:txBody>
          <a:bodyPr/>
          <a:lstStyle/>
          <a:p>
            <a:r>
              <a:rPr lang="en-US" dirty="0"/>
              <a:t>We gratefully acknowledge the NSF support via NSF 2112167, 2030508, 1841530, 2120019, 2100237, 1541349, 1540112.</a:t>
            </a:r>
          </a:p>
        </p:txBody>
      </p:sp>
      <p:sp>
        <p:nvSpPr>
          <p:cNvPr id="4" name="Slide Number Placeholder 3">
            <a:extLst>
              <a:ext uri="{FF2B5EF4-FFF2-40B4-BE49-F238E27FC236}">
                <a16:creationId xmlns:a16="http://schemas.microsoft.com/office/drawing/2014/main" id="{9FB84CE6-06D7-E546-A226-3650AE1CF7E9}"/>
              </a:ext>
            </a:extLst>
          </p:cNvPr>
          <p:cNvSpPr>
            <a:spLocks noGrp="1"/>
          </p:cNvSpPr>
          <p:nvPr>
            <p:ph type="sldNum" sz="quarter" idx="10"/>
          </p:nvPr>
        </p:nvSpPr>
        <p:spPr/>
        <p:txBody>
          <a:bodyPr/>
          <a:lstStyle/>
          <a:p>
            <a:pPr>
              <a:defRPr/>
            </a:pPr>
            <a:fld id="{038AB4BC-D760-449D-A975-B1B41586F3D1}" type="slidenum">
              <a:rPr lang="en-US" smtClean="0"/>
              <a:pPr>
                <a:defRPr/>
              </a:pPr>
              <a:t>27</a:t>
            </a:fld>
            <a:endParaRPr lang="en-US" dirty="0"/>
          </a:p>
        </p:txBody>
      </p:sp>
      <p:pic>
        <p:nvPicPr>
          <p:cNvPr id="5" name="Picture 4">
            <a:extLst>
              <a:ext uri="{FF2B5EF4-FFF2-40B4-BE49-F238E27FC236}">
                <a16:creationId xmlns:a16="http://schemas.microsoft.com/office/drawing/2014/main" id="{B0A78379-037E-F447-A104-AF01A00DA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013" y="3323082"/>
            <a:ext cx="2532946" cy="25329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819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8D65-4442-EB44-9FD2-C7F656B1B178}"/>
              </a:ext>
            </a:extLst>
          </p:cNvPr>
          <p:cNvSpPr>
            <a:spLocks noGrp="1"/>
          </p:cNvSpPr>
          <p:nvPr>
            <p:ph type="title"/>
          </p:nvPr>
        </p:nvSpPr>
        <p:spPr/>
        <p:txBody>
          <a:bodyPr/>
          <a:lstStyle/>
          <a:p>
            <a:r>
              <a:rPr lang="en-US" dirty="0"/>
              <a:t>XENON Collaboration</a:t>
            </a:r>
          </a:p>
        </p:txBody>
      </p:sp>
      <p:sp>
        <p:nvSpPr>
          <p:cNvPr id="4" name="Slide Number Placeholder 3">
            <a:extLst>
              <a:ext uri="{FF2B5EF4-FFF2-40B4-BE49-F238E27FC236}">
                <a16:creationId xmlns:a16="http://schemas.microsoft.com/office/drawing/2014/main" id="{C82366AB-E927-7944-B8B2-2DD39735AC2A}"/>
              </a:ext>
            </a:extLst>
          </p:cNvPr>
          <p:cNvSpPr>
            <a:spLocks noGrp="1"/>
          </p:cNvSpPr>
          <p:nvPr>
            <p:ph type="sldNum" sz="quarter" idx="10"/>
          </p:nvPr>
        </p:nvSpPr>
        <p:spPr/>
        <p:txBody>
          <a:bodyPr/>
          <a:lstStyle/>
          <a:p>
            <a:pPr>
              <a:defRPr/>
            </a:pPr>
            <a:fld id="{038AB4BC-D760-449D-A975-B1B41586F3D1}" type="slidenum">
              <a:rPr lang="en-US" smtClean="0"/>
              <a:pPr>
                <a:defRPr/>
              </a:pPr>
              <a:t>3</a:t>
            </a:fld>
            <a:endParaRPr lang="en-US" dirty="0"/>
          </a:p>
        </p:txBody>
      </p:sp>
      <p:pic>
        <p:nvPicPr>
          <p:cNvPr id="5" name="Picture 4">
            <a:extLst>
              <a:ext uri="{FF2B5EF4-FFF2-40B4-BE49-F238E27FC236}">
                <a16:creationId xmlns:a16="http://schemas.microsoft.com/office/drawing/2014/main" id="{E22B79FC-98AE-E048-B6B6-43BFE2D1C209}"/>
              </a:ext>
            </a:extLst>
          </p:cNvPr>
          <p:cNvPicPr>
            <a:picLocks noChangeAspect="1"/>
          </p:cNvPicPr>
          <p:nvPr/>
        </p:nvPicPr>
        <p:blipFill>
          <a:blip r:embed="rId2"/>
          <a:stretch>
            <a:fillRect/>
          </a:stretch>
        </p:blipFill>
        <p:spPr>
          <a:xfrm>
            <a:off x="5205984" y="1143000"/>
            <a:ext cx="3962400" cy="5715000"/>
          </a:xfrm>
          <a:prstGeom prst="rect">
            <a:avLst/>
          </a:prstGeom>
        </p:spPr>
      </p:pic>
      <p:pic>
        <p:nvPicPr>
          <p:cNvPr id="6" name="Picture 5">
            <a:extLst>
              <a:ext uri="{FF2B5EF4-FFF2-40B4-BE49-F238E27FC236}">
                <a16:creationId xmlns:a16="http://schemas.microsoft.com/office/drawing/2014/main" id="{1B958D14-8F32-0D4F-AFBE-29EAD4C4A57A}"/>
              </a:ext>
            </a:extLst>
          </p:cNvPr>
          <p:cNvPicPr>
            <a:picLocks noChangeAspect="1"/>
          </p:cNvPicPr>
          <p:nvPr/>
        </p:nvPicPr>
        <p:blipFill>
          <a:blip r:embed="rId3"/>
          <a:stretch>
            <a:fillRect/>
          </a:stretch>
        </p:blipFill>
        <p:spPr>
          <a:xfrm>
            <a:off x="393192" y="3873500"/>
            <a:ext cx="4381500" cy="2527300"/>
          </a:xfrm>
          <a:prstGeom prst="rect">
            <a:avLst/>
          </a:prstGeom>
        </p:spPr>
      </p:pic>
      <p:sp>
        <p:nvSpPr>
          <p:cNvPr id="7" name="TextBox 6">
            <a:extLst>
              <a:ext uri="{FF2B5EF4-FFF2-40B4-BE49-F238E27FC236}">
                <a16:creationId xmlns:a16="http://schemas.microsoft.com/office/drawing/2014/main" id="{8F633FDB-3F69-2143-AEC4-50F59528C91D}"/>
              </a:ext>
            </a:extLst>
          </p:cNvPr>
          <p:cNvSpPr txBox="1"/>
          <p:nvPr/>
        </p:nvSpPr>
        <p:spPr>
          <a:xfrm>
            <a:off x="0" y="1846530"/>
            <a:ext cx="5325497" cy="1323439"/>
          </a:xfrm>
          <a:prstGeom prst="rect">
            <a:avLst/>
          </a:prstGeom>
          <a:noFill/>
        </p:spPr>
        <p:txBody>
          <a:bodyPr wrap="none" rtlCol="0">
            <a:spAutoFit/>
          </a:bodyPr>
          <a:lstStyle/>
          <a:p>
            <a:pPr algn="ctr"/>
            <a:r>
              <a:rPr lang="en-US" dirty="0">
                <a:solidFill>
                  <a:srgbClr val="FF0000"/>
                </a:solidFill>
              </a:rPr>
              <a:t>A midsize global collaboration has been </a:t>
            </a:r>
          </a:p>
          <a:p>
            <a:pPr algn="ctr"/>
            <a:r>
              <a:rPr lang="en-US" dirty="0">
                <a:solidFill>
                  <a:srgbClr val="FF0000"/>
                </a:solidFill>
              </a:rPr>
              <a:t>operating a sequence of instruments, </a:t>
            </a:r>
          </a:p>
          <a:p>
            <a:pPr algn="ctr"/>
            <a:r>
              <a:rPr lang="en-US" dirty="0">
                <a:solidFill>
                  <a:srgbClr val="FF0000"/>
                </a:solidFill>
              </a:rPr>
              <a:t>deep underground the Gran </a:t>
            </a:r>
            <a:r>
              <a:rPr lang="en-US" dirty="0" err="1">
                <a:solidFill>
                  <a:srgbClr val="FF0000"/>
                </a:solidFill>
              </a:rPr>
              <a:t>Sasso</a:t>
            </a:r>
            <a:r>
              <a:rPr lang="en-US" dirty="0">
                <a:solidFill>
                  <a:srgbClr val="FF0000"/>
                </a:solidFill>
              </a:rPr>
              <a:t> mountain </a:t>
            </a:r>
          </a:p>
          <a:p>
            <a:pPr algn="ctr"/>
            <a:r>
              <a:rPr lang="en-US" dirty="0">
                <a:solidFill>
                  <a:srgbClr val="FF0000"/>
                </a:solidFill>
              </a:rPr>
              <a:t>in Italy to detect the dark matter in our galaxy.</a:t>
            </a:r>
          </a:p>
        </p:txBody>
      </p:sp>
    </p:spTree>
    <p:extLst>
      <p:ext uri="{BB962C8B-B14F-4D97-AF65-F5344CB8AC3E}">
        <p14:creationId xmlns:p14="http://schemas.microsoft.com/office/powerpoint/2010/main" val="80569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2152-1998-8F45-ADC2-F6DB7CE9B737}"/>
              </a:ext>
            </a:extLst>
          </p:cNvPr>
          <p:cNvSpPr>
            <a:spLocks noGrp="1"/>
          </p:cNvSpPr>
          <p:nvPr>
            <p:ph type="title"/>
          </p:nvPr>
        </p:nvSpPr>
        <p:spPr/>
        <p:txBody>
          <a:bodyPr/>
          <a:lstStyle/>
          <a:p>
            <a:r>
              <a:rPr lang="en-US" dirty="0"/>
              <a:t>Xenon Program</a:t>
            </a:r>
          </a:p>
        </p:txBody>
      </p:sp>
      <p:sp>
        <p:nvSpPr>
          <p:cNvPr id="4" name="Slide Number Placeholder 3">
            <a:extLst>
              <a:ext uri="{FF2B5EF4-FFF2-40B4-BE49-F238E27FC236}">
                <a16:creationId xmlns:a16="http://schemas.microsoft.com/office/drawing/2014/main" id="{658A148A-BE32-1D47-BEC4-14A479D6DE45}"/>
              </a:ext>
            </a:extLst>
          </p:cNvPr>
          <p:cNvSpPr>
            <a:spLocks noGrp="1"/>
          </p:cNvSpPr>
          <p:nvPr>
            <p:ph type="sldNum" sz="quarter" idx="10"/>
          </p:nvPr>
        </p:nvSpPr>
        <p:spPr/>
        <p:txBody>
          <a:bodyPr/>
          <a:lstStyle/>
          <a:p>
            <a:pPr>
              <a:defRPr/>
            </a:pPr>
            <a:fld id="{038AB4BC-D760-449D-A975-B1B41586F3D1}" type="slidenum">
              <a:rPr lang="en-US" smtClean="0"/>
              <a:pPr>
                <a:defRPr/>
              </a:pPr>
              <a:t>4</a:t>
            </a:fld>
            <a:endParaRPr lang="en-US" dirty="0"/>
          </a:p>
        </p:txBody>
      </p:sp>
      <p:pic>
        <p:nvPicPr>
          <p:cNvPr id="5" name="Picture 4">
            <a:extLst>
              <a:ext uri="{FF2B5EF4-FFF2-40B4-BE49-F238E27FC236}">
                <a16:creationId xmlns:a16="http://schemas.microsoft.com/office/drawing/2014/main" id="{A14D949A-D2E4-A047-9DA5-A1EA23D26916}"/>
              </a:ext>
            </a:extLst>
          </p:cNvPr>
          <p:cNvPicPr>
            <a:picLocks noChangeAspect="1"/>
          </p:cNvPicPr>
          <p:nvPr/>
        </p:nvPicPr>
        <p:blipFill>
          <a:blip r:embed="rId2"/>
          <a:stretch>
            <a:fillRect/>
          </a:stretch>
        </p:blipFill>
        <p:spPr>
          <a:xfrm>
            <a:off x="0" y="1186646"/>
            <a:ext cx="9144000" cy="3387413"/>
          </a:xfrm>
          <a:prstGeom prst="rect">
            <a:avLst/>
          </a:prstGeom>
        </p:spPr>
      </p:pic>
      <p:sp>
        <p:nvSpPr>
          <p:cNvPr id="6" name="TextBox 5">
            <a:extLst>
              <a:ext uri="{FF2B5EF4-FFF2-40B4-BE49-F238E27FC236}">
                <a16:creationId xmlns:a16="http://schemas.microsoft.com/office/drawing/2014/main" id="{390E0922-AA81-084F-ACCE-5DAF34A80544}"/>
              </a:ext>
            </a:extLst>
          </p:cNvPr>
          <p:cNvSpPr txBox="1"/>
          <p:nvPr/>
        </p:nvSpPr>
        <p:spPr>
          <a:xfrm>
            <a:off x="59226" y="4505079"/>
            <a:ext cx="6578242" cy="1938992"/>
          </a:xfrm>
          <a:prstGeom prst="rect">
            <a:avLst/>
          </a:prstGeom>
          <a:noFill/>
        </p:spPr>
        <p:txBody>
          <a:bodyPr wrap="square" rtlCol="0">
            <a:spAutoFit/>
          </a:bodyPr>
          <a:lstStyle/>
          <a:p>
            <a:r>
              <a:rPr lang="en-US" dirty="0">
                <a:solidFill>
                  <a:schemeClr val="tx1"/>
                </a:solidFill>
              </a:rPr>
              <a:t>Two Top cited papers with 1700 and 1500 citations.</a:t>
            </a:r>
          </a:p>
          <a:p>
            <a:r>
              <a:rPr lang="en-US" dirty="0">
                <a:solidFill>
                  <a:schemeClr val="tx1"/>
                </a:solidFill>
              </a:rPr>
              <a:t>7 papers with more than 600 citations. NSF funded world leader in race for discovery against DOE funded</a:t>
            </a:r>
          </a:p>
          <a:p>
            <a:r>
              <a:rPr lang="en-US" dirty="0">
                <a:solidFill>
                  <a:schemeClr val="tx1"/>
                </a:solidFill>
              </a:rPr>
              <a:t>competitor.</a:t>
            </a:r>
          </a:p>
          <a:p>
            <a:r>
              <a:rPr lang="en-US" dirty="0">
                <a:solidFill>
                  <a:srgbClr val="FF0000"/>
                </a:solidFill>
              </a:rPr>
              <a:t>Saw 3 sigma excess in last data taking period.</a:t>
            </a:r>
          </a:p>
          <a:p>
            <a:r>
              <a:rPr lang="en-US" dirty="0">
                <a:solidFill>
                  <a:schemeClr val="tx1"/>
                </a:solidFill>
              </a:rPr>
              <a:t>New results will be available within NSDF timeframe.</a:t>
            </a:r>
          </a:p>
        </p:txBody>
      </p:sp>
      <p:pic>
        <p:nvPicPr>
          <p:cNvPr id="7" name="Picture 6">
            <a:extLst>
              <a:ext uri="{FF2B5EF4-FFF2-40B4-BE49-F238E27FC236}">
                <a16:creationId xmlns:a16="http://schemas.microsoft.com/office/drawing/2014/main" id="{18DF672A-82FB-0D40-B0FC-DD638FD2CAC0}"/>
              </a:ext>
            </a:extLst>
          </p:cNvPr>
          <p:cNvPicPr>
            <a:picLocks noChangeAspect="1"/>
          </p:cNvPicPr>
          <p:nvPr/>
        </p:nvPicPr>
        <p:blipFill>
          <a:blip r:embed="rId3"/>
          <a:stretch>
            <a:fillRect/>
          </a:stretch>
        </p:blipFill>
        <p:spPr>
          <a:xfrm>
            <a:off x="6712772" y="4644494"/>
            <a:ext cx="2431228" cy="2213506"/>
          </a:xfrm>
          <a:prstGeom prst="rect">
            <a:avLst/>
          </a:prstGeom>
        </p:spPr>
      </p:pic>
    </p:spTree>
    <p:extLst>
      <p:ext uri="{BB962C8B-B14F-4D97-AF65-F5344CB8AC3E}">
        <p14:creationId xmlns:p14="http://schemas.microsoft.com/office/powerpoint/2010/main" val="291524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9B3E-3FF9-B44D-A756-BFF7B46E1A95}"/>
              </a:ext>
            </a:extLst>
          </p:cNvPr>
          <p:cNvSpPr>
            <a:spLocks noGrp="1"/>
          </p:cNvSpPr>
          <p:nvPr>
            <p:ph type="ctrTitle"/>
          </p:nvPr>
        </p:nvSpPr>
        <p:spPr>
          <a:xfrm>
            <a:off x="0" y="2286000"/>
            <a:ext cx="9144000" cy="1143000"/>
          </a:xfrm>
        </p:spPr>
        <p:txBody>
          <a:bodyPr/>
          <a:lstStyle/>
          <a:p>
            <a:r>
              <a:rPr lang="en-US" dirty="0" err="1"/>
              <a:t>XenonNT</a:t>
            </a:r>
            <a:r>
              <a:rPr lang="en-US" dirty="0"/>
              <a:t> is the best bet on our timeline to have massive science impact </a:t>
            </a:r>
          </a:p>
        </p:txBody>
      </p:sp>
    </p:spTree>
    <p:extLst>
      <p:ext uri="{BB962C8B-B14F-4D97-AF65-F5344CB8AC3E}">
        <p14:creationId xmlns:p14="http://schemas.microsoft.com/office/powerpoint/2010/main" val="251465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43AA-B235-F94D-A862-5FA8F89183EA}"/>
              </a:ext>
            </a:extLst>
          </p:cNvPr>
          <p:cNvSpPr>
            <a:spLocks noGrp="1"/>
          </p:cNvSpPr>
          <p:nvPr>
            <p:ph type="title"/>
          </p:nvPr>
        </p:nvSpPr>
        <p:spPr/>
        <p:txBody>
          <a:bodyPr/>
          <a:lstStyle/>
          <a:p>
            <a:r>
              <a:rPr lang="en-US" dirty="0"/>
              <a:t>XENON Storage &amp; Processing Challenge</a:t>
            </a:r>
          </a:p>
        </p:txBody>
      </p:sp>
      <p:sp>
        <p:nvSpPr>
          <p:cNvPr id="3" name="Content Placeholder 2">
            <a:extLst>
              <a:ext uri="{FF2B5EF4-FFF2-40B4-BE49-F238E27FC236}">
                <a16:creationId xmlns:a16="http://schemas.microsoft.com/office/drawing/2014/main" id="{6D3BD4E6-239F-7840-BCE7-BD2D6B3EE27D}"/>
              </a:ext>
            </a:extLst>
          </p:cNvPr>
          <p:cNvSpPr>
            <a:spLocks noGrp="1"/>
          </p:cNvSpPr>
          <p:nvPr>
            <p:ph idx="1"/>
          </p:nvPr>
        </p:nvSpPr>
        <p:spPr>
          <a:xfrm>
            <a:off x="0" y="1333500"/>
            <a:ext cx="5785590" cy="3512820"/>
          </a:xfrm>
        </p:spPr>
        <p:txBody>
          <a:bodyPr/>
          <a:lstStyle/>
          <a:p>
            <a:r>
              <a:rPr lang="en-US" dirty="0"/>
              <a:t>Instrument in Gran </a:t>
            </a:r>
            <a:r>
              <a:rPr lang="en-US" dirty="0" err="1"/>
              <a:t>Sasso</a:t>
            </a:r>
            <a:r>
              <a:rPr lang="en-US" dirty="0"/>
              <a:t>, Italy</a:t>
            </a:r>
          </a:p>
          <a:p>
            <a:r>
              <a:rPr lang="en-US" dirty="0"/>
              <a:t>Tape Archive in Sweden</a:t>
            </a:r>
          </a:p>
          <a:p>
            <a:r>
              <a:rPr lang="en-US" dirty="0"/>
              <a:t>Disk storage in 7 locations across Holland, Italy, Israel, France, USA</a:t>
            </a:r>
          </a:p>
          <a:p>
            <a:r>
              <a:rPr lang="en-US" dirty="0"/>
              <a:t>Compute sites on EGI, OSG, and NSF allocation on </a:t>
            </a:r>
            <a:r>
              <a:rPr lang="en-US" dirty="0" err="1"/>
              <a:t>Expanse@SDSC</a:t>
            </a:r>
            <a:endParaRPr lang="en-US" dirty="0"/>
          </a:p>
        </p:txBody>
      </p:sp>
      <p:sp>
        <p:nvSpPr>
          <p:cNvPr id="4" name="Slide Number Placeholder 3">
            <a:extLst>
              <a:ext uri="{FF2B5EF4-FFF2-40B4-BE49-F238E27FC236}">
                <a16:creationId xmlns:a16="http://schemas.microsoft.com/office/drawing/2014/main" id="{DEDD8CE6-4080-DD4D-8D4C-FCAA7DF66CF3}"/>
              </a:ext>
            </a:extLst>
          </p:cNvPr>
          <p:cNvSpPr>
            <a:spLocks noGrp="1"/>
          </p:cNvSpPr>
          <p:nvPr>
            <p:ph type="sldNum" sz="quarter" idx="10"/>
          </p:nvPr>
        </p:nvSpPr>
        <p:spPr/>
        <p:txBody>
          <a:bodyPr/>
          <a:lstStyle/>
          <a:p>
            <a:pPr>
              <a:defRPr/>
            </a:pPr>
            <a:fld id="{038AB4BC-D760-449D-A975-B1B41586F3D1}" type="slidenum">
              <a:rPr lang="en-US" smtClean="0"/>
              <a:pPr>
                <a:defRPr/>
              </a:pPr>
              <a:t>6</a:t>
            </a:fld>
            <a:endParaRPr lang="en-US" dirty="0"/>
          </a:p>
        </p:txBody>
      </p:sp>
      <p:pic>
        <p:nvPicPr>
          <p:cNvPr id="6" name="Picture 5">
            <a:extLst>
              <a:ext uri="{FF2B5EF4-FFF2-40B4-BE49-F238E27FC236}">
                <a16:creationId xmlns:a16="http://schemas.microsoft.com/office/drawing/2014/main" id="{1016062A-3C8E-8C4A-B500-FF7DEA498906}"/>
              </a:ext>
            </a:extLst>
          </p:cNvPr>
          <p:cNvPicPr>
            <a:picLocks noChangeAspect="1"/>
          </p:cNvPicPr>
          <p:nvPr/>
        </p:nvPicPr>
        <p:blipFill>
          <a:blip r:embed="rId2"/>
          <a:stretch>
            <a:fillRect/>
          </a:stretch>
        </p:blipFill>
        <p:spPr>
          <a:xfrm>
            <a:off x="5785590" y="1187708"/>
            <a:ext cx="3358410" cy="3047178"/>
          </a:xfrm>
          <a:prstGeom prst="rect">
            <a:avLst/>
          </a:prstGeom>
        </p:spPr>
      </p:pic>
      <p:sp>
        <p:nvSpPr>
          <p:cNvPr id="7" name="TextBox 6">
            <a:extLst>
              <a:ext uri="{FF2B5EF4-FFF2-40B4-BE49-F238E27FC236}">
                <a16:creationId xmlns:a16="http://schemas.microsoft.com/office/drawing/2014/main" id="{ED7D25E8-D464-0540-A23B-50B7A7B12804}"/>
              </a:ext>
            </a:extLst>
          </p:cNvPr>
          <p:cNvSpPr txBox="1"/>
          <p:nvPr/>
        </p:nvSpPr>
        <p:spPr>
          <a:xfrm>
            <a:off x="5809123" y="4285421"/>
            <a:ext cx="3459601" cy="707886"/>
          </a:xfrm>
          <a:prstGeom prst="rect">
            <a:avLst/>
          </a:prstGeom>
          <a:noFill/>
        </p:spPr>
        <p:txBody>
          <a:bodyPr wrap="none" rtlCol="0">
            <a:spAutoFit/>
          </a:bodyPr>
          <a:lstStyle/>
          <a:p>
            <a:r>
              <a:rPr lang="en-US" b="1" dirty="0">
                <a:solidFill>
                  <a:srgbClr val="FF0000"/>
                </a:solidFill>
              </a:rPr>
              <a:t>Few PB of data per year.</a:t>
            </a:r>
          </a:p>
          <a:p>
            <a:r>
              <a:rPr lang="en-US" b="1" dirty="0">
                <a:solidFill>
                  <a:srgbClr val="FF0000"/>
                </a:solidFill>
              </a:rPr>
              <a:t>Dominated by calibrations.</a:t>
            </a:r>
          </a:p>
        </p:txBody>
      </p:sp>
    </p:spTree>
    <p:extLst>
      <p:ext uri="{BB962C8B-B14F-4D97-AF65-F5344CB8AC3E}">
        <p14:creationId xmlns:p14="http://schemas.microsoft.com/office/powerpoint/2010/main" val="26579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0229-2E5F-5840-9F99-0051453F7B90}"/>
              </a:ext>
            </a:extLst>
          </p:cNvPr>
          <p:cNvSpPr>
            <a:spLocks noGrp="1"/>
          </p:cNvSpPr>
          <p:nvPr>
            <p:ph type="title"/>
          </p:nvPr>
        </p:nvSpPr>
        <p:spPr/>
        <p:txBody>
          <a:bodyPr/>
          <a:lstStyle/>
          <a:p>
            <a:r>
              <a:rPr lang="en-US" dirty="0"/>
              <a:t>What do we do?</a:t>
            </a:r>
          </a:p>
        </p:txBody>
      </p:sp>
      <p:sp>
        <p:nvSpPr>
          <p:cNvPr id="3" name="Content Placeholder 2">
            <a:extLst>
              <a:ext uri="{FF2B5EF4-FFF2-40B4-BE49-F238E27FC236}">
                <a16:creationId xmlns:a16="http://schemas.microsoft.com/office/drawing/2014/main" id="{F1BDDB31-DEA7-AC40-8089-DDA4E4380E46}"/>
              </a:ext>
            </a:extLst>
          </p:cNvPr>
          <p:cNvSpPr>
            <a:spLocks noGrp="1"/>
          </p:cNvSpPr>
          <p:nvPr>
            <p:ph idx="1"/>
          </p:nvPr>
        </p:nvSpPr>
        <p:spPr>
          <a:xfrm>
            <a:off x="0" y="1172130"/>
            <a:ext cx="9144000" cy="3571992"/>
          </a:xfrm>
        </p:spPr>
        <p:txBody>
          <a:bodyPr/>
          <a:lstStyle/>
          <a:p>
            <a:r>
              <a:rPr lang="en-US" sz="2800" dirty="0"/>
              <a:t>Integrate </a:t>
            </a:r>
            <a:r>
              <a:rPr lang="en-US" sz="2800" dirty="0" err="1"/>
              <a:t>Qumolo</a:t>
            </a:r>
            <a:r>
              <a:rPr lang="en-US" sz="2800" dirty="0"/>
              <a:t> based “Universal Scale Storage” at SDSC into OSG &amp; Xenon data infrastructure.</a:t>
            </a:r>
          </a:p>
          <a:p>
            <a:pPr lvl="1"/>
            <a:r>
              <a:rPr lang="en-US" sz="2400" dirty="0"/>
              <a:t>As read/write top down </a:t>
            </a:r>
            <a:r>
              <a:rPr lang="en-US" sz="2400" dirty="0" err="1"/>
              <a:t>Rucio</a:t>
            </a:r>
            <a:r>
              <a:rPr lang="en-US" sz="2400" dirty="0"/>
              <a:t> controlled storage system with 200TB in support of Xenon science operations on Expanse.</a:t>
            </a:r>
          </a:p>
          <a:p>
            <a:pPr lvl="1"/>
            <a:r>
              <a:rPr lang="en-US" sz="2400" dirty="0"/>
              <a:t>As an origin for the OSG data federation, to allow anybody who has data in USS@SDSC to use that data via OSG.</a:t>
            </a:r>
          </a:p>
          <a:p>
            <a:pPr lvl="1"/>
            <a:r>
              <a:rPr lang="en-US" sz="2400" dirty="0"/>
              <a:t>As a cache for OSG science on Expanse, and especially the $2M Expanse supplement for </a:t>
            </a:r>
            <a:r>
              <a:rPr lang="en-US" sz="2400" dirty="0" err="1"/>
              <a:t>PATh</a:t>
            </a:r>
            <a:r>
              <a:rPr lang="en-US" sz="2400" dirty="0"/>
              <a:t>.</a:t>
            </a:r>
          </a:p>
        </p:txBody>
      </p:sp>
      <p:sp>
        <p:nvSpPr>
          <p:cNvPr id="4" name="Slide Number Placeholder 3">
            <a:extLst>
              <a:ext uri="{FF2B5EF4-FFF2-40B4-BE49-F238E27FC236}">
                <a16:creationId xmlns:a16="http://schemas.microsoft.com/office/drawing/2014/main" id="{C370FBD6-4077-7B45-8A0D-D0D61679247E}"/>
              </a:ext>
            </a:extLst>
          </p:cNvPr>
          <p:cNvSpPr>
            <a:spLocks noGrp="1"/>
          </p:cNvSpPr>
          <p:nvPr>
            <p:ph type="sldNum" sz="quarter" idx="10"/>
          </p:nvPr>
        </p:nvSpPr>
        <p:spPr/>
        <p:txBody>
          <a:bodyPr/>
          <a:lstStyle/>
          <a:p>
            <a:pPr>
              <a:defRPr/>
            </a:pPr>
            <a:fld id="{038AB4BC-D760-449D-A975-B1B41586F3D1}" type="slidenum">
              <a:rPr lang="en-US" smtClean="0"/>
              <a:pPr>
                <a:defRPr/>
              </a:pPr>
              <a:t>7</a:t>
            </a:fld>
            <a:endParaRPr lang="en-US" dirty="0"/>
          </a:p>
        </p:txBody>
      </p:sp>
      <p:sp>
        <p:nvSpPr>
          <p:cNvPr id="5" name="TextBox 4">
            <a:extLst>
              <a:ext uri="{FF2B5EF4-FFF2-40B4-BE49-F238E27FC236}">
                <a16:creationId xmlns:a16="http://schemas.microsoft.com/office/drawing/2014/main" id="{E80A6816-4287-5E44-8082-29644BBC7A56}"/>
              </a:ext>
            </a:extLst>
          </p:cNvPr>
          <p:cNvSpPr txBox="1"/>
          <p:nvPr/>
        </p:nvSpPr>
        <p:spPr>
          <a:xfrm>
            <a:off x="-10184" y="5098102"/>
            <a:ext cx="9154184" cy="523220"/>
          </a:xfrm>
          <a:prstGeom prst="rect">
            <a:avLst/>
          </a:prstGeom>
          <a:noFill/>
        </p:spPr>
        <p:txBody>
          <a:bodyPr wrap="square" rtlCol="0">
            <a:spAutoFit/>
          </a:bodyPr>
          <a:lstStyle/>
          <a:p>
            <a:pPr algn="ctr"/>
            <a:r>
              <a:rPr lang="en-US" sz="2800" b="1" dirty="0">
                <a:solidFill>
                  <a:srgbClr val="FF0000"/>
                </a:solidFill>
              </a:rPr>
              <a:t>This scratches 3 strategic itches of NSF and OSG </a:t>
            </a:r>
          </a:p>
        </p:txBody>
      </p:sp>
    </p:spTree>
    <p:extLst>
      <p:ext uri="{BB962C8B-B14F-4D97-AF65-F5344CB8AC3E}">
        <p14:creationId xmlns:p14="http://schemas.microsoft.com/office/powerpoint/2010/main" val="67532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3856-8C96-804E-8C18-345F7B88B085}"/>
              </a:ext>
            </a:extLst>
          </p:cNvPr>
          <p:cNvSpPr>
            <a:spLocks noGrp="1"/>
          </p:cNvSpPr>
          <p:nvPr>
            <p:ph type="ctrTitle"/>
          </p:nvPr>
        </p:nvSpPr>
        <p:spPr/>
        <p:txBody>
          <a:bodyPr/>
          <a:lstStyle/>
          <a:p>
            <a:r>
              <a:rPr lang="en-US" dirty="0"/>
              <a:t>An Aside on OSG and PRP/NRP</a:t>
            </a:r>
          </a:p>
        </p:txBody>
      </p:sp>
    </p:spTree>
    <p:extLst>
      <p:ext uri="{BB962C8B-B14F-4D97-AF65-F5344CB8AC3E}">
        <p14:creationId xmlns:p14="http://schemas.microsoft.com/office/powerpoint/2010/main" val="99970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4A87-0614-E744-8C26-78DB54326877}"/>
              </a:ext>
            </a:extLst>
          </p:cNvPr>
          <p:cNvSpPr>
            <a:spLocks noGrp="1"/>
          </p:cNvSpPr>
          <p:nvPr>
            <p:ph type="title"/>
          </p:nvPr>
        </p:nvSpPr>
        <p:spPr/>
        <p:txBody>
          <a:bodyPr/>
          <a:lstStyle/>
          <a:p>
            <a:r>
              <a:rPr lang="en-US" dirty="0"/>
              <a:t>Status Today</a:t>
            </a:r>
          </a:p>
        </p:txBody>
      </p:sp>
      <p:sp>
        <p:nvSpPr>
          <p:cNvPr id="3" name="Content Placeholder 2">
            <a:extLst>
              <a:ext uri="{FF2B5EF4-FFF2-40B4-BE49-F238E27FC236}">
                <a16:creationId xmlns:a16="http://schemas.microsoft.com/office/drawing/2014/main" id="{5D043887-3BE5-4843-A778-E6B11C3A9DF0}"/>
              </a:ext>
            </a:extLst>
          </p:cNvPr>
          <p:cNvSpPr>
            <a:spLocks noGrp="1"/>
          </p:cNvSpPr>
          <p:nvPr>
            <p:ph idx="1"/>
          </p:nvPr>
        </p:nvSpPr>
        <p:spPr/>
        <p:txBody>
          <a:bodyPr/>
          <a:lstStyle/>
          <a:p>
            <a:r>
              <a:rPr lang="en-US" dirty="0"/>
              <a:t>OSG and PRP operate open infrastructures that any researcher affiliated with any US science program can join their resources to.</a:t>
            </a:r>
          </a:p>
          <a:p>
            <a:pPr lvl="1"/>
            <a:r>
              <a:rPr lang="en-US" dirty="0"/>
              <a:t>These infrastructures interoperate.</a:t>
            </a:r>
          </a:p>
          <a:p>
            <a:r>
              <a:rPr lang="en-US" dirty="0"/>
              <a:t>Let’s start with the most established:</a:t>
            </a:r>
          </a:p>
          <a:p>
            <a:pPr lvl="1"/>
            <a:r>
              <a:rPr lang="en-US" dirty="0"/>
              <a:t>Compute Federation of OSG</a:t>
            </a:r>
          </a:p>
          <a:p>
            <a:pPr lvl="1"/>
            <a:r>
              <a:rPr lang="en-US" dirty="0"/>
              <a:t>Data Federation of OSG</a:t>
            </a:r>
          </a:p>
        </p:txBody>
      </p:sp>
      <p:sp>
        <p:nvSpPr>
          <p:cNvPr id="4" name="Slide Number Placeholder 3">
            <a:extLst>
              <a:ext uri="{FF2B5EF4-FFF2-40B4-BE49-F238E27FC236}">
                <a16:creationId xmlns:a16="http://schemas.microsoft.com/office/drawing/2014/main" id="{2D4BB315-9F62-1249-BD32-2135777B8BE5}"/>
              </a:ext>
            </a:extLst>
          </p:cNvPr>
          <p:cNvSpPr>
            <a:spLocks noGrp="1"/>
          </p:cNvSpPr>
          <p:nvPr>
            <p:ph type="sldNum" sz="quarter" idx="10"/>
          </p:nvPr>
        </p:nvSpPr>
        <p:spPr/>
        <p:txBody>
          <a:bodyPr/>
          <a:lstStyle/>
          <a:p>
            <a:pPr>
              <a:defRPr/>
            </a:pPr>
            <a:fld id="{038AB4BC-D760-449D-A975-B1B41586F3D1}" type="slidenum">
              <a:rPr lang="en-US" smtClean="0"/>
              <a:pPr>
                <a:defRPr/>
              </a:pPr>
              <a:t>9</a:t>
            </a:fld>
            <a:endParaRPr lang="en-US" dirty="0"/>
          </a:p>
        </p:txBody>
      </p:sp>
    </p:spTree>
    <p:extLst>
      <p:ext uri="{BB962C8B-B14F-4D97-AF65-F5344CB8AC3E}">
        <p14:creationId xmlns:p14="http://schemas.microsoft.com/office/powerpoint/2010/main" val="2343999108"/>
      </p:ext>
    </p:extLst>
  </p:cSld>
  <p:clrMapOvr>
    <a:masterClrMapping/>
  </p:clrMapOvr>
</p:sld>
</file>

<file path=ppt/theme/theme1.xml><?xml version="1.0" encoding="utf-8"?>
<a:theme xmlns:a="http://schemas.openxmlformats.org/drawingml/2006/main" name="Japanese Art">
  <a:themeElements>
    <a:clrScheme name="">
      <a:dk1>
        <a:srgbClr val="000000"/>
      </a:dk1>
      <a:lt1>
        <a:srgbClr val="FFFFFF"/>
      </a:lt1>
      <a:dk2>
        <a:srgbClr val="23005F"/>
      </a:dk2>
      <a:lt2>
        <a:srgbClr val="808080"/>
      </a:lt2>
      <a:accent1>
        <a:srgbClr val="C70000"/>
      </a:accent1>
      <a:accent2>
        <a:srgbClr val="5554FF"/>
      </a:accent2>
      <a:accent3>
        <a:srgbClr val="FFFFFF"/>
      </a:accent3>
      <a:accent4>
        <a:srgbClr val="000000"/>
      </a:accent4>
      <a:accent5>
        <a:srgbClr val="E0AAAA"/>
      </a:accent5>
      <a:accent6>
        <a:srgbClr val="4C4BE7"/>
      </a:accent6>
      <a:hlink>
        <a:srgbClr val="111A99"/>
      </a:hlink>
      <a:folHlink>
        <a:srgbClr val="99CC00"/>
      </a:folHlink>
    </a:clrScheme>
    <a:fontScheme name="Japanese Art">
      <a:majorFont>
        <a:latin typeface="Futur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000" b="0" i="0" u="none" strike="noStrike" cap="none" normalizeH="0" baseline="0" smtClean="0">
            <a:ln>
              <a:noFill/>
            </a:ln>
            <a:solidFill>
              <a:srgbClr val="660066"/>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000" b="0" i="0" u="none" strike="noStrike" cap="none" normalizeH="0" baseline="0" smtClean="0">
            <a:ln>
              <a:noFill/>
            </a:ln>
            <a:solidFill>
              <a:srgbClr val="660066"/>
            </a:solidFill>
            <a:effectLst/>
            <a:latin typeface="Arial"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_blue_template_V3">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2761</TotalTime>
  <Words>1770</Words>
  <Application>Microsoft Macintosh PowerPoint</Application>
  <PresentationFormat>On-screen Show (4:3)</PresentationFormat>
  <Paragraphs>350</Paragraphs>
  <Slides>27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Calibri</vt:lpstr>
      <vt:lpstr>Futura</vt:lpstr>
      <vt:lpstr>Shruti</vt:lpstr>
      <vt:lpstr>Symbol</vt:lpstr>
      <vt:lpstr>Times</vt:lpstr>
      <vt:lpstr>Times New Roman</vt:lpstr>
      <vt:lpstr>Wingdings</vt:lpstr>
      <vt:lpstr>Japanese Art</vt:lpstr>
      <vt:lpstr>CI_blue_template_V3</vt:lpstr>
      <vt:lpstr>OSG use cases for NSDF including XenonNT as an example</vt:lpstr>
      <vt:lpstr>Outline</vt:lpstr>
      <vt:lpstr>XENON Collaboration</vt:lpstr>
      <vt:lpstr>Xenon Program</vt:lpstr>
      <vt:lpstr>XenonNT is the best bet on our timeline to have massive science impact </vt:lpstr>
      <vt:lpstr>XENON Storage &amp; Processing Challenge</vt:lpstr>
      <vt:lpstr>What do we do?</vt:lpstr>
      <vt:lpstr>An Aside on OSG and PRP/NRP</vt:lpstr>
      <vt:lpstr>Status Today</vt:lpstr>
      <vt:lpstr>Federation = distributed control</vt:lpstr>
      <vt:lpstr>OSG Compute Federation</vt:lpstr>
      <vt:lpstr>OSG Data Federation</vt:lpstr>
      <vt:lpstr>Long Term Vision</vt:lpstr>
      <vt:lpstr>3 Ways to build Open Infrastructure Federation(s)</vt:lpstr>
      <vt:lpstr>The OSG Data Story</vt:lpstr>
      <vt:lpstr>Modalities of Data Use</vt:lpstr>
      <vt:lpstr>1. Producing 400TB on OSG</vt:lpstr>
      <vt:lpstr>2. Analyzing O(PB) on OSG</vt:lpstr>
      <vt:lpstr>3. About 100 Projects used the caching infrastructure in 2020</vt:lpstr>
      <vt:lpstr>Wide Range of Sciences use the caching infrastructure</vt:lpstr>
      <vt:lpstr>How you can join</vt:lpstr>
      <vt:lpstr>Conceptual Model for Data</vt:lpstr>
      <vt:lpstr>Flexibility you have</vt:lpstr>
      <vt:lpstr>Where we are going</vt:lpstr>
      <vt:lpstr>Prototype National Research Platform</vt:lpstr>
      <vt:lpstr>Federation Model and Status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Big Science on PRP  Frank Würthwein Professor of Physics UCSD/SDSC  June 22nd 2021 </dc:title>
  <dc:creator>Wuerthwein, Frank</dc:creator>
  <cp:lastModifiedBy>Wuerthwein, Frank</cp:lastModifiedBy>
  <cp:revision>58</cp:revision>
  <cp:lastPrinted>2021-08-30T14:35:17Z</cp:lastPrinted>
  <dcterms:created xsi:type="dcterms:W3CDTF">2021-05-18T19:15:21Z</dcterms:created>
  <dcterms:modified xsi:type="dcterms:W3CDTF">2022-02-20T23:41:42Z</dcterms:modified>
</cp:coreProperties>
</file>