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54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y="5143500" cx="9144000"/>
  <p:notesSz cx="6858000" cy="9144000"/>
  <p:embeddedFontLst>
    <p:embeddedFont>
      <p:font typeface="Roboto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38" roundtripDataSignature="AMtx7mjGc/fSjdQOHT61jHzvcmoAeHrva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C36F0C5-08FE-4EC5-A128-826509C5DA3C}">
  <a:tblStyle styleId="{3C36F0C5-08FE-4EC5-A128-826509C5DA3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11" Type="http://schemas.openxmlformats.org/officeDocument/2006/relationships/slide" Target="slides/slide4.xml"/><Relationship Id="rId33" Type="http://schemas.openxmlformats.org/officeDocument/2006/relationships/slide" Target="slides/slide26.xml"/><Relationship Id="rId10" Type="http://schemas.openxmlformats.org/officeDocument/2006/relationships/slide" Target="slides/slide3.xml"/><Relationship Id="rId32" Type="http://schemas.openxmlformats.org/officeDocument/2006/relationships/slide" Target="slides/slide25.xml"/><Relationship Id="rId13" Type="http://schemas.openxmlformats.org/officeDocument/2006/relationships/slide" Target="slides/slide6.xml"/><Relationship Id="rId35" Type="http://schemas.openxmlformats.org/officeDocument/2006/relationships/font" Target="fonts/Roboto-bold.fntdata"/><Relationship Id="rId12" Type="http://schemas.openxmlformats.org/officeDocument/2006/relationships/slide" Target="slides/slide5.xml"/><Relationship Id="rId34" Type="http://schemas.openxmlformats.org/officeDocument/2006/relationships/font" Target="fonts/Roboto-regular.fntdata"/><Relationship Id="rId15" Type="http://schemas.openxmlformats.org/officeDocument/2006/relationships/slide" Target="slides/slide8.xml"/><Relationship Id="rId37" Type="http://schemas.openxmlformats.org/officeDocument/2006/relationships/font" Target="fonts/Roboto-boldItalic.fntdata"/><Relationship Id="rId14" Type="http://schemas.openxmlformats.org/officeDocument/2006/relationships/slide" Target="slides/slide7.xml"/><Relationship Id="rId36" Type="http://schemas.openxmlformats.org/officeDocument/2006/relationships/font" Target="fonts/Roboto-italic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38" Type="http://customschemas.google.com/relationships/presentationmetadata" Target="metadata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1607c8ec5b_1_7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11607c8ec5b_1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1607c8ec5b_1_10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11607c8ec5b_1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115f6d60b73_0_2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115f6d60b73_0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15f6d60b73_0_5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15f6d60b73_0_5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15f6d60b73_0_26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115f6d60b73_0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115f6d60b73_0_3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115f6d60b73_0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11607c8ec5b_1_1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11607c8ec5b_1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115f6d60b73_0_37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115f6d60b73_0_3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115f6d60b73_0_39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115f6d60b73_0_3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11607c8ec5b_1_18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11607c8ec5b_1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15f6d60b73_0_5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15f6d60b73_0_5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115f6d60b73_0_6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115f6d60b73_0_6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115f6d60b73_0_48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7" name="Google Shape;737;g115f6d60b73_0_4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Our environment is even 1.14 times faster than the native system when using SBM, the most costly ML method.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115f6d60b73_0_50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Google Shape;746;g115f6d60b73_0_5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115f6d60b73_0_5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7" name="Google Shape;757;g115f6d60b73_0_5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115f6d60b73_0_5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115f6d60b73_0_5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11607c8ec5b_1_2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11607c8ec5b_1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9" name="Google Shape;77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15f6d60b73_0_8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15f6d60b73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15f6d60b73_0_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115f6d60b73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15f6d60b73_0_1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15f6d60b73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15f6d60b73_0_64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115f6d60b73_0_6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1607c8ec5b_1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11607c8ec5b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1607c8ec5b_1_3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11607c8ec5b_1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9.png"/><Relationship Id="rId3" Type="http://schemas.openxmlformats.org/officeDocument/2006/relationships/image" Target="../media/image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0.png"/><Relationship Id="rId3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9"/>
          <p:cNvSpPr txBox="1"/>
          <p:nvPr>
            <p:ph type="title"/>
          </p:nvPr>
        </p:nvSpPr>
        <p:spPr>
          <a:xfrm>
            <a:off x="457200" y="-22621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B3C3E"/>
              </a:buClr>
              <a:buSzPts val="3500"/>
              <a:buFont typeface="Calibri"/>
              <a:buNone/>
              <a:defRPr>
                <a:solidFill>
                  <a:srgbClr val="3B3C3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Google Shape;15;p9"/>
          <p:cNvSpPr txBox="1"/>
          <p:nvPr>
            <p:ph idx="1" type="body"/>
          </p:nvPr>
        </p:nvSpPr>
        <p:spPr>
          <a:xfrm>
            <a:off x="457200" y="819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19100" lvl="0" marL="457200" algn="l">
              <a:spcBef>
                <a:spcPts val="640"/>
              </a:spcBef>
              <a:spcAft>
                <a:spcPts val="0"/>
              </a:spcAft>
              <a:buClr>
                <a:srgbClr val="3B3C3E"/>
              </a:buClr>
              <a:buSzPts val="3000"/>
              <a:buFont typeface="Calibri"/>
              <a:buChar char="•"/>
              <a:defRPr sz="2800">
                <a:solidFill>
                  <a:srgbClr val="3B3C3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0050" lvl="1" marL="914400" algn="l">
              <a:spcBef>
                <a:spcPts val="560"/>
              </a:spcBef>
              <a:spcAft>
                <a:spcPts val="0"/>
              </a:spcAft>
              <a:buClr>
                <a:srgbClr val="3B3C3E"/>
              </a:buClr>
              <a:buSzPts val="2700"/>
              <a:buFont typeface="Calibri"/>
              <a:buChar char="•"/>
              <a:defRPr sz="2500">
                <a:solidFill>
                  <a:srgbClr val="3B3C3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74650" lvl="2" marL="1371600" algn="l">
              <a:spcBef>
                <a:spcPts val="480"/>
              </a:spcBef>
              <a:spcAft>
                <a:spcPts val="0"/>
              </a:spcAft>
              <a:buClr>
                <a:srgbClr val="3B3C3E"/>
              </a:buClr>
              <a:buSzPts val="2300"/>
              <a:buFont typeface="Calibri"/>
              <a:buChar char="•"/>
              <a:defRPr sz="2100">
                <a:solidFill>
                  <a:srgbClr val="3B3C3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algn="l">
              <a:spcBef>
                <a:spcPts val="400"/>
              </a:spcBef>
              <a:spcAft>
                <a:spcPts val="0"/>
              </a:spcAft>
              <a:buClr>
                <a:srgbClr val="3B3C3E"/>
              </a:buClr>
              <a:buSzPts val="1900"/>
              <a:buFont typeface="Calibri"/>
              <a:buChar char="•"/>
              <a:defRPr sz="1700">
                <a:solidFill>
                  <a:srgbClr val="3B3C3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algn="l">
              <a:spcBef>
                <a:spcPts val="400"/>
              </a:spcBef>
              <a:spcAft>
                <a:spcPts val="0"/>
              </a:spcAft>
              <a:buClr>
                <a:srgbClr val="3B3C3E"/>
              </a:buClr>
              <a:buSzPts val="1900"/>
              <a:buFont typeface="Calibri"/>
              <a:buChar char="•"/>
              <a:defRPr sz="1700">
                <a:solidFill>
                  <a:srgbClr val="3B3C3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655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•"/>
              <a:defRPr sz="1700"/>
            </a:lvl6pPr>
            <a:lvl7pPr indent="-33655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•"/>
              <a:defRPr sz="1700"/>
            </a:lvl7pPr>
            <a:lvl8pPr indent="-33655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•"/>
              <a:defRPr sz="1700"/>
            </a:lvl8pPr>
            <a:lvl9pPr indent="-33655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•"/>
              <a:defRPr sz="1700"/>
            </a:lvl9pPr>
          </a:lstStyle>
          <a:p/>
        </p:txBody>
      </p:sp>
      <p:sp>
        <p:nvSpPr>
          <p:cNvPr id="16" name="Google Shape;16;p9"/>
          <p:cNvSpPr txBox="1"/>
          <p:nvPr>
            <p:ph idx="10" type="dt"/>
          </p:nvPr>
        </p:nvSpPr>
        <p:spPr>
          <a:xfrm>
            <a:off x="457203" y="4767264"/>
            <a:ext cx="1397863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9"/>
          <p:cNvSpPr txBox="1"/>
          <p:nvPr>
            <p:ph idx="11" type="ftr"/>
          </p:nvPr>
        </p:nvSpPr>
        <p:spPr>
          <a:xfrm>
            <a:off x="1855063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9"/>
          <p:cNvSpPr txBox="1"/>
          <p:nvPr>
            <p:ph idx="12" type="sldNum"/>
          </p:nvPr>
        </p:nvSpPr>
        <p:spPr>
          <a:xfrm>
            <a:off x="4750663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9" name="Google Shape;19;p9"/>
          <p:cNvCxnSpPr/>
          <p:nvPr/>
        </p:nvCxnSpPr>
        <p:spPr>
          <a:xfrm>
            <a:off x="457200" y="682229"/>
            <a:ext cx="8229600" cy="0"/>
          </a:xfrm>
          <a:prstGeom prst="straightConnector1">
            <a:avLst/>
          </a:prstGeom>
          <a:noFill/>
          <a:ln cap="flat" cmpd="sng" w="41275">
            <a:solidFill>
              <a:srgbClr val="FD6D08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: Minimal Identity" type="title">
  <p:cSld name="TITLE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/>
          <p:nvPr>
            <p:ph type="ctrTitle"/>
          </p:nvPr>
        </p:nvSpPr>
        <p:spPr>
          <a:xfrm>
            <a:off x="685800" y="99438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3B3C3E"/>
              </a:buClr>
              <a:buSzPts val="4000"/>
              <a:buFont typeface="Arial"/>
              <a:buNone/>
              <a:defRPr b="1" sz="4000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86" name="Google Shape;86;p18"/>
          <p:cNvSpPr txBox="1"/>
          <p:nvPr>
            <p:ph idx="1" type="subTitle"/>
          </p:nvPr>
        </p:nvSpPr>
        <p:spPr>
          <a:xfrm>
            <a:off x="1371600" y="2311219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87" name="Google Shape;87;p18"/>
          <p:cNvSpPr/>
          <p:nvPr/>
        </p:nvSpPr>
        <p:spPr>
          <a:xfrm>
            <a:off x="0" y="4637997"/>
            <a:ext cx="9144000" cy="505504"/>
          </a:xfrm>
          <a:prstGeom prst="rect">
            <a:avLst/>
          </a:prstGeom>
          <a:solidFill>
            <a:srgbClr val="FF82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T_logo_RIGHT_KNOCKOUT.eps" id="88" name="Google Shape;88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88146" y="4728769"/>
            <a:ext cx="1461427" cy="326103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5"/>
          <p:cNvSpPr txBox="1"/>
          <p:nvPr>
            <p:ph type="title"/>
          </p:nvPr>
        </p:nvSpPr>
        <p:spPr>
          <a:xfrm>
            <a:off x="457200" y="-22621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B3C3E"/>
              </a:buClr>
              <a:buSzPts val="4000"/>
              <a:buFont typeface="Arial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5"/>
          <p:cNvSpPr txBox="1"/>
          <p:nvPr>
            <p:ph idx="1" type="body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rgbClr val="3B3C3E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rgbClr val="3B3C3E"/>
              </a:buClr>
              <a:buSzPts val="2400"/>
              <a:buChar char="•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rgbClr val="3B3C3E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3B3C3E"/>
              </a:buClr>
              <a:buSzPts val="1800"/>
              <a:buChar char="•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3B3C3E"/>
              </a:buClr>
              <a:buSzPts val="1800"/>
              <a:buChar char="•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3" name="Google Shape;23;p15"/>
          <p:cNvSpPr txBox="1"/>
          <p:nvPr>
            <p:ph idx="2" type="body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rgbClr val="3B3C3E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rgbClr val="3B3C3E"/>
              </a:buClr>
              <a:buSzPts val="2400"/>
              <a:buChar char="•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rgbClr val="3B3C3E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3B3C3E"/>
              </a:buClr>
              <a:buSzPts val="1800"/>
              <a:buChar char="•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3B3C3E"/>
              </a:buClr>
              <a:buSzPts val="1800"/>
              <a:buChar char="•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4" name="Google Shape;24;p15"/>
          <p:cNvSpPr txBox="1"/>
          <p:nvPr>
            <p:ph idx="10" type="dt"/>
          </p:nvPr>
        </p:nvSpPr>
        <p:spPr>
          <a:xfrm>
            <a:off x="457203" y="4767264"/>
            <a:ext cx="1310609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5"/>
          <p:cNvSpPr txBox="1"/>
          <p:nvPr>
            <p:ph idx="11" type="ftr"/>
          </p:nvPr>
        </p:nvSpPr>
        <p:spPr>
          <a:xfrm>
            <a:off x="1767809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5"/>
          <p:cNvSpPr txBox="1"/>
          <p:nvPr>
            <p:ph idx="12" type="sldNum"/>
          </p:nvPr>
        </p:nvSpPr>
        <p:spPr>
          <a:xfrm>
            <a:off x="4667371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7" name="Google Shape;27;p15"/>
          <p:cNvCxnSpPr/>
          <p:nvPr/>
        </p:nvCxnSpPr>
        <p:spPr>
          <a:xfrm>
            <a:off x="457200" y="1063229"/>
            <a:ext cx="8229600" cy="0"/>
          </a:xfrm>
          <a:prstGeom prst="straightConnector1">
            <a:avLst/>
          </a:prstGeom>
          <a:noFill/>
          <a:ln cap="flat" cmpd="sng" w="41275">
            <a:solidFill>
              <a:srgbClr val="FD6D08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9"/>
          <p:cNvSpPr txBox="1"/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B3C3E"/>
              </a:buClr>
              <a:buSzPts val="2800"/>
              <a:buFont typeface="Arial"/>
              <a:buNone/>
              <a:defRPr b="1" sz="28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9"/>
          <p:cNvSpPr txBox="1"/>
          <p:nvPr>
            <p:ph idx="1" type="body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1" name="Google Shape;31;p19"/>
          <p:cNvSpPr txBox="1"/>
          <p:nvPr>
            <p:ph idx="10" type="dt"/>
          </p:nvPr>
        </p:nvSpPr>
        <p:spPr>
          <a:xfrm>
            <a:off x="457203" y="4767264"/>
            <a:ext cx="1310609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9"/>
          <p:cNvSpPr txBox="1"/>
          <p:nvPr>
            <p:ph idx="11" type="ftr"/>
          </p:nvPr>
        </p:nvSpPr>
        <p:spPr>
          <a:xfrm>
            <a:off x="1767809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9"/>
          <p:cNvSpPr txBox="1"/>
          <p:nvPr>
            <p:ph idx="12" type="sldNum"/>
          </p:nvPr>
        </p:nvSpPr>
        <p:spPr>
          <a:xfrm>
            <a:off x="4667371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0"/>
          <p:cNvSpPr txBox="1"/>
          <p:nvPr>
            <p:ph type="title"/>
          </p:nvPr>
        </p:nvSpPr>
        <p:spPr>
          <a:xfrm>
            <a:off x="457200" y="-22621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B3C3E"/>
              </a:buClr>
              <a:buSzPts val="40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0"/>
          <p:cNvSpPr txBox="1"/>
          <p:nvPr>
            <p:ph idx="1" type="body"/>
          </p:nvPr>
        </p:nvSpPr>
        <p:spPr>
          <a:xfrm>
            <a:off x="457200" y="1479158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rgbClr val="3B3C3E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rgbClr val="3B3C3E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rgbClr val="3B3C3E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rgbClr val="3B3C3E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rgbClr val="3B3C3E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7" name="Google Shape;37;p20"/>
          <p:cNvSpPr txBox="1"/>
          <p:nvPr>
            <p:ph idx="2" type="body"/>
          </p:nvPr>
        </p:nvSpPr>
        <p:spPr>
          <a:xfrm>
            <a:off x="475574" y="1958979"/>
            <a:ext cx="4021814" cy="24493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rgbClr val="3B3C3E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rgbClr val="3B3C3E"/>
              </a:buClr>
              <a:buSzPts val="2000"/>
              <a:buChar char="•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3B3C3E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rgbClr val="3B3C3E"/>
              </a:buClr>
              <a:buSzPts val="1600"/>
              <a:buChar char="•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rgbClr val="3B3C3E"/>
              </a:buClr>
              <a:buSzPts val="1600"/>
              <a:buChar char="•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38" name="Google Shape;38;p20"/>
          <p:cNvSpPr txBox="1"/>
          <p:nvPr>
            <p:ph idx="3" type="body"/>
          </p:nvPr>
        </p:nvSpPr>
        <p:spPr>
          <a:xfrm>
            <a:off x="4645028" y="1479158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rgbClr val="3B3C3E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rgbClr val="3B3C3E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rgbClr val="3B3C3E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rgbClr val="3B3C3E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rgbClr val="3B3C3E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20"/>
          <p:cNvSpPr txBox="1"/>
          <p:nvPr>
            <p:ph idx="4" type="body"/>
          </p:nvPr>
        </p:nvSpPr>
        <p:spPr>
          <a:xfrm>
            <a:off x="4663409" y="1958979"/>
            <a:ext cx="4023394" cy="24493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rgbClr val="3B3C3E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rgbClr val="3B3C3E"/>
              </a:buClr>
              <a:buSzPts val="2000"/>
              <a:buChar char="•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3B3C3E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rgbClr val="3B3C3E"/>
              </a:buClr>
              <a:buSzPts val="1600"/>
              <a:buChar char="•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rgbClr val="3B3C3E"/>
              </a:buClr>
              <a:buSzPts val="1600"/>
              <a:buChar char="•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0" name="Google Shape;40;p20"/>
          <p:cNvSpPr txBox="1"/>
          <p:nvPr>
            <p:ph idx="10" type="dt"/>
          </p:nvPr>
        </p:nvSpPr>
        <p:spPr>
          <a:xfrm>
            <a:off x="457203" y="4767264"/>
            <a:ext cx="1310609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0"/>
          <p:cNvSpPr txBox="1"/>
          <p:nvPr>
            <p:ph idx="11" type="ftr"/>
          </p:nvPr>
        </p:nvSpPr>
        <p:spPr>
          <a:xfrm>
            <a:off x="1767809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0"/>
          <p:cNvSpPr txBox="1"/>
          <p:nvPr>
            <p:ph idx="12" type="sldNum"/>
          </p:nvPr>
        </p:nvSpPr>
        <p:spPr>
          <a:xfrm>
            <a:off x="4667371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3" name="Google Shape;43;p20"/>
          <p:cNvCxnSpPr/>
          <p:nvPr/>
        </p:nvCxnSpPr>
        <p:spPr>
          <a:xfrm>
            <a:off x="457200" y="1063229"/>
            <a:ext cx="8229600" cy="0"/>
          </a:xfrm>
          <a:prstGeom prst="straightConnector1">
            <a:avLst/>
          </a:prstGeom>
          <a:noFill/>
          <a:ln cap="flat" cmpd="sng" w="41275">
            <a:solidFill>
              <a:srgbClr val="FD6D08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1"/>
          <p:cNvSpPr txBox="1"/>
          <p:nvPr>
            <p:ph idx="10" type="dt"/>
          </p:nvPr>
        </p:nvSpPr>
        <p:spPr>
          <a:xfrm>
            <a:off x="457203" y="4767264"/>
            <a:ext cx="1310609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1"/>
          <p:cNvSpPr txBox="1"/>
          <p:nvPr>
            <p:ph idx="11" type="ftr"/>
          </p:nvPr>
        </p:nvSpPr>
        <p:spPr>
          <a:xfrm>
            <a:off x="1767809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1"/>
          <p:cNvSpPr txBox="1"/>
          <p:nvPr>
            <p:ph idx="12" type="sldNum"/>
          </p:nvPr>
        </p:nvSpPr>
        <p:spPr>
          <a:xfrm>
            <a:off x="4667371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53;p11"/>
          <p:cNvGrpSpPr/>
          <p:nvPr/>
        </p:nvGrpSpPr>
        <p:grpSpPr>
          <a:xfrm>
            <a:off x="3615775" y="2834640"/>
            <a:ext cx="2039112" cy="1417320"/>
            <a:chOff x="3615775" y="2834640"/>
            <a:chExt cx="2039112" cy="1417320"/>
          </a:xfrm>
        </p:grpSpPr>
        <p:sp>
          <p:nvSpPr>
            <p:cNvPr id="54" name="Google Shape;54;p11"/>
            <p:cNvSpPr/>
            <p:nvPr/>
          </p:nvSpPr>
          <p:spPr>
            <a:xfrm>
              <a:off x="4302329" y="2860001"/>
              <a:ext cx="576292" cy="579728"/>
            </a:xfrm>
            <a:prstGeom prst="rect">
              <a:avLst/>
            </a:prstGeom>
            <a:solidFill>
              <a:srgbClr val="FF82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UT_logo_RGB.eps" id="55" name="Google Shape;55;p11"/>
            <p:cNvPicPr preferRelativeResize="0"/>
            <p:nvPr/>
          </p:nvPicPr>
          <p:blipFill rotWithShape="1">
            <a:blip r:embed="rId2">
              <a:alphaModFix/>
            </a:blip>
            <a:srcRect b="-7765" l="-1" r="-4562" t="-7062"/>
            <a:stretch/>
          </p:blipFill>
          <p:spPr>
            <a:xfrm>
              <a:off x="3615775" y="2834640"/>
              <a:ext cx="2039112" cy="14173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6" name="Google Shape;56;p11"/>
          <p:cNvSpPr txBox="1"/>
          <p:nvPr>
            <p:ph type="title"/>
          </p:nvPr>
        </p:nvSpPr>
        <p:spPr>
          <a:xfrm>
            <a:off x="457200" y="79043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3B3C3E"/>
              </a:buClr>
              <a:buSzPts val="4000"/>
              <a:buFont typeface="Arial"/>
              <a:buNone/>
              <a:defRPr b="1" sz="4000">
                <a:solidFill>
                  <a:srgbClr val="3B3C3E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57" name="Google Shape;57;p11"/>
          <p:cNvSpPr txBox="1"/>
          <p:nvPr>
            <p:ph idx="1" type="subTitle"/>
          </p:nvPr>
        </p:nvSpPr>
        <p:spPr>
          <a:xfrm>
            <a:off x="1371600" y="1723725"/>
            <a:ext cx="6400800" cy="9177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3B3C3E"/>
              </a:buClr>
              <a:buSzPts val="3200"/>
              <a:buNone/>
              <a:defRPr>
                <a:solidFill>
                  <a:srgbClr val="3B3C3E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8" name="Google Shape;58;p11"/>
          <p:cNvSpPr/>
          <p:nvPr/>
        </p:nvSpPr>
        <p:spPr>
          <a:xfrm>
            <a:off x="0" y="4747654"/>
            <a:ext cx="9144000" cy="395846"/>
          </a:xfrm>
          <a:prstGeom prst="rect">
            <a:avLst/>
          </a:prstGeom>
          <a:solidFill>
            <a:srgbClr val="FF82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1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: Big Logo" showMasterSp="0">
  <p:cSld name="Title: Big Logo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/>
          <p:nvPr/>
        </p:nvSpPr>
        <p:spPr>
          <a:xfrm>
            <a:off x="0" y="3495910"/>
            <a:ext cx="9144000" cy="1647591"/>
          </a:xfrm>
          <a:prstGeom prst="rect">
            <a:avLst/>
          </a:prstGeom>
          <a:solidFill>
            <a:srgbClr val="FF82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12"/>
          <p:cNvSpPr txBox="1"/>
          <p:nvPr>
            <p:ph idx="1" type="subTitle"/>
          </p:nvPr>
        </p:nvSpPr>
        <p:spPr>
          <a:xfrm>
            <a:off x="1371600" y="161802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3" name="Google Shape;63;p12"/>
          <p:cNvSpPr txBox="1"/>
          <p:nvPr>
            <p:ph type="ctrTitle"/>
          </p:nvPr>
        </p:nvSpPr>
        <p:spPr>
          <a:xfrm>
            <a:off x="685800" y="297534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3B3C3E"/>
              </a:buClr>
              <a:buSzPts val="4000"/>
              <a:buFont typeface="Arial"/>
              <a:buNone/>
              <a:defRPr b="1" sz="4000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pic>
        <p:nvPicPr>
          <p:cNvPr descr="UT_logo_KNOCKOUT.eps" id="64" name="Google Shape;64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78724" y="3742520"/>
            <a:ext cx="1598055" cy="1072113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: Photo 1" showMasterSp="0">
  <p:cSld name="Title: Photo 1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3"/>
          <p:cNvPicPr preferRelativeResize="0"/>
          <p:nvPr/>
        </p:nvPicPr>
        <p:blipFill rotWithShape="1">
          <a:blip r:embed="rId2">
            <a:alphaModFix/>
          </a:blip>
          <a:srcRect b="2459" l="2366" r="6963" t="21034"/>
          <a:stretch/>
        </p:blipFill>
        <p:spPr>
          <a:xfrm>
            <a:off x="1" y="1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3"/>
          <p:cNvSpPr/>
          <p:nvPr/>
        </p:nvSpPr>
        <p:spPr>
          <a:xfrm>
            <a:off x="390008" y="0"/>
            <a:ext cx="4193654" cy="5143500"/>
          </a:xfrm>
          <a:prstGeom prst="rect">
            <a:avLst/>
          </a:prstGeom>
          <a:solidFill>
            <a:schemeClr val="lt1">
              <a:alpha val="91764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9" name="Google Shape;69;p13"/>
          <p:cNvGrpSpPr/>
          <p:nvPr/>
        </p:nvGrpSpPr>
        <p:grpSpPr>
          <a:xfrm>
            <a:off x="1596519" y="3211881"/>
            <a:ext cx="1873729" cy="1302368"/>
            <a:chOff x="3615775" y="2834640"/>
            <a:chExt cx="2039112" cy="1417320"/>
          </a:xfrm>
        </p:grpSpPr>
        <p:sp>
          <p:nvSpPr>
            <p:cNvPr id="70" name="Google Shape;70;p13"/>
            <p:cNvSpPr/>
            <p:nvPr/>
          </p:nvSpPr>
          <p:spPr>
            <a:xfrm>
              <a:off x="4302329" y="2860001"/>
              <a:ext cx="576292" cy="579728"/>
            </a:xfrm>
            <a:prstGeom prst="rect">
              <a:avLst/>
            </a:prstGeom>
            <a:solidFill>
              <a:srgbClr val="FF82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UT_logo_RGB.eps" id="71" name="Google Shape;71;p13"/>
            <p:cNvPicPr preferRelativeResize="0"/>
            <p:nvPr/>
          </p:nvPicPr>
          <p:blipFill rotWithShape="1">
            <a:blip r:embed="rId3">
              <a:alphaModFix/>
            </a:blip>
            <a:srcRect b="-7765" l="-1" r="-4562" t="-7062"/>
            <a:stretch/>
          </p:blipFill>
          <p:spPr>
            <a:xfrm>
              <a:off x="3615775" y="2834640"/>
              <a:ext cx="2039112" cy="14173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2" name="Google Shape;72;p13"/>
          <p:cNvSpPr/>
          <p:nvPr/>
        </p:nvSpPr>
        <p:spPr>
          <a:xfrm>
            <a:off x="390008" y="5044698"/>
            <a:ext cx="4193654" cy="98802"/>
          </a:xfrm>
          <a:prstGeom prst="rect">
            <a:avLst/>
          </a:prstGeom>
          <a:solidFill>
            <a:srgbClr val="FF82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13"/>
          <p:cNvSpPr txBox="1"/>
          <p:nvPr>
            <p:ph idx="1" type="body"/>
          </p:nvPr>
        </p:nvSpPr>
        <p:spPr>
          <a:xfrm>
            <a:off x="378347" y="433953"/>
            <a:ext cx="4193654" cy="23324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800"/>
              </a:spcBef>
              <a:spcAft>
                <a:spcPts val="0"/>
              </a:spcAft>
              <a:buClr>
                <a:srgbClr val="3B3C3E"/>
              </a:buClr>
              <a:buSzPts val="4000"/>
              <a:buNone/>
              <a:defRPr b="1" i="0" sz="4000">
                <a:solidFill>
                  <a:srgbClr val="3B3C3E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3B3C3E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3B3C3E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3B3C3E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3B3C3E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" name="Google Shape;74;p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3B3C3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solidFill>
                  <a:srgbClr val="3B3C3E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solidFill>
                  <a:srgbClr val="3B3C3E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solidFill>
                  <a:srgbClr val="3B3C3E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solidFill>
                  <a:srgbClr val="3B3C3E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solidFill>
                  <a:srgbClr val="3B3C3E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solidFill>
                  <a:srgbClr val="3B3C3E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solidFill>
                  <a:srgbClr val="3B3C3E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solidFill>
                  <a:srgbClr val="3B3C3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: Photo 2">
  <p:cSld name="Title: Photo 2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4"/>
          <p:cNvPicPr preferRelativeResize="0"/>
          <p:nvPr/>
        </p:nvPicPr>
        <p:blipFill rotWithShape="1">
          <a:blip r:embed="rId2">
            <a:alphaModFix/>
          </a:blip>
          <a:srcRect b="15372" l="11334" r="6587" t="15157"/>
          <a:stretch/>
        </p:blipFill>
        <p:spPr>
          <a:xfrm>
            <a:off x="0" y="-16031"/>
            <a:ext cx="9144000" cy="515953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4"/>
          <p:cNvSpPr/>
          <p:nvPr/>
        </p:nvSpPr>
        <p:spPr>
          <a:xfrm>
            <a:off x="4564442" y="0"/>
            <a:ext cx="4193654" cy="5143500"/>
          </a:xfrm>
          <a:prstGeom prst="rect">
            <a:avLst/>
          </a:prstGeom>
          <a:solidFill>
            <a:schemeClr val="lt1">
              <a:alpha val="93725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14"/>
          <p:cNvSpPr txBox="1"/>
          <p:nvPr>
            <p:ph type="title"/>
          </p:nvPr>
        </p:nvSpPr>
        <p:spPr>
          <a:xfrm>
            <a:off x="4564442" y="205979"/>
            <a:ext cx="4193654" cy="26598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3B3C3E"/>
              </a:buClr>
              <a:buSzPts val="4000"/>
              <a:buFont typeface="Arial"/>
              <a:buNone/>
              <a:defRPr b="1" sz="4000">
                <a:solidFill>
                  <a:srgbClr val="3B3C3E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grpSp>
        <p:nvGrpSpPr>
          <p:cNvPr id="79" name="Google Shape;79;p14"/>
          <p:cNvGrpSpPr/>
          <p:nvPr/>
        </p:nvGrpSpPr>
        <p:grpSpPr>
          <a:xfrm>
            <a:off x="5770953" y="3211881"/>
            <a:ext cx="1873729" cy="1302368"/>
            <a:chOff x="3615775" y="2834640"/>
            <a:chExt cx="2039112" cy="1417320"/>
          </a:xfrm>
        </p:grpSpPr>
        <p:sp>
          <p:nvSpPr>
            <p:cNvPr id="80" name="Google Shape;80;p14"/>
            <p:cNvSpPr/>
            <p:nvPr/>
          </p:nvSpPr>
          <p:spPr>
            <a:xfrm>
              <a:off x="4302329" y="2860001"/>
              <a:ext cx="576292" cy="579728"/>
            </a:xfrm>
            <a:prstGeom prst="rect">
              <a:avLst/>
            </a:prstGeom>
            <a:solidFill>
              <a:srgbClr val="FF82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UT_logo_RGB.eps" id="81" name="Google Shape;81;p14"/>
            <p:cNvPicPr preferRelativeResize="0"/>
            <p:nvPr/>
          </p:nvPicPr>
          <p:blipFill rotWithShape="1">
            <a:blip r:embed="rId3">
              <a:alphaModFix/>
            </a:blip>
            <a:srcRect b="-7765" l="-1" r="-4562" t="-7062"/>
            <a:stretch/>
          </p:blipFill>
          <p:spPr>
            <a:xfrm>
              <a:off x="3615775" y="2834640"/>
              <a:ext cx="2039112" cy="14173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2" name="Google Shape;82;p14"/>
          <p:cNvSpPr/>
          <p:nvPr/>
        </p:nvSpPr>
        <p:spPr>
          <a:xfrm>
            <a:off x="4564442" y="5044698"/>
            <a:ext cx="4193654" cy="98802"/>
          </a:xfrm>
          <a:prstGeom prst="rect">
            <a:avLst/>
          </a:prstGeom>
          <a:solidFill>
            <a:srgbClr val="FF82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1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theme" Target="../theme/theme3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slideLayout" Target="../slideLayouts/slideLayout10.xml"/><Relationship Id="rId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/>
          <p:nvPr/>
        </p:nvSpPr>
        <p:spPr>
          <a:xfrm>
            <a:off x="0" y="4637997"/>
            <a:ext cx="9144000" cy="505504"/>
          </a:xfrm>
          <a:prstGeom prst="rect">
            <a:avLst/>
          </a:prstGeom>
          <a:solidFill>
            <a:srgbClr val="FF82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T_logo_RIGHT_KNOCKOUT.eps" id="7" name="Google Shape;7;p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7588146" y="4728769"/>
            <a:ext cx="1461427" cy="32610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8"/>
          <p:cNvSpPr txBox="1"/>
          <p:nvPr>
            <p:ph type="title"/>
          </p:nvPr>
        </p:nvSpPr>
        <p:spPr>
          <a:xfrm>
            <a:off x="457200" y="-22621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3B3C3E"/>
              </a:buClr>
              <a:buSzPts val="3500"/>
              <a:buFont typeface="Arial"/>
              <a:buNone/>
              <a:defRPr b="1" i="0" sz="3500" u="none" cap="none" strike="noStrike">
                <a:solidFill>
                  <a:srgbClr val="3B3C3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" name="Google Shape;9;p8"/>
          <p:cNvSpPr txBox="1"/>
          <p:nvPr>
            <p:ph idx="1" type="body"/>
          </p:nvPr>
        </p:nvSpPr>
        <p:spPr>
          <a:xfrm>
            <a:off x="457200" y="819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191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3B3C3E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3B3C3E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937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3B3C3E"/>
              </a:buClr>
              <a:buSzPts val="2600"/>
              <a:buFont typeface="Arial"/>
              <a:buChar char="•"/>
              <a:defRPr b="0" i="0" sz="2600" u="none" cap="none" strike="noStrike">
                <a:solidFill>
                  <a:srgbClr val="3B3C3E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683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3B3C3E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rgbClr val="3B3C3E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3B3C3E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B3C3E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3B3C3E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B3C3E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8"/>
          <p:cNvSpPr txBox="1"/>
          <p:nvPr>
            <p:ph idx="10" type="dt"/>
          </p:nvPr>
        </p:nvSpPr>
        <p:spPr>
          <a:xfrm>
            <a:off x="457203" y="4767264"/>
            <a:ext cx="1310609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" name="Google Shape;11;p8"/>
          <p:cNvSpPr txBox="1"/>
          <p:nvPr>
            <p:ph idx="11" type="ftr"/>
          </p:nvPr>
        </p:nvSpPr>
        <p:spPr>
          <a:xfrm>
            <a:off x="1767809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8"/>
          <p:cNvSpPr txBox="1"/>
          <p:nvPr>
            <p:ph idx="12" type="sldNum"/>
          </p:nvPr>
        </p:nvSpPr>
        <p:spPr>
          <a:xfrm>
            <a:off x="4667371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3B3C3E"/>
              </a:buClr>
              <a:buSzPts val="3800"/>
              <a:buFont typeface="Calibri"/>
              <a:buNone/>
              <a:defRPr b="1" i="0" sz="3800" u="none" cap="none" strike="noStrike">
                <a:solidFill>
                  <a:srgbClr val="3B3C3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" name="Google Shape;50;p10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spcBef>
                <a:spcPts val="640"/>
              </a:spcBef>
              <a:spcAft>
                <a:spcPts val="0"/>
              </a:spcAft>
              <a:buClr>
                <a:srgbClr val="77797C"/>
              </a:buClr>
              <a:buSzPts val="3000"/>
              <a:buFont typeface="Calibri"/>
              <a:buNone/>
              <a:defRPr i="0" sz="3000" u="none" cap="none" strike="noStrike">
                <a:solidFill>
                  <a:srgbClr val="77797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937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3B3C3E"/>
              </a:buClr>
              <a:buSzPts val="2600"/>
              <a:buFont typeface="Calibri"/>
              <a:buChar char="–"/>
              <a:defRPr i="0" sz="2600" u="none" cap="none" strike="noStrike">
                <a:solidFill>
                  <a:srgbClr val="3B3C3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683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3B3C3E"/>
              </a:buClr>
              <a:buSzPts val="2200"/>
              <a:buFont typeface="Calibri"/>
              <a:buChar char="•"/>
              <a:defRPr i="0" sz="2200" u="none" cap="none" strike="noStrike">
                <a:solidFill>
                  <a:srgbClr val="3B3C3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3B3C3E"/>
              </a:buClr>
              <a:buSzPts val="1800"/>
              <a:buFont typeface="Calibri"/>
              <a:buChar char="–"/>
              <a:defRPr i="0" sz="1800" u="none" cap="none" strike="noStrike">
                <a:solidFill>
                  <a:srgbClr val="3B3C3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3B3C3E"/>
              </a:buClr>
              <a:buSzPts val="1800"/>
              <a:buFont typeface="Calibri"/>
              <a:buChar char="»"/>
              <a:defRPr i="0" sz="1800" u="none" cap="none" strike="noStrike">
                <a:solidFill>
                  <a:srgbClr val="3B3C3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" name="Google Shape;51;p1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rgbClr val="77797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r">
              <a:buNone/>
              <a:defRPr sz="1300">
                <a:solidFill>
                  <a:srgbClr val="77797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algn="r">
              <a:buNone/>
              <a:defRPr sz="1300">
                <a:solidFill>
                  <a:srgbClr val="77797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algn="r">
              <a:buNone/>
              <a:defRPr sz="1300">
                <a:solidFill>
                  <a:srgbClr val="77797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algn="r">
              <a:buNone/>
              <a:defRPr sz="1300">
                <a:solidFill>
                  <a:srgbClr val="77797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algn="r">
              <a:buNone/>
              <a:defRPr sz="1300">
                <a:solidFill>
                  <a:srgbClr val="77797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algn="r">
              <a:buNone/>
              <a:defRPr sz="1300">
                <a:solidFill>
                  <a:srgbClr val="77797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algn="r">
              <a:buNone/>
              <a:defRPr sz="1300">
                <a:solidFill>
                  <a:srgbClr val="77797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algn="r">
              <a:buNone/>
              <a:defRPr sz="1300">
                <a:solidFill>
                  <a:srgbClr val="77797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5" r:id="rId1"/>
    <p:sldLayoutId id="2147483656" r:id="rId2"/>
    <p:sldLayoutId id="2147483657" r:id="rId3"/>
    <p:sldLayoutId id="2147483658" r:id="rId4"/>
    <p:sldLayoutId id="2147483659" r:id="rId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36.png"/><Relationship Id="rId6" Type="http://schemas.openxmlformats.org/officeDocument/2006/relationships/image" Target="../media/image4.png"/><Relationship Id="rId7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jpg"/><Relationship Id="rId4" Type="http://schemas.openxmlformats.org/officeDocument/2006/relationships/image" Target="../media/image8.png"/><Relationship Id="rId5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Relationship Id="rId4" Type="http://schemas.openxmlformats.org/officeDocument/2006/relationships/image" Target="../media/image25.png"/><Relationship Id="rId10" Type="http://schemas.openxmlformats.org/officeDocument/2006/relationships/image" Target="../media/image13.png"/><Relationship Id="rId9" Type="http://schemas.openxmlformats.org/officeDocument/2006/relationships/image" Target="../media/image23.png"/><Relationship Id="rId5" Type="http://schemas.openxmlformats.org/officeDocument/2006/relationships/image" Target="../media/image19.png"/><Relationship Id="rId6" Type="http://schemas.openxmlformats.org/officeDocument/2006/relationships/image" Target="../media/image14.png"/><Relationship Id="rId7" Type="http://schemas.openxmlformats.org/officeDocument/2006/relationships/image" Target="../media/image20.png"/><Relationship Id="rId8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Relationship Id="rId4" Type="http://schemas.openxmlformats.org/officeDocument/2006/relationships/image" Target="../media/image15.png"/><Relationship Id="rId10" Type="http://schemas.openxmlformats.org/officeDocument/2006/relationships/image" Target="../media/image27.png"/><Relationship Id="rId9" Type="http://schemas.openxmlformats.org/officeDocument/2006/relationships/image" Target="../media/image24.png"/><Relationship Id="rId5" Type="http://schemas.openxmlformats.org/officeDocument/2006/relationships/image" Target="../media/image17.png"/><Relationship Id="rId6" Type="http://schemas.openxmlformats.org/officeDocument/2006/relationships/image" Target="../media/image11.png"/><Relationship Id="rId7" Type="http://schemas.openxmlformats.org/officeDocument/2006/relationships/image" Target="../media/image22.png"/><Relationship Id="rId8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Relationship Id="rId4" Type="http://schemas.openxmlformats.org/officeDocument/2006/relationships/image" Target="../media/image15.png"/><Relationship Id="rId10" Type="http://schemas.openxmlformats.org/officeDocument/2006/relationships/image" Target="../media/image27.png"/><Relationship Id="rId9" Type="http://schemas.openxmlformats.org/officeDocument/2006/relationships/image" Target="../media/image24.png"/><Relationship Id="rId5" Type="http://schemas.openxmlformats.org/officeDocument/2006/relationships/image" Target="../media/image17.png"/><Relationship Id="rId6" Type="http://schemas.openxmlformats.org/officeDocument/2006/relationships/image" Target="../media/image11.png"/><Relationship Id="rId7" Type="http://schemas.openxmlformats.org/officeDocument/2006/relationships/image" Target="../media/image22.png"/><Relationship Id="rId8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Relationship Id="rId4" Type="http://schemas.openxmlformats.org/officeDocument/2006/relationships/image" Target="../media/image28.png"/><Relationship Id="rId5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2.png"/><Relationship Id="rId5" Type="http://schemas.openxmlformats.org/officeDocument/2006/relationships/image" Target="../media/image30.png"/><Relationship Id="rId6" Type="http://schemas.openxmlformats.org/officeDocument/2006/relationships/image" Target="../media/image34.png"/><Relationship Id="rId7" Type="http://schemas.openxmlformats.org/officeDocument/2006/relationships/image" Target="../media/image33.png"/><Relationship Id="rId8" Type="http://schemas.openxmlformats.org/officeDocument/2006/relationships/image" Target="../media/image2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2.png"/><Relationship Id="rId5" Type="http://schemas.openxmlformats.org/officeDocument/2006/relationships/image" Target="../media/image30.png"/><Relationship Id="rId6" Type="http://schemas.openxmlformats.org/officeDocument/2006/relationships/image" Target="../media/image34.png"/><Relationship Id="rId7" Type="http://schemas.openxmlformats.org/officeDocument/2006/relationships/image" Target="../media/image33.png"/><Relationship Id="rId8" Type="http://schemas.openxmlformats.org/officeDocument/2006/relationships/image" Target="../media/image2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www.ibm.com/analytics/data-fabric/" TargetMode="External"/><Relationship Id="rId4" Type="http://schemas.openxmlformats.org/officeDocument/2006/relationships/hyperlink" Target="https://www.ibm.com/analytics/data-fabric/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/>
          <p:nvPr/>
        </p:nvSpPr>
        <p:spPr>
          <a:xfrm>
            <a:off x="345231" y="203429"/>
            <a:ext cx="18466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2"/>
          <p:cNvSpPr txBox="1"/>
          <p:nvPr/>
        </p:nvSpPr>
        <p:spPr>
          <a:xfrm>
            <a:off x="457200" y="79043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625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3B3C3E"/>
                </a:solidFill>
              </a:rPr>
              <a:t>Building trust in Earth Science Findings through Data Traceability and Results Explainability</a:t>
            </a:r>
            <a:endParaRPr b="1" sz="4000">
              <a:solidFill>
                <a:srgbClr val="3B3C3E"/>
              </a:solidFill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1371600" y="1876125"/>
            <a:ext cx="6400800" cy="9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10"/>
              <a:buFont typeface="Arial"/>
              <a:buNone/>
            </a:pPr>
            <a:r>
              <a:rPr lang="en-US" sz="1880">
                <a:solidFill>
                  <a:srgbClr val="3B3C3E"/>
                </a:solidFill>
              </a:rPr>
              <a:t>Paula Olaya*, Dominic Kennedy*, Ricardo Llamas↟, Rodrigo Vargas↟, Jay Lofstead†, and Michela Taufer*</a:t>
            </a:r>
            <a:endParaRPr sz="1880">
              <a:solidFill>
                <a:srgbClr val="3B3C3E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3B3C3E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3B3C3E"/>
                </a:solidFill>
              </a:rPr>
              <a:t>*University of Tennessee, Knoxville; ↟University of Delaware; †Sandia National Lab</a:t>
            </a:r>
            <a:endParaRPr sz="1300">
              <a:solidFill>
                <a:srgbClr val="3B3C3E"/>
              </a:solidFill>
            </a:endParaRPr>
          </a:p>
        </p:txBody>
      </p:sp>
      <p:pic>
        <p:nvPicPr>
          <p:cNvPr id="97" name="Google Shape;97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8384" y="3172049"/>
            <a:ext cx="908957" cy="893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4">
            <a:alphaModFix/>
          </a:blip>
          <a:srcRect b="17415" l="14619" r="13292" t="18555"/>
          <a:stretch/>
        </p:blipFill>
        <p:spPr>
          <a:xfrm>
            <a:off x="457200" y="3173525"/>
            <a:ext cx="1091184" cy="91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70126" y="3158475"/>
            <a:ext cx="874699" cy="920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80450" y="3124138"/>
            <a:ext cx="1891950" cy="98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78376" y="3203700"/>
            <a:ext cx="838012" cy="8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1607c8ec5b_1_72"/>
          <p:cNvSpPr txBox="1"/>
          <p:nvPr>
            <p:ph type="title"/>
          </p:nvPr>
        </p:nvSpPr>
        <p:spPr>
          <a:xfrm>
            <a:off x="457200" y="-22621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Implementing our environment using Singularity </a:t>
            </a:r>
            <a:endParaRPr sz="3000"/>
          </a:p>
        </p:txBody>
      </p:sp>
      <p:sp>
        <p:nvSpPr>
          <p:cNvPr id="335" name="Google Shape;335;g11607c8ec5b_1_72"/>
          <p:cNvSpPr txBox="1"/>
          <p:nvPr>
            <p:ph idx="1" type="body"/>
          </p:nvPr>
        </p:nvSpPr>
        <p:spPr>
          <a:xfrm>
            <a:off x="304800" y="819150"/>
            <a:ext cx="3664500" cy="1068600"/>
          </a:xfrm>
          <a:prstGeom prst="rect">
            <a:avLst/>
          </a:prstGeom>
          <a:solidFill>
            <a:srgbClr val="68BDFF">
              <a:alpha val="55870"/>
            </a:srgbClr>
          </a:solidFill>
        </p:spPr>
        <p:txBody>
          <a:bodyPr anchorCtr="0" anchor="t" bIns="45700" lIns="91425" spcFirstLastPara="1" rIns="91425" wrap="square" tIns="45700">
            <a:normAutofit fontScale="55000"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b="1" lang="en-US"/>
              <a:t>Data container: </a:t>
            </a:r>
            <a:endParaRPr b="1"/>
          </a:p>
          <a:p>
            <a:pPr indent="-333375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ct val="107142"/>
              <a:buChar char="•"/>
            </a:pPr>
            <a:r>
              <a:rPr lang="en-US"/>
              <a:t>Data compressed and added as an EXT3 file systems partition</a:t>
            </a:r>
            <a:endParaRPr/>
          </a:p>
          <a:p>
            <a:pPr indent="-333375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7142"/>
              <a:buChar char="•"/>
            </a:pPr>
            <a:r>
              <a:rPr lang="en-US"/>
              <a:t>Metadata added as a JSON partition</a:t>
            </a:r>
            <a:endParaRPr/>
          </a:p>
        </p:txBody>
      </p:sp>
      <p:sp>
        <p:nvSpPr>
          <p:cNvPr id="336" name="Google Shape;336;g11607c8ec5b_1_72"/>
          <p:cNvSpPr txBox="1"/>
          <p:nvPr>
            <p:ph idx="12" type="sldNum"/>
          </p:nvPr>
        </p:nvSpPr>
        <p:spPr>
          <a:xfrm>
            <a:off x="4750663" y="4767264"/>
            <a:ext cx="2133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7" name="Google Shape;337;g11607c8ec5b_1_72"/>
          <p:cNvSpPr/>
          <p:nvPr/>
        </p:nvSpPr>
        <p:spPr>
          <a:xfrm>
            <a:off x="5799650" y="819150"/>
            <a:ext cx="1416900" cy="1767300"/>
          </a:xfrm>
          <a:prstGeom prst="roundRect">
            <a:avLst>
              <a:gd fmla="val 16667" name="adj"/>
            </a:avLst>
          </a:prstGeom>
          <a:solidFill>
            <a:srgbClr val="FFAB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g11607c8ec5b_1_72"/>
          <p:cNvSpPr/>
          <p:nvPr/>
        </p:nvSpPr>
        <p:spPr>
          <a:xfrm>
            <a:off x="5869958" y="1139375"/>
            <a:ext cx="1290600" cy="890700"/>
          </a:xfrm>
          <a:prstGeom prst="diamond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App</a:t>
            </a:r>
            <a:endParaRPr b="0" baseline="-2500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g11607c8ec5b_1_72"/>
          <p:cNvSpPr/>
          <p:nvPr/>
        </p:nvSpPr>
        <p:spPr>
          <a:xfrm>
            <a:off x="4133700" y="866911"/>
            <a:ext cx="1290600" cy="1767300"/>
          </a:xfrm>
          <a:prstGeom prst="roundRect">
            <a:avLst>
              <a:gd fmla="val 16667" name="adj"/>
            </a:avLst>
          </a:prstGeom>
          <a:solidFill>
            <a:srgbClr val="68BD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g11607c8ec5b_1_72"/>
          <p:cNvSpPr/>
          <p:nvPr/>
        </p:nvSpPr>
        <p:spPr>
          <a:xfrm>
            <a:off x="4294261" y="1278257"/>
            <a:ext cx="940500" cy="6453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Input</a:t>
            </a:r>
            <a:endParaRPr b="0" baseline="-2500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g11607c8ec5b_1_72"/>
          <p:cNvSpPr/>
          <p:nvPr/>
        </p:nvSpPr>
        <p:spPr>
          <a:xfrm>
            <a:off x="7594400" y="819150"/>
            <a:ext cx="1240800" cy="1812600"/>
          </a:xfrm>
          <a:prstGeom prst="roundRect">
            <a:avLst>
              <a:gd fmla="val 16667" name="adj"/>
            </a:avLst>
          </a:prstGeom>
          <a:solidFill>
            <a:srgbClr val="68BD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g11607c8ec5b_1_72"/>
          <p:cNvSpPr/>
          <p:nvPr/>
        </p:nvSpPr>
        <p:spPr>
          <a:xfrm>
            <a:off x="7769456" y="1269404"/>
            <a:ext cx="940500" cy="6453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Out</a:t>
            </a:r>
            <a:endParaRPr b="0" baseline="-2500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g11607c8ec5b_1_72"/>
          <p:cNvSpPr txBox="1"/>
          <p:nvPr/>
        </p:nvSpPr>
        <p:spPr>
          <a:xfrm>
            <a:off x="4244850" y="2063825"/>
            <a:ext cx="1068300" cy="245100"/>
          </a:xfrm>
          <a:prstGeom prst="rect">
            <a:avLst/>
          </a:prstGeom>
          <a:solidFill>
            <a:srgbClr val="EAD1DC"/>
          </a:solidFill>
          <a:ln cap="flat" cmpd="sng" w="38100">
            <a:solidFill>
              <a:srgbClr val="C27B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Metadata</a:t>
            </a:r>
            <a:endParaRPr i="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g11607c8ec5b_1_72"/>
          <p:cNvSpPr txBox="1"/>
          <p:nvPr/>
        </p:nvSpPr>
        <p:spPr>
          <a:xfrm>
            <a:off x="5895141" y="2067151"/>
            <a:ext cx="1240800" cy="245100"/>
          </a:xfrm>
          <a:prstGeom prst="rect">
            <a:avLst/>
          </a:prstGeom>
          <a:solidFill>
            <a:srgbClr val="EAD1DC"/>
          </a:solidFill>
          <a:ln cap="flat" cmpd="sng" w="38100">
            <a:solidFill>
              <a:srgbClr val="C27B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Metadata</a:t>
            </a:r>
            <a:endParaRPr i="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g11607c8ec5b_1_72"/>
          <p:cNvSpPr txBox="1"/>
          <p:nvPr/>
        </p:nvSpPr>
        <p:spPr>
          <a:xfrm>
            <a:off x="7683000" y="2076000"/>
            <a:ext cx="1068300" cy="245100"/>
          </a:xfrm>
          <a:prstGeom prst="rect">
            <a:avLst/>
          </a:prstGeom>
          <a:solidFill>
            <a:srgbClr val="EAD1DC"/>
          </a:solidFill>
          <a:ln cap="flat" cmpd="sng" w="38100">
            <a:solidFill>
              <a:srgbClr val="C27B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Metadata</a:t>
            </a:r>
            <a:endParaRPr i="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6" name="Google Shape;346;g11607c8ec5b_1_72"/>
          <p:cNvCxnSpPr>
            <a:stCxn id="340" idx="3"/>
            <a:endCxn id="338" idx="1"/>
          </p:cNvCxnSpPr>
          <p:nvPr/>
        </p:nvCxnSpPr>
        <p:spPr>
          <a:xfrm flipH="1" rot="10800000">
            <a:off x="5234761" y="1584707"/>
            <a:ext cx="635100" cy="16200"/>
          </a:xfrm>
          <a:prstGeom prst="straightConnector1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47" name="Google Shape;347;g11607c8ec5b_1_72"/>
          <p:cNvCxnSpPr>
            <a:stCxn id="338" idx="3"/>
            <a:endCxn id="342" idx="1"/>
          </p:cNvCxnSpPr>
          <p:nvPr/>
        </p:nvCxnSpPr>
        <p:spPr>
          <a:xfrm>
            <a:off x="7160558" y="1584725"/>
            <a:ext cx="609000" cy="7200"/>
          </a:xfrm>
          <a:prstGeom prst="straightConnector1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48" name="Google Shape;348;g11607c8ec5b_1_72"/>
          <p:cNvSpPr/>
          <p:nvPr/>
        </p:nvSpPr>
        <p:spPr>
          <a:xfrm>
            <a:off x="4133700" y="772800"/>
            <a:ext cx="4701600" cy="245100"/>
          </a:xfrm>
          <a:prstGeom prst="roundRect">
            <a:avLst>
              <a:gd fmla="val 16667" name="adj"/>
            </a:avLst>
          </a:prstGeom>
          <a:solidFill>
            <a:srgbClr val="D5A6B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g11607c8ec5b_1_72"/>
          <p:cNvSpPr/>
          <p:nvPr/>
        </p:nvSpPr>
        <p:spPr>
          <a:xfrm>
            <a:off x="6410875" y="919225"/>
            <a:ext cx="203100" cy="204600"/>
          </a:xfrm>
          <a:prstGeom prst="ellipse">
            <a:avLst/>
          </a:prstGeom>
          <a:solidFill>
            <a:srgbClr val="D5A6B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g11607c8ec5b_1_72"/>
          <p:cNvSpPr txBox="1"/>
          <p:nvPr/>
        </p:nvSpPr>
        <p:spPr>
          <a:xfrm>
            <a:off x="5023725" y="645625"/>
            <a:ext cx="32766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latin typeface="Calibri"/>
                <a:ea typeface="Calibri"/>
                <a:cs typeface="Calibri"/>
                <a:sym typeface="Calibri"/>
              </a:rPr>
              <a:t>Singularity plugin</a:t>
            </a:r>
            <a:endParaRPr b="1" sz="1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g11607c8ec5b_1_72"/>
          <p:cNvSpPr/>
          <p:nvPr/>
        </p:nvSpPr>
        <p:spPr>
          <a:xfrm>
            <a:off x="4702050" y="919225"/>
            <a:ext cx="203100" cy="204600"/>
          </a:xfrm>
          <a:prstGeom prst="ellipse">
            <a:avLst/>
          </a:prstGeom>
          <a:solidFill>
            <a:srgbClr val="D5A6B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g11607c8ec5b_1_72"/>
          <p:cNvSpPr/>
          <p:nvPr/>
        </p:nvSpPr>
        <p:spPr>
          <a:xfrm>
            <a:off x="8073950" y="919225"/>
            <a:ext cx="203100" cy="204600"/>
          </a:xfrm>
          <a:prstGeom prst="ellipse">
            <a:avLst/>
          </a:prstGeom>
          <a:solidFill>
            <a:srgbClr val="D5A6B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g11607c8ec5b_1_72"/>
          <p:cNvSpPr txBox="1"/>
          <p:nvPr/>
        </p:nvSpPr>
        <p:spPr>
          <a:xfrm>
            <a:off x="5313150" y="1015900"/>
            <a:ext cx="565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zero-copy</a:t>
            </a:r>
            <a:endParaRPr b="1" sz="1300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g11607c8ec5b_1_72"/>
          <p:cNvSpPr txBox="1"/>
          <p:nvPr/>
        </p:nvSpPr>
        <p:spPr>
          <a:xfrm>
            <a:off x="7135950" y="1015900"/>
            <a:ext cx="565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zero-copy</a:t>
            </a:r>
            <a:endParaRPr b="1" sz="1300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g11607c8ec5b_1_72"/>
          <p:cNvSpPr txBox="1"/>
          <p:nvPr>
            <p:ph idx="1" type="body"/>
          </p:nvPr>
        </p:nvSpPr>
        <p:spPr>
          <a:xfrm>
            <a:off x="304800" y="1885951"/>
            <a:ext cx="3664500" cy="1318500"/>
          </a:xfrm>
          <a:prstGeom prst="rect">
            <a:avLst/>
          </a:prstGeom>
          <a:solidFill>
            <a:srgbClr val="F6B26B"/>
          </a:solidFill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b="1" lang="en-US" sz="1500"/>
              <a:t>Application container: </a:t>
            </a:r>
            <a:endParaRPr b="1" sz="1500"/>
          </a:p>
          <a:p>
            <a:pPr indent="-323850" lvl="0" marL="457200" rtl="0" algn="l">
              <a:spcBef>
                <a:spcPts val="640"/>
              </a:spcBef>
              <a:spcAft>
                <a:spcPts val="0"/>
              </a:spcAft>
              <a:buSzPts val="1500"/>
              <a:buChar char="•"/>
            </a:pPr>
            <a:r>
              <a:rPr lang="en-US" sz="1500"/>
              <a:t>Application executable or scripts + software stack compressed in a squashFS partition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-US" sz="1500"/>
              <a:t>Metadata added as a JSON partition</a:t>
            </a:r>
            <a:endParaRPr sz="1500"/>
          </a:p>
        </p:txBody>
      </p:sp>
      <p:sp>
        <p:nvSpPr>
          <p:cNvPr id="356" name="Google Shape;356;g11607c8ec5b_1_72"/>
          <p:cNvSpPr txBox="1"/>
          <p:nvPr>
            <p:ph idx="1" type="body"/>
          </p:nvPr>
        </p:nvSpPr>
        <p:spPr>
          <a:xfrm>
            <a:off x="304800" y="3181350"/>
            <a:ext cx="3664500" cy="1318500"/>
          </a:xfrm>
          <a:prstGeom prst="rect">
            <a:avLst/>
          </a:prstGeom>
          <a:solidFill>
            <a:srgbClr val="93C47D"/>
          </a:solidFill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b="1" lang="en-US" sz="1500"/>
              <a:t>Zero-copy data transfer:</a:t>
            </a:r>
            <a:endParaRPr b="1" sz="1500"/>
          </a:p>
          <a:p>
            <a:pPr indent="-323850" lvl="0" marL="457200" rtl="0" algn="l">
              <a:spcBef>
                <a:spcPts val="640"/>
              </a:spcBef>
              <a:spcAft>
                <a:spcPts val="0"/>
              </a:spcAft>
              <a:buSzPts val="1500"/>
              <a:buChar char="•"/>
            </a:pPr>
            <a:r>
              <a:rPr lang="en-US" sz="1500"/>
              <a:t>Bind mount functionality that links a directory from a source container to a directory in a destination container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-US" sz="1500"/>
              <a:t>Multiple containers can be connected</a:t>
            </a:r>
            <a:endParaRPr sz="1500"/>
          </a:p>
        </p:txBody>
      </p:sp>
      <p:sp>
        <p:nvSpPr>
          <p:cNvPr id="357" name="Google Shape;357;g11607c8ec5b_1_72"/>
          <p:cNvSpPr txBox="1"/>
          <p:nvPr>
            <p:ph idx="1" type="body"/>
          </p:nvPr>
        </p:nvSpPr>
        <p:spPr>
          <a:xfrm>
            <a:off x="3969300" y="2837851"/>
            <a:ext cx="4866000" cy="857400"/>
          </a:xfrm>
          <a:prstGeom prst="rect">
            <a:avLst/>
          </a:prstGeom>
          <a:solidFill>
            <a:srgbClr val="D5A6BD"/>
          </a:solidFill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b="1" lang="en-US" sz="1500"/>
              <a:t>Singularity plugin:</a:t>
            </a:r>
            <a:endParaRPr b="1" sz="1500"/>
          </a:p>
          <a:p>
            <a:pPr indent="-323850" lvl="0" marL="457200" rtl="0" algn="l">
              <a:spcBef>
                <a:spcPts val="640"/>
              </a:spcBef>
              <a:spcAft>
                <a:spcPts val="0"/>
              </a:spcAft>
              <a:buSzPts val="1500"/>
              <a:buChar char="•"/>
            </a:pPr>
            <a:r>
              <a:rPr lang="en-US" sz="1500"/>
              <a:t>Package dynamically that interacts with the containerized environment to generate the metadata</a:t>
            </a:r>
            <a:endParaRPr sz="15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11607c8ec5b_1_105"/>
          <p:cNvSpPr txBox="1"/>
          <p:nvPr>
            <p:ph type="title"/>
          </p:nvPr>
        </p:nvSpPr>
        <p:spPr>
          <a:xfrm>
            <a:off x="457200" y="-22621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Implementing our environment using Singularity </a:t>
            </a:r>
            <a:endParaRPr sz="3000"/>
          </a:p>
        </p:txBody>
      </p:sp>
      <p:sp>
        <p:nvSpPr>
          <p:cNvPr id="363" name="Google Shape;363;g11607c8ec5b_1_105"/>
          <p:cNvSpPr txBox="1"/>
          <p:nvPr>
            <p:ph idx="1" type="body"/>
          </p:nvPr>
        </p:nvSpPr>
        <p:spPr>
          <a:xfrm>
            <a:off x="304800" y="819150"/>
            <a:ext cx="3664500" cy="1068600"/>
          </a:xfrm>
          <a:prstGeom prst="rect">
            <a:avLst/>
          </a:prstGeom>
          <a:solidFill>
            <a:srgbClr val="68BDFF">
              <a:alpha val="55870"/>
            </a:srgbClr>
          </a:solidFill>
        </p:spPr>
        <p:txBody>
          <a:bodyPr anchorCtr="0" anchor="t" bIns="45700" lIns="91425" spcFirstLastPara="1" rIns="91425" wrap="square" tIns="45700">
            <a:normAutofit fontScale="55000"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b="1" lang="en-US"/>
              <a:t>Data container: </a:t>
            </a:r>
            <a:endParaRPr b="1"/>
          </a:p>
          <a:p>
            <a:pPr indent="-333375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ct val="107142"/>
              <a:buChar char="•"/>
            </a:pPr>
            <a:r>
              <a:rPr lang="en-US"/>
              <a:t>Data compressed and added as an EXT3 file systems partition</a:t>
            </a:r>
            <a:endParaRPr/>
          </a:p>
          <a:p>
            <a:pPr indent="-333375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7142"/>
              <a:buChar char="•"/>
            </a:pPr>
            <a:r>
              <a:rPr lang="en-US"/>
              <a:t>Metadata added as a JSON partition</a:t>
            </a:r>
            <a:endParaRPr/>
          </a:p>
        </p:txBody>
      </p:sp>
      <p:sp>
        <p:nvSpPr>
          <p:cNvPr id="364" name="Google Shape;364;g11607c8ec5b_1_105"/>
          <p:cNvSpPr txBox="1"/>
          <p:nvPr>
            <p:ph idx="12" type="sldNum"/>
          </p:nvPr>
        </p:nvSpPr>
        <p:spPr>
          <a:xfrm>
            <a:off x="4750663" y="4767264"/>
            <a:ext cx="2133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5" name="Google Shape;365;g11607c8ec5b_1_105"/>
          <p:cNvSpPr/>
          <p:nvPr/>
        </p:nvSpPr>
        <p:spPr>
          <a:xfrm>
            <a:off x="5799650" y="819150"/>
            <a:ext cx="1416900" cy="1767300"/>
          </a:xfrm>
          <a:prstGeom prst="roundRect">
            <a:avLst>
              <a:gd fmla="val 16667" name="adj"/>
            </a:avLst>
          </a:prstGeom>
          <a:solidFill>
            <a:srgbClr val="FFAB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g11607c8ec5b_1_105"/>
          <p:cNvSpPr/>
          <p:nvPr/>
        </p:nvSpPr>
        <p:spPr>
          <a:xfrm>
            <a:off x="5869958" y="1139375"/>
            <a:ext cx="1290600" cy="890700"/>
          </a:xfrm>
          <a:prstGeom prst="diamond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App</a:t>
            </a:r>
            <a:endParaRPr b="0" baseline="-2500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g11607c8ec5b_1_105"/>
          <p:cNvSpPr/>
          <p:nvPr/>
        </p:nvSpPr>
        <p:spPr>
          <a:xfrm>
            <a:off x="4133700" y="866911"/>
            <a:ext cx="1290600" cy="1767300"/>
          </a:xfrm>
          <a:prstGeom prst="roundRect">
            <a:avLst>
              <a:gd fmla="val 16667" name="adj"/>
            </a:avLst>
          </a:prstGeom>
          <a:solidFill>
            <a:srgbClr val="68BD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g11607c8ec5b_1_105"/>
          <p:cNvSpPr/>
          <p:nvPr/>
        </p:nvSpPr>
        <p:spPr>
          <a:xfrm>
            <a:off x="4294261" y="1278257"/>
            <a:ext cx="940500" cy="6453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Input</a:t>
            </a:r>
            <a:endParaRPr b="0" baseline="-2500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g11607c8ec5b_1_105"/>
          <p:cNvSpPr/>
          <p:nvPr/>
        </p:nvSpPr>
        <p:spPr>
          <a:xfrm>
            <a:off x="7594400" y="819150"/>
            <a:ext cx="1240800" cy="1812600"/>
          </a:xfrm>
          <a:prstGeom prst="roundRect">
            <a:avLst>
              <a:gd fmla="val 16667" name="adj"/>
            </a:avLst>
          </a:prstGeom>
          <a:solidFill>
            <a:srgbClr val="68BD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g11607c8ec5b_1_105"/>
          <p:cNvSpPr/>
          <p:nvPr/>
        </p:nvSpPr>
        <p:spPr>
          <a:xfrm>
            <a:off x="7769456" y="1269404"/>
            <a:ext cx="940500" cy="6453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Out</a:t>
            </a:r>
            <a:endParaRPr b="0" baseline="-2500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g11607c8ec5b_1_105"/>
          <p:cNvSpPr txBox="1"/>
          <p:nvPr/>
        </p:nvSpPr>
        <p:spPr>
          <a:xfrm>
            <a:off x="4244850" y="2063825"/>
            <a:ext cx="1068300" cy="245100"/>
          </a:xfrm>
          <a:prstGeom prst="rect">
            <a:avLst/>
          </a:prstGeom>
          <a:solidFill>
            <a:srgbClr val="EAD1DC"/>
          </a:solidFill>
          <a:ln cap="flat" cmpd="sng" w="38100">
            <a:solidFill>
              <a:srgbClr val="C27B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Metadata</a:t>
            </a:r>
            <a:endParaRPr i="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g11607c8ec5b_1_105"/>
          <p:cNvSpPr txBox="1"/>
          <p:nvPr/>
        </p:nvSpPr>
        <p:spPr>
          <a:xfrm>
            <a:off x="5895141" y="2067151"/>
            <a:ext cx="1240800" cy="245100"/>
          </a:xfrm>
          <a:prstGeom prst="rect">
            <a:avLst/>
          </a:prstGeom>
          <a:solidFill>
            <a:srgbClr val="EAD1DC"/>
          </a:solidFill>
          <a:ln cap="flat" cmpd="sng" w="38100">
            <a:solidFill>
              <a:srgbClr val="C27B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Metadata</a:t>
            </a:r>
            <a:endParaRPr i="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g11607c8ec5b_1_105"/>
          <p:cNvSpPr txBox="1"/>
          <p:nvPr/>
        </p:nvSpPr>
        <p:spPr>
          <a:xfrm>
            <a:off x="7683000" y="2076000"/>
            <a:ext cx="1068300" cy="245100"/>
          </a:xfrm>
          <a:prstGeom prst="rect">
            <a:avLst/>
          </a:prstGeom>
          <a:solidFill>
            <a:srgbClr val="EAD1DC"/>
          </a:solidFill>
          <a:ln cap="flat" cmpd="sng" w="38100">
            <a:solidFill>
              <a:srgbClr val="C27B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Metadata</a:t>
            </a:r>
            <a:endParaRPr i="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4" name="Google Shape;374;g11607c8ec5b_1_105"/>
          <p:cNvCxnSpPr>
            <a:stCxn id="368" idx="3"/>
            <a:endCxn id="366" idx="1"/>
          </p:cNvCxnSpPr>
          <p:nvPr/>
        </p:nvCxnSpPr>
        <p:spPr>
          <a:xfrm flipH="1" rot="10800000">
            <a:off x="5234761" y="1584707"/>
            <a:ext cx="635100" cy="16200"/>
          </a:xfrm>
          <a:prstGeom prst="straightConnector1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75" name="Google Shape;375;g11607c8ec5b_1_105"/>
          <p:cNvCxnSpPr>
            <a:stCxn id="366" idx="3"/>
            <a:endCxn id="370" idx="1"/>
          </p:cNvCxnSpPr>
          <p:nvPr/>
        </p:nvCxnSpPr>
        <p:spPr>
          <a:xfrm>
            <a:off x="7160558" y="1584725"/>
            <a:ext cx="609000" cy="7200"/>
          </a:xfrm>
          <a:prstGeom prst="straightConnector1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76" name="Google Shape;376;g11607c8ec5b_1_105"/>
          <p:cNvSpPr/>
          <p:nvPr/>
        </p:nvSpPr>
        <p:spPr>
          <a:xfrm>
            <a:off x="4133700" y="772800"/>
            <a:ext cx="4701600" cy="245100"/>
          </a:xfrm>
          <a:prstGeom prst="roundRect">
            <a:avLst>
              <a:gd fmla="val 16667" name="adj"/>
            </a:avLst>
          </a:prstGeom>
          <a:solidFill>
            <a:srgbClr val="D5A6B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g11607c8ec5b_1_105"/>
          <p:cNvSpPr/>
          <p:nvPr/>
        </p:nvSpPr>
        <p:spPr>
          <a:xfrm>
            <a:off x="6410875" y="919225"/>
            <a:ext cx="203100" cy="204600"/>
          </a:xfrm>
          <a:prstGeom prst="ellipse">
            <a:avLst/>
          </a:prstGeom>
          <a:solidFill>
            <a:srgbClr val="D5A6B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g11607c8ec5b_1_105"/>
          <p:cNvSpPr txBox="1"/>
          <p:nvPr/>
        </p:nvSpPr>
        <p:spPr>
          <a:xfrm>
            <a:off x="5023725" y="645625"/>
            <a:ext cx="32766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latin typeface="Calibri"/>
                <a:ea typeface="Calibri"/>
                <a:cs typeface="Calibri"/>
                <a:sym typeface="Calibri"/>
              </a:rPr>
              <a:t>Singularity plugin</a:t>
            </a:r>
            <a:endParaRPr b="1" sz="1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g11607c8ec5b_1_105"/>
          <p:cNvSpPr/>
          <p:nvPr/>
        </p:nvSpPr>
        <p:spPr>
          <a:xfrm>
            <a:off x="4702050" y="919225"/>
            <a:ext cx="203100" cy="204600"/>
          </a:xfrm>
          <a:prstGeom prst="ellipse">
            <a:avLst/>
          </a:prstGeom>
          <a:solidFill>
            <a:srgbClr val="D5A6B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g11607c8ec5b_1_105"/>
          <p:cNvSpPr/>
          <p:nvPr/>
        </p:nvSpPr>
        <p:spPr>
          <a:xfrm>
            <a:off x="8073950" y="919225"/>
            <a:ext cx="203100" cy="204600"/>
          </a:xfrm>
          <a:prstGeom prst="ellipse">
            <a:avLst/>
          </a:prstGeom>
          <a:solidFill>
            <a:srgbClr val="D5A6B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g11607c8ec5b_1_105"/>
          <p:cNvSpPr txBox="1"/>
          <p:nvPr/>
        </p:nvSpPr>
        <p:spPr>
          <a:xfrm>
            <a:off x="5313150" y="1015900"/>
            <a:ext cx="565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zero-copy</a:t>
            </a:r>
            <a:endParaRPr b="1" sz="1300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g11607c8ec5b_1_105"/>
          <p:cNvSpPr txBox="1"/>
          <p:nvPr/>
        </p:nvSpPr>
        <p:spPr>
          <a:xfrm>
            <a:off x="7135950" y="1015900"/>
            <a:ext cx="565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zero-copy</a:t>
            </a:r>
            <a:endParaRPr b="1" sz="1300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g11607c8ec5b_1_105"/>
          <p:cNvSpPr txBox="1"/>
          <p:nvPr>
            <p:ph idx="1" type="body"/>
          </p:nvPr>
        </p:nvSpPr>
        <p:spPr>
          <a:xfrm>
            <a:off x="304800" y="1885951"/>
            <a:ext cx="3664500" cy="1318500"/>
          </a:xfrm>
          <a:prstGeom prst="rect">
            <a:avLst/>
          </a:prstGeom>
          <a:solidFill>
            <a:srgbClr val="F6B26B"/>
          </a:solidFill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b="1" lang="en-US" sz="1500"/>
              <a:t>Application container: </a:t>
            </a:r>
            <a:endParaRPr b="1" sz="1500"/>
          </a:p>
          <a:p>
            <a:pPr indent="-323850" lvl="0" marL="457200" rtl="0" algn="l">
              <a:spcBef>
                <a:spcPts val="640"/>
              </a:spcBef>
              <a:spcAft>
                <a:spcPts val="0"/>
              </a:spcAft>
              <a:buSzPts val="1500"/>
              <a:buChar char="•"/>
            </a:pPr>
            <a:r>
              <a:rPr lang="en-US" sz="1500"/>
              <a:t>Application executable or scripts + software stack compressed in a squashFS partition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-US" sz="1500"/>
              <a:t>Metadata added as a JSON partition</a:t>
            </a:r>
            <a:endParaRPr sz="1500"/>
          </a:p>
        </p:txBody>
      </p:sp>
      <p:sp>
        <p:nvSpPr>
          <p:cNvPr id="384" name="Google Shape;384;g11607c8ec5b_1_105"/>
          <p:cNvSpPr txBox="1"/>
          <p:nvPr>
            <p:ph idx="1" type="body"/>
          </p:nvPr>
        </p:nvSpPr>
        <p:spPr>
          <a:xfrm>
            <a:off x="304800" y="3181350"/>
            <a:ext cx="3664500" cy="1318500"/>
          </a:xfrm>
          <a:prstGeom prst="rect">
            <a:avLst/>
          </a:prstGeom>
          <a:solidFill>
            <a:srgbClr val="93C47D"/>
          </a:solidFill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b="1" lang="en-US" sz="1500"/>
              <a:t>Zero-copy data transfer:</a:t>
            </a:r>
            <a:endParaRPr b="1" sz="1500"/>
          </a:p>
          <a:p>
            <a:pPr indent="-323850" lvl="0" marL="457200" rtl="0" algn="l">
              <a:spcBef>
                <a:spcPts val="640"/>
              </a:spcBef>
              <a:spcAft>
                <a:spcPts val="0"/>
              </a:spcAft>
              <a:buSzPts val="1500"/>
              <a:buChar char="•"/>
            </a:pPr>
            <a:r>
              <a:rPr lang="en-US" sz="1500"/>
              <a:t>Bind mount functionality that links a directory from a source container to a directory in a destination container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-US" sz="1500"/>
              <a:t>Multiple containers can be connected</a:t>
            </a:r>
            <a:endParaRPr sz="1500"/>
          </a:p>
        </p:txBody>
      </p:sp>
      <p:sp>
        <p:nvSpPr>
          <p:cNvPr id="385" name="Google Shape;385;g11607c8ec5b_1_105"/>
          <p:cNvSpPr txBox="1"/>
          <p:nvPr>
            <p:ph idx="1" type="body"/>
          </p:nvPr>
        </p:nvSpPr>
        <p:spPr>
          <a:xfrm>
            <a:off x="3969300" y="2837851"/>
            <a:ext cx="4866000" cy="857400"/>
          </a:xfrm>
          <a:prstGeom prst="rect">
            <a:avLst/>
          </a:prstGeom>
          <a:solidFill>
            <a:srgbClr val="D5A6BD"/>
          </a:solidFill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b="1" lang="en-US" sz="1500"/>
              <a:t>Singularity plugin:</a:t>
            </a:r>
            <a:endParaRPr b="1" sz="1500"/>
          </a:p>
          <a:p>
            <a:pPr indent="-323850" lvl="0" marL="457200" rtl="0" algn="l">
              <a:spcBef>
                <a:spcPts val="640"/>
              </a:spcBef>
              <a:spcAft>
                <a:spcPts val="0"/>
              </a:spcAft>
              <a:buSzPts val="1500"/>
              <a:buChar char="•"/>
            </a:pPr>
            <a:r>
              <a:rPr lang="en-US" sz="1500"/>
              <a:t>Package dynamically that interacts with the containerized environment to generate the metadata</a:t>
            </a:r>
            <a:endParaRPr sz="1500"/>
          </a:p>
        </p:txBody>
      </p:sp>
      <p:sp>
        <p:nvSpPr>
          <p:cNvPr id="386" name="Google Shape;386;g11607c8ec5b_1_105"/>
          <p:cNvSpPr txBox="1"/>
          <p:nvPr>
            <p:ph idx="1" type="body"/>
          </p:nvPr>
        </p:nvSpPr>
        <p:spPr>
          <a:xfrm>
            <a:off x="3969300" y="3675164"/>
            <a:ext cx="4866000" cy="824400"/>
          </a:xfrm>
          <a:prstGeom prst="rect">
            <a:avLst/>
          </a:prstGeom>
          <a:solidFill>
            <a:srgbClr val="B4A7D6"/>
          </a:solidFill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b="1" lang="en-US" sz="1500"/>
              <a:t>User interface</a:t>
            </a:r>
            <a:endParaRPr b="1" sz="1500"/>
          </a:p>
          <a:p>
            <a:pPr indent="-323850" lvl="0" marL="457200" rtl="0" algn="l">
              <a:spcBef>
                <a:spcPts val="640"/>
              </a:spcBef>
              <a:spcAft>
                <a:spcPts val="0"/>
              </a:spcAft>
              <a:buSzPts val="1500"/>
              <a:buChar char="•"/>
            </a:pPr>
            <a:r>
              <a:rPr lang="en-US" sz="1500"/>
              <a:t>Jupyter notebook interface that facilitates the study of the metadata </a:t>
            </a:r>
            <a:endParaRPr sz="1500"/>
          </a:p>
        </p:txBody>
      </p:sp>
      <p:sp>
        <p:nvSpPr>
          <p:cNvPr id="387" name="Google Shape;387;g11607c8ec5b_1_105"/>
          <p:cNvSpPr/>
          <p:nvPr/>
        </p:nvSpPr>
        <p:spPr>
          <a:xfrm>
            <a:off x="4133700" y="2450838"/>
            <a:ext cx="4701600" cy="245100"/>
          </a:xfrm>
          <a:prstGeom prst="roundRect">
            <a:avLst>
              <a:gd fmla="val 16667" name="adj"/>
            </a:avLst>
          </a:prstGeom>
          <a:solidFill>
            <a:srgbClr val="B4A7D6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g11607c8ec5b_1_105"/>
          <p:cNvSpPr/>
          <p:nvPr/>
        </p:nvSpPr>
        <p:spPr>
          <a:xfrm>
            <a:off x="4705650" y="2298950"/>
            <a:ext cx="195900" cy="2739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g11607c8ec5b_1_105"/>
          <p:cNvSpPr/>
          <p:nvPr/>
        </p:nvSpPr>
        <p:spPr>
          <a:xfrm>
            <a:off x="6458250" y="2298950"/>
            <a:ext cx="195900" cy="2739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g11607c8ec5b_1_105"/>
          <p:cNvSpPr/>
          <p:nvPr/>
        </p:nvSpPr>
        <p:spPr>
          <a:xfrm>
            <a:off x="8134650" y="2298950"/>
            <a:ext cx="195900" cy="2739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g11607c8ec5b_1_105"/>
          <p:cNvSpPr txBox="1"/>
          <p:nvPr/>
        </p:nvSpPr>
        <p:spPr>
          <a:xfrm>
            <a:off x="4917900" y="2351838"/>
            <a:ext cx="32766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latin typeface="Calibri"/>
                <a:ea typeface="Calibri"/>
                <a:cs typeface="Calibri"/>
                <a:sym typeface="Calibri"/>
              </a:rPr>
              <a:t>User interface</a:t>
            </a:r>
            <a:endParaRPr b="1" sz="17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15f6d60b73_0_219"/>
          <p:cNvSpPr txBox="1"/>
          <p:nvPr>
            <p:ph type="title"/>
          </p:nvPr>
        </p:nvSpPr>
        <p:spPr>
          <a:xfrm>
            <a:off x="457200" y="-22621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SOMOSPIE: Modeling soil moisture data</a:t>
            </a:r>
            <a:endParaRPr sz="3000"/>
          </a:p>
        </p:txBody>
      </p:sp>
      <p:sp>
        <p:nvSpPr>
          <p:cNvPr id="397" name="Google Shape;397;g115f6d60b73_0_219"/>
          <p:cNvSpPr/>
          <p:nvPr/>
        </p:nvSpPr>
        <p:spPr>
          <a:xfrm>
            <a:off x="3283985" y="1531456"/>
            <a:ext cx="1673400" cy="2635500"/>
          </a:xfrm>
          <a:prstGeom prst="snip1Rect">
            <a:avLst>
              <a:gd fmla="val 16667" name="adj"/>
            </a:avLst>
          </a:prstGeom>
          <a:noFill/>
          <a:ln cap="flat" cmpd="sng" w="28575">
            <a:solidFill>
              <a:srgbClr val="69696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g115f6d60b73_0_219"/>
          <p:cNvSpPr/>
          <p:nvPr/>
        </p:nvSpPr>
        <p:spPr>
          <a:xfrm>
            <a:off x="4964814" y="1531456"/>
            <a:ext cx="1836000" cy="2635500"/>
          </a:xfrm>
          <a:prstGeom prst="snip1Rect">
            <a:avLst>
              <a:gd fmla="val 16667" name="adj"/>
            </a:avLst>
          </a:prstGeom>
          <a:noFill/>
          <a:ln cap="flat" cmpd="sng" w="28575">
            <a:solidFill>
              <a:srgbClr val="69696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g115f6d60b73_0_219"/>
          <p:cNvSpPr/>
          <p:nvPr/>
        </p:nvSpPr>
        <p:spPr>
          <a:xfrm>
            <a:off x="6800826" y="1531451"/>
            <a:ext cx="1900800" cy="2635500"/>
          </a:xfrm>
          <a:prstGeom prst="snip1Rect">
            <a:avLst>
              <a:gd fmla="val 16667" name="adj"/>
            </a:avLst>
          </a:prstGeom>
          <a:noFill/>
          <a:ln cap="flat" cmpd="sng" w="28575">
            <a:solidFill>
              <a:srgbClr val="69696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g115f6d60b73_0_219"/>
          <p:cNvSpPr/>
          <p:nvPr/>
        </p:nvSpPr>
        <p:spPr>
          <a:xfrm>
            <a:off x="472175" y="1531456"/>
            <a:ext cx="2811900" cy="2635500"/>
          </a:xfrm>
          <a:prstGeom prst="snip1Rect">
            <a:avLst>
              <a:gd fmla="val 16667" name="adj"/>
            </a:avLst>
          </a:prstGeom>
          <a:noFill/>
          <a:ln cap="flat" cmpd="sng" w="28575">
            <a:solidFill>
              <a:srgbClr val="69696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g115f6d60b73_0_219"/>
          <p:cNvSpPr/>
          <p:nvPr/>
        </p:nvSpPr>
        <p:spPr>
          <a:xfrm>
            <a:off x="3650427" y="2389386"/>
            <a:ext cx="1185300" cy="928500"/>
          </a:xfrm>
          <a:prstGeom prst="homePlate">
            <a:avLst>
              <a:gd fmla="val 50000" name="adj"/>
            </a:avLst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02" name="Google Shape;402;g115f6d60b73_0_219"/>
          <p:cNvGrpSpPr/>
          <p:nvPr/>
        </p:nvGrpSpPr>
        <p:grpSpPr>
          <a:xfrm>
            <a:off x="496449" y="1828302"/>
            <a:ext cx="1741970" cy="928434"/>
            <a:chOff x="430738" y="1829300"/>
            <a:chExt cx="2122800" cy="1391121"/>
          </a:xfrm>
        </p:grpSpPr>
        <p:pic>
          <p:nvPicPr>
            <p:cNvPr descr="Imagen relacionada" id="403" name="Google Shape;403;g115f6d60b73_0_21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flipH="1">
              <a:off x="506950" y="1829300"/>
              <a:ext cx="1789200" cy="13911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4" name="Google Shape;404;g115f6d60b73_0_219"/>
            <p:cNvSpPr txBox="1"/>
            <p:nvPr/>
          </p:nvSpPr>
          <p:spPr>
            <a:xfrm>
              <a:off x="430738" y="2981848"/>
              <a:ext cx="2122800" cy="16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 sz="800">
                  <a:solidFill>
                    <a:srgbClr val="FFFFFF"/>
                  </a:solidFill>
                </a:rPr>
                <a:t>The SMAP mission</a:t>
              </a:r>
              <a:r>
                <a:rPr i="1" lang="en-US" sz="600">
                  <a:solidFill>
                    <a:srgbClr val="FFFFFF"/>
                  </a:solidFill>
                </a:rPr>
                <a:t> [online: https://www.ntsg.umt.edu/project/smap.php]</a:t>
              </a:r>
              <a:endParaRPr i="1" sz="600">
                <a:solidFill>
                  <a:srgbClr val="FFFFFF"/>
                </a:solidFill>
              </a:endParaRPr>
            </a:p>
          </p:txBody>
        </p:sp>
      </p:grpSp>
      <p:grpSp>
        <p:nvGrpSpPr>
          <p:cNvPr id="405" name="Google Shape;405;g115f6d60b73_0_219"/>
          <p:cNvGrpSpPr/>
          <p:nvPr/>
        </p:nvGrpSpPr>
        <p:grpSpPr>
          <a:xfrm>
            <a:off x="529003" y="3086324"/>
            <a:ext cx="1515666" cy="1025699"/>
            <a:chOff x="225725" y="3756150"/>
            <a:chExt cx="1862226" cy="1575575"/>
          </a:xfrm>
        </p:grpSpPr>
        <p:pic>
          <p:nvPicPr>
            <p:cNvPr id="406" name="Google Shape;406;g115f6d60b73_0_2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98751" y="3756150"/>
              <a:ext cx="1789200" cy="13561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7" name="Google Shape;407;g115f6d60b73_0_219"/>
            <p:cNvSpPr txBox="1"/>
            <p:nvPr/>
          </p:nvSpPr>
          <p:spPr>
            <a:xfrm>
              <a:off x="225725" y="4882625"/>
              <a:ext cx="1789200" cy="44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 sz="700"/>
                <a:t>Di, Kaichang &amp; Li, Rainie. 2007</a:t>
              </a:r>
              <a:endParaRPr i="1" sz="700"/>
            </a:p>
          </p:txBody>
        </p:sp>
      </p:grpSp>
      <p:sp>
        <p:nvSpPr>
          <p:cNvPr id="408" name="Google Shape;408;g115f6d60b73_0_219"/>
          <p:cNvSpPr txBox="1"/>
          <p:nvPr/>
        </p:nvSpPr>
        <p:spPr>
          <a:xfrm>
            <a:off x="496454" y="2850823"/>
            <a:ext cx="19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Terrain parameters</a:t>
            </a:r>
            <a:endParaRPr b="1"/>
          </a:p>
        </p:txBody>
      </p:sp>
      <p:sp>
        <p:nvSpPr>
          <p:cNvPr id="409" name="Google Shape;409;g115f6d60b73_0_219"/>
          <p:cNvSpPr/>
          <p:nvPr/>
        </p:nvSpPr>
        <p:spPr>
          <a:xfrm>
            <a:off x="2480572" y="2183080"/>
            <a:ext cx="639000" cy="1371900"/>
          </a:xfrm>
          <a:prstGeom prst="can">
            <a:avLst>
              <a:gd fmla="val 25000" name="adj"/>
            </a:avLst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g115f6d60b73_0_219"/>
          <p:cNvSpPr txBox="1"/>
          <p:nvPr/>
        </p:nvSpPr>
        <p:spPr>
          <a:xfrm>
            <a:off x="496442" y="2766216"/>
            <a:ext cx="1580400" cy="12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300"/>
              <a:t>&lt;long., lat., sm&gt;</a:t>
            </a:r>
            <a:endParaRPr i="1" sz="1300"/>
          </a:p>
        </p:txBody>
      </p:sp>
      <p:sp>
        <p:nvSpPr>
          <p:cNvPr id="411" name="Google Shape;411;g115f6d60b73_0_219"/>
          <p:cNvSpPr txBox="1"/>
          <p:nvPr/>
        </p:nvSpPr>
        <p:spPr>
          <a:xfrm>
            <a:off x="496442" y="3964962"/>
            <a:ext cx="1580400" cy="12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300"/>
              <a:t>&lt;p</a:t>
            </a:r>
            <a:r>
              <a:rPr baseline="-25000" i="1" lang="en-US" sz="1300"/>
              <a:t>1</a:t>
            </a:r>
            <a:r>
              <a:rPr i="1" lang="en-US" sz="1300"/>
              <a:t>,p</a:t>
            </a:r>
            <a:r>
              <a:rPr baseline="-25000" i="1" lang="en-US" sz="1300"/>
              <a:t>2</a:t>
            </a:r>
            <a:r>
              <a:rPr i="1" lang="en-US" sz="1300"/>
              <a:t>,...,p</a:t>
            </a:r>
            <a:r>
              <a:rPr baseline="-25000" i="1" lang="en-US" sz="1300"/>
              <a:t>n</a:t>
            </a:r>
            <a:r>
              <a:rPr i="1" lang="en-US" sz="1300"/>
              <a:t>&gt;</a:t>
            </a:r>
            <a:endParaRPr i="1" sz="1300"/>
          </a:p>
        </p:txBody>
      </p:sp>
      <p:sp>
        <p:nvSpPr>
          <p:cNvPr id="412" name="Google Shape;412;g115f6d60b73_0_219"/>
          <p:cNvSpPr/>
          <p:nvPr/>
        </p:nvSpPr>
        <p:spPr>
          <a:xfrm>
            <a:off x="2095831" y="2447561"/>
            <a:ext cx="329700" cy="13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969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g115f6d60b73_0_219"/>
          <p:cNvSpPr/>
          <p:nvPr/>
        </p:nvSpPr>
        <p:spPr>
          <a:xfrm>
            <a:off x="2100192" y="3214568"/>
            <a:ext cx="329700" cy="13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969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g115f6d60b73_0_219"/>
          <p:cNvSpPr txBox="1"/>
          <p:nvPr/>
        </p:nvSpPr>
        <p:spPr>
          <a:xfrm>
            <a:off x="1009438" y="4149063"/>
            <a:ext cx="1836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/>
              <a:t>Data collection</a:t>
            </a:r>
            <a:endParaRPr b="1" sz="1500"/>
          </a:p>
        </p:txBody>
      </p:sp>
      <p:sp>
        <p:nvSpPr>
          <p:cNvPr id="415" name="Google Shape;415;g115f6d60b73_0_219"/>
          <p:cNvSpPr txBox="1"/>
          <p:nvPr/>
        </p:nvSpPr>
        <p:spPr>
          <a:xfrm>
            <a:off x="2296467" y="3530607"/>
            <a:ext cx="9291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Data storage</a:t>
            </a:r>
            <a:endParaRPr sz="1600"/>
          </a:p>
        </p:txBody>
      </p:sp>
      <p:sp>
        <p:nvSpPr>
          <p:cNvPr id="416" name="Google Shape;416;g115f6d60b73_0_219"/>
          <p:cNvSpPr txBox="1"/>
          <p:nvPr/>
        </p:nvSpPr>
        <p:spPr>
          <a:xfrm>
            <a:off x="3524560" y="3530602"/>
            <a:ext cx="1290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Region selection</a:t>
            </a:r>
            <a:endParaRPr sz="1600"/>
          </a:p>
        </p:txBody>
      </p:sp>
      <p:sp>
        <p:nvSpPr>
          <p:cNvPr id="417" name="Google Shape;417;g115f6d60b73_0_219"/>
          <p:cNvSpPr/>
          <p:nvPr/>
        </p:nvSpPr>
        <p:spPr>
          <a:xfrm>
            <a:off x="3184421" y="2793187"/>
            <a:ext cx="434100" cy="13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969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g115f6d60b73_0_219"/>
          <p:cNvSpPr/>
          <p:nvPr/>
        </p:nvSpPr>
        <p:spPr>
          <a:xfrm>
            <a:off x="3485343" y="1657065"/>
            <a:ext cx="746100" cy="478800"/>
          </a:xfrm>
          <a:prstGeom prst="plaque">
            <a:avLst>
              <a:gd fmla="val 16667" name="adj"/>
            </a:avLst>
          </a:prstGeom>
          <a:solidFill>
            <a:srgbClr val="274E13"/>
          </a:solidFill>
          <a:ln cap="flat" cmpd="sng" w="9525">
            <a:solidFill>
              <a:srgbClr val="B3B3B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g115f6d60b73_0_219"/>
          <p:cNvSpPr/>
          <p:nvPr/>
        </p:nvSpPr>
        <p:spPr>
          <a:xfrm>
            <a:off x="3619954" y="1742757"/>
            <a:ext cx="746100" cy="478800"/>
          </a:xfrm>
          <a:prstGeom prst="plaque">
            <a:avLst>
              <a:gd fmla="val 16667" name="adj"/>
            </a:avLst>
          </a:prstGeom>
          <a:solidFill>
            <a:srgbClr val="6AA84F"/>
          </a:solidFill>
          <a:ln cap="flat" cmpd="sng" w="9525">
            <a:solidFill>
              <a:srgbClr val="B3B3B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g115f6d60b73_0_219"/>
          <p:cNvSpPr/>
          <p:nvPr/>
        </p:nvSpPr>
        <p:spPr>
          <a:xfrm>
            <a:off x="3754565" y="1828449"/>
            <a:ext cx="746100" cy="478800"/>
          </a:xfrm>
          <a:prstGeom prst="plaque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rgbClr val="B3B3B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g115f6d60b73_0_219"/>
          <p:cNvSpPr/>
          <p:nvPr/>
        </p:nvSpPr>
        <p:spPr>
          <a:xfrm>
            <a:off x="3745136" y="2622135"/>
            <a:ext cx="746100" cy="478800"/>
          </a:xfrm>
          <a:prstGeom prst="plaque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B3B3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g115f6d60b73_0_219"/>
          <p:cNvSpPr txBox="1"/>
          <p:nvPr/>
        </p:nvSpPr>
        <p:spPr>
          <a:xfrm>
            <a:off x="3637133" y="1795519"/>
            <a:ext cx="974700" cy="3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Region of Interest (ROI)</a:t>
            </a:r>
            <a:endParaRPr sz="1000"/>
          </a:p>
        </p:txBody>
      </p:sp>
      <p:sp>
        <p:nvSpPr>
          <p:cNvPr id="423" name="Google Shape;423;g115f6d60b73_0_219"/>
          <p:cNvSpPr/>
          <p:nvPr/>
        </p:nvSpPr>
        <p:spPr>
          <a:xfrm rot="5400000">
            <a:off x="3892553" y="2450734"/>
            <a:ext cx="470100" cy="157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969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g115f6d60b73_0_219"/>
          <p:cNvSpPr/>
          <p:nvPr/>
        </p:nvSpPr>
        <p:spPr>
          <a:xfrm>
            <a:off x="5241269" y="2404924"/>
            <a:ext cx="1408800" cy="928500"/>
          </a:xfrm>
          <a:prstGeom prst="homePlate">
            <a:avLst>
              <a:gd fmla="val 50000" name="adj"/>
            </a:avLst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g115f6d60b73_0_219"/>
          <p:cNvSpPr/>
          <p:nvPr/>
        </p:nvSpPr>
        <p:spPr>
          <a:xfrm>
            <a:off x="5320825" y="2634091"/>
            <a:ext cx="1000200" cy="470100"/>
          </a:xfrm>
          <a:prstGeom prst="plus">
            <a:avLst>
              <a:gd fmla="val 25000" name="adj"/>
            </a:avLst>
          </a:prstGeom>
          <a:solidFill>
            <a:srgbClr val="FFFFFF"/>
          </a:solidFill>
          <a:ln cap="flat" cmpd="sng" w="9525">
            <a:solidFill>
              <a:srgbClr val="B6D7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g115f6d60b73_0_219"/>
          <p:cNvSpPr/>
          <p:nvPr/>
        </p:nvSpPr>
        <p:spPr>
          <a:xfrm>
            <a:off x="5089412" y="1696789"/>
            <a:ext cx="993300" cy="470100"/>
          </a:xfrm>
          <a:prstGeom prst="plus">
            <a:avLst>
              <a:gd fmla="val 25000" name="adj"/>
            </a:avLst>
          </a:prstGeom>
          <a:solidFill>
            <a:srgbClr val="7F6000"/>
          </a:solidFill>
          <a:ln cap="flat" cmpd="sng" w="9525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g115f6d60b73_0_219"/>
          <p:cNvSpPr/>
          <p:nvPr/>
        </p:nvSpPr>
        <p:spPr>
          <a:xfrm>
            <a:off x="5168878" y="1754968"/>
            <a:ext cx="993300" cy="470100"/>
          </a:xfrm>
          <a:prstGeom prst="plus">
            <a:avLst>
              <a:gd fmla="val 25000" name="adj"/>
            </a:avLst>
          </a:prstGeom>
          <a:solidFill>
            <a:srgbClr val="BF9000"/>
          </a:solidFill>
          <a:ln cap="flat" cmpd="sng" w="9525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g115f6d60b73_0_219"/>
          <p:cNvSpPr/>
          <p:nvPr/>
        </p:nvSpPr>
        <p:spPr>
          <a:xfrm>
            <a:off x="5248344" y="1813147"/>
            <a:ext cx="993300" cy="470100"/>
          </a:xfrm>
          <a:prstGeom prst="plus">
            <a:avLst>
              <a:gd fmla="val 25000" name="adj"/>
            </a:avLst>
          </a:prstGeom>
          <a:solidFill>
            <a:srgbClr val="F1C232"/>
          </a:solidFill>
          <a:ln cap="flat" cmpd="sng" w="9525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g115f6d60b73_0_219"/>
          <p:cNvSpPr/>
          <p:nvPr/>
        </p:nvSpPr>
        <p:spPr>
          <a:xfrm>
            <a:off x="5327811" y="1871327"/>
            <a:ext cx="993300" cy="470100"/>
          </a:xfrm>
          <a:prstGeom prst="plus">
            <a:avLst>
              <a:gd fmla="val 25000" name="adj"/>
            </a:avLst>
          </a:prstGeom>
          <a:solidFill>
            <a:srgbClr val="FFE599"/>
          </a:solidFill>
          <a:ln cap="flat" cmpd="sng" w="9525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KNN</a:t>
            </a:r>
            <a:endParaRPr/>
          </a:p>
        </p:txBody>
      </p:sp>
      <p:sp>
        <p:nvSpPr>
          <p:cNvPr id="430" name="Google Shape;430;g115f6d60b73_0_219"/>
          <p:cNvSpPr/>
          <p:nvPr/>
        </p:nvSpPr>
        <p:spPr>
          <a:xfrm rot="5400000">
            <a:off x="5596989" y="2450734"/>
            <a:ext cx="470100" cy="157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969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g115f6d60b73_0_219"/>
          <p:cNvSpPr txBox="1"/>
          <p:nvPr/>
        </p:nvSpPr>
        <p:spPr>
          <a:xfrm>
            <a:off x="5242775" y="3513275"/>
            <a:ext cx="1185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ML</a:t>
            </a:r>
            <a:br>
              <a:rPr lang="en-US" sz="1600"/>
            </a:br>
            <a:r>
              <a:rPr lang="en-US" sz="1600"/>
              <a:t>Modeling </a:t>
            </a:r>
            <a:endParaRPr sz="1600"/>
          </a:p>
        </p:txBody>
      </p:sp>
      <p:pic>
        <p:nvPicPr>
          <p:cNvPr id="432" name="Google Shape;432;g115f6d60b73_0_219"/>
          <p:cNvPicPr preferRelativeResize="0"/>
          <p:nvPr/>
        </p:nvPicPr>
        <p:blipFill rotWithShape="1">
          <a:blip r:embed="rId5">
            <a:alphaModFix/>
          </a:blip>
          <a:srcRect b="64968" l="69274" r="16783" t="3488"/>
          <a:stretch/>
        </p:blipFill>
        <p:spPr>
          <a:xfrm>
            <a:off x="7080780" y="1715247"/>
            <a:ext cx="1308043" cy="716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g115f6d60b73_0_219"/>
          <p:cNvPicPr preferRelativeResize="0"/>
          <p:nvPr/>
        </p:nvPicPr>
        <p:blipFill rotWithShape="1">
          <a:blip r:embed="rId5">
            <a:alphaModFix/>
          </a:blip>
          <a:srcRect b="4710" l="85389" r="1618" t="35588"/>
          <a:stretch/>
        </p:blipFill>
        <p:spPr>
          <a:xfrm>
            <a:off x="7716834" y="2959907"/>
            <a:ext cx="929262" cy="1033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g115f6d60b73_0_219"/>
          <p:cNvPicPr preferRelativeResize="0"/>
          <p:nvPr/>
        </p:nvPicPr>
        <p:blipFill rotWithShape="1">
          <a:blip r:embed="rId5">
            <a:alphaModFix/>
          </a:blip>
          <a:srcRect b="9185" l="70008" r="14994" t="36205"/>
          <a:stretch/>
        </p:blipFill>
        <p:spPr>
          <a:xfrm>
            <a:off x="6895093" y="2431428"/>
            <a:ext cx="1094379" cy="964299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g115f6d60b73_0_219"/>
          <p:cNvSpPr txBox="1"/>
          <p:nvPr/>
        </p:nvSpPr>
        <p:spPr>
          <a:xfrm>
            <a:off x="5026213" y="4149063"/>
            <a:ext cx="1580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/>
              <a:t>Modeling</a:t>
            </a:r>
            <a:endParaRPr b="1" sz="1500"/>
          </a:p>
        </p:txBody>
      </p:sp>
      <p:sp>
        <p:nvSpPr>
          <p:cNvPr id="436" name="Google Shape;436;g115f6d60b73_0_219"/>
          <p:cNvSpPr txBox="1"/>
          <p:nvPr/>
        </p:nvSpPr>
        <p:spPr>
          <a:xfrm>
            <a:off x="6833926" y="4149063"/>
            <a:ext cx="1836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/>
              <a:t>Analysis</a:t>
            </a:r>
            <a:endParaRPr b="1" sz="1500"/>
          </a:p>
        </p:txBody>
      </p:sp>
      <p:sp>
        <p:nvSpPr>
          <p:cNvPr id="437" name="Google Shape;437;g115f6d60b73_0_219"/>
          <p:cNvSpPr txBox="1"/>
          <p:nvPr/>
        </p:nvSpPr>
        <p:spPr>
          <a:xfrm>
            <a:off x="3192201" y="4149063"/>
            <a:ext cx="1836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/>
              <a:t>Preprocessing</a:t>
            </a:r>
            <a:endParaRPr b="1" sz="1500"/>
          </a:p>
        </p:txBody>
      </p:sp>
      <p:sp>
        <p:nvSpPr>
          <p:cNvPr id="438" name="Google Shape;438;g115f6d60b73_0_219"/>
          <p:cNvSpPr txBox="1"/>
          <p:nvPr/>
        </p:nvSpPr>
        <p:spPr>
          <a:xfrm>
            <a:off x="501900" y="718425"/>
            <a:ext cx="81402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-US" sz="1800">
                <a:solidFill>
                  <a:srgbClr val="1D1C1D"/>
                </a:solidFill>
                <a:latin typeface="Calibri"/>
                <a:ea typeface="Calibri"/>
                <a:cs typeface="Calibri"/>
                <a:sym typeface="Calibri"/>
              </a:rPr>
              <a:t>SOMOSPIE</a:t>
            </a:r>
            <a:r>
              <a:rPr lang="en-US" sz="1800">
                <a:solidFill>
                  <a:srgbClr val="1D1C1D"/>
                </a:solidFill>
                <a:latin typeface="Calibri"/>
                <a:ea typeface="Calibri"/>
                <a:cs typeface="Calibri"/>
                <a:sym typeface="Calibri"/>
              </a:rPr>
              <a:t> is a modular workflow that models and predicts fine-grained soil moisture values from coarse-grained satellite measurements and terrain parameters</a:t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g115f6d60b73_0_219"/>
          <p:cNvSpPr txBox="1"/>
          <p:nvPr/>
        </p:nvSpPr>
        <p:spPr>
          <a:xfrm>
            <a:off x="579779" y="1471523"/>
            <a:ext cx="19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Satellite data</a:t>
            </a:r>
            <a:endParaRPr b="1"/>
          </a:p>
        </p:txBody>
      </p:sp>
      <p:sp>
        <p:nvSpPr>
          <p:cNvPr id="440" name="Google Shape;440;g115f6d60b73_0_219"/>
          <p:cNvSpPr txBox="1"/>
          <p:nvPr>
            <p:ph idx="12" type="sldNum"/>
          </p:nvPr>
        </p:nvSpPr>
        <p:spPr>
          <a:xfrm>
            <a:off x="4750663" y="4767264"/>
            <a:ext cx="2133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115f6d60b73_0_528"/>
          <p:cNvSpPr txBox="1"/>
          <p:nvPr>
            <p:ph type="title"/>
          </p:nvPr>
        </p:nvSpPr>
        <p:spPr>
          <a:xfrm>
            <a:off x="457200" y="-22621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/>
              <a:t>SOMOSPIE in a fine-grained containerized environment</a:t>
            </a:r>
            <a:endParaRPr sz="2700"/>
          </a:p>
        </p:txBody>
      </p:sp>
      <p:sp>
        <p:nvSpPr>
          <p:cNvPr id="446" name="Google Shape;446;g115f6d60b73_0_528"/>
          <p:cNvSpPr/>
          <p:nvPr/>
        </p:nvSpPr>
        <p:spPr>
          <a:xfrm>
            <a:off x="6307070" y="1698875"/>
            <a:ext cx="834000" cy="903000"/>
          </a:xfrm>
          <a:prstGeom prst="roundRect">
            <a:avLst>
              <a:gd fmla="val 2887" name="adj"/>
            </a:avLst>
          </a:prstGeom>
          <a:solidFill>
            <a:srgbClr val="68BDFF"/>
          </a:solidFill>
          <a:ln cap="flat" cmpd="sng" w="38100">
            <a:solidFill>
              <a:srgbClr val="68BD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g115f6d60b73_0_528"/>
          <p:cNvSpPr/>
          <p:nvPr/>
        </p:nvSpPr>
        <p:spPr>
          <a:xfrm>
            <a:off x="2407866" y="2766081"/>
            <a:ext cx="892800" cy="623100"/>
          </a:xfrm>
          <a:prstGeom prst="roundRect">
            <a:avLst>
              <a:gd fmla="val 2887" name="adj"/>
            </a:avLst>
          </a:prstGeom>
          <a:solidFill>
            <a:srgbClr val="68BDFF"/>
          </a:solidFill>
          <a:ln cap="flat" cmpd="sng" w="38100">
            <a:solidFill>
              <a:srgbClr val="68BD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g115f6d60b73_0_528"/>
          <p:cNvSpPr/>
          <p:nvPr/>
        </p:nvSpPr>
        <p:spPr>
          <a:xfrm>
            <a:off x="2410290" y="3430261"/>
            <a:ext cx="892800" cy="623100"/>
          </a:xfrm>
          <a:prstGeom prst="roundRect">
            <a:avLst>
              <a:gd fmla="val 2887" name="adj"/>
            </a:avLst>
          </a:prstGeom>
          <a:solidFill>
            <a:srgbClr val="68BDFF"/>
          </a:solidFill>
          <a:ln cap="flat" cmpd="sng" w="38100">
            <a:solidFill>
              <a:srgbClr val="68BD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g115f6d60b73_0_528"/>
          <p:cNvSpPr/>
          <p:nvPr/>
        </p:nvSpPr>
        <p:spPr>
          <a:xfrm>
            <a:off x="3412676" y="2101900"/>
            <a:ext cx="892800" cy="623100"/>
          </a:xfrm>
          <a:prstGeom prst="roundRect">
            <a:avLst>
              <a:gd fmla="val 2887" name="adj"/>
            </a:avLst>
          </a:prstGeom>
          <a:solidFill>
            <a:srgbClr val="68BDFF"/>
          </a:solidFill>
          <a:ln cap="flat" cmpd="sng" w="38100">
            <a:solidFill>
              <a:srgbClr val="68BD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g115f6d60b73_0_528"/>
          <p:cNvSpPr/>
          <p:nvPr/>
        </p:nvSpPr>
        <p:spPr>
          <a:xfrm>
            <a:off x="3412676" y="2766081"/>
            <a:ext cx="892800" cy="623100"/>
          </a:xfrm>
          <a:prstGeom prst="roundRect">
            <a:avLst>
              <a:gd fmla="val 2887" name="adj"/>
            </a:avLst>
          </a:prstGeom>
          <a:solidFill>
            <a:srgbClr val="68BDFF"/>
          </a:solidFill>
          <a:ln cap="flat" cmpd="sng" w="38100">
            <a:solidFill>
              <a:srgbClr val="68BD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g115f6d60b73_0_528"/>
          <p:cNvSpPr/>
          <p:nvPr/>
        </p:nvSpPr>
        <p:spPr>
          <a:xfrm>
            <a:off x="3415100" y="3430261"/>
            <a:ext cx="892800" cy="623100"/>
          </a:xfrm>
          <a:prstGeom prst="roundRect">
            <a:avLst>
              <a:gd fmla="val 2887" name="adj"/>
            </a:avLst>
          </a:prstGeom>
          <a:solidFill>
            <a:srgbClr val="68BDFF"/>
          </a:solidFill>
          <a:ln cap="flat" cmpd="sng" w="38100">
            <a:solidFill>
              <a:srgbClr val="68BD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g115f6d60b73_0_528"/>
          <p:cNvSpPr/>
          <p:nvPr/>
        </p:nvSpPr>
        <p:spPr>
          <a:xfrm>
            <a:off x="4419934" y="2101900"/>
            <a:ext cx="892800" cy="623100"/>
          </a:xfrm>
          <a:prstGeom prst="roundRect">
            <a:avLst>
              <a:gd fmla="val 2887" name="adj"/>
            </a:avLst>
          </a:prstGeom>
          <a:solidFill>
            <a:srgbClr val="68BDFF"/>
          </a:solidFill>
          <a:ln cap="flat" cmpd="sng" w="38100">
            <a:solidFill>
              <a:srgbClr val="68BD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g115f6d60b73_0_528"/>
          <p:cNvSpPr/>
          <p:nvPr/>
        </p:nvSpPr>
        <p:spPr>
          <a:xfrm>
            <a:off x="4419934" y="2766081"/>
            <a:ext cx="892800" cy="623100"/>
          </a:xfrm>
          <a:prstGeom prst="roundRect">
            <a:avLst>
              <a:gd fmla="val 2887" name="adj"/>
            </a:avLst>
          </a:prstGeom>
          <a:solidFill>
            <a:srgbClr val="68BDFF"/>
          </a:solidFill>
          <a:ln cap="flat" cmpd="sng" w="38100">
            <a:solidFill>
              <a:srgbClr val="68BD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g115f6d60b73_0_528"/>
          <p:cNvSpPr/>
          <p:nvPr/>
        </p:nvSpPr>
        <p:spPr>
          <a:xfrm>
            <a:off x="4422359" y="3430261"/>
            <a:ext cx="892800" cy="623100"/>
          </a:xfrm>
          <a:prstGeom prst="roundRect">
            <a:avLst>
              <a:gd fmla="val 2887" name="adj"/>
            </a:avLst>
          </a:prstGeom>
          <a:solidFill>
            <a:srgbClr val="68BDFF"/>
          </a:solidFill>
          <a:ln cap="flat" cmpd="sng" w="38100">
            <a:solidFill>
              <a:srgbClr val="68BD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g115f6d60b73_0_528"/>
          <p:cNvSpPr/>
          <p:nvPr/>
        </p:nvSpPr>
        <p:spPr>
          <a:xfrm>
            <a:off x="2407866" y="2101900"/>
            <a:ext cx="892800" cy="623100"/>
          </a:xfrm>
          <a:prstGeom prst="roundRect">
            <a:avLst>
              <a:gd fmla="val 2887" name="adj"/>
            </a:avLst>
          </a:prstGeom>
          <a:solidFill>
            <a:srgbClr val="68BDFF"/>
          </a:solidFill>
          <a:ln cap="flat" cmpd="sng" w="38100">
            <a:solidFill>
              <a:srgbClr val="68BD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g115f6d60b73_0_528"/>
          <p:cNvSpPr/>
          <p:nvPr/>
        </p:nvSpPr>
        <p:spPr>
          <a:xfrm>
            <a:off x="1270046" y="2738735"/>
            <a:ext cx="1050000" cy="459600"/>
          </a:xfrm>
          <a:prstGeom prst="roundRect">
            <a:avLst>
              <a:gd fmla="val 2887" name="adj"/>
            </a:avLst>
          </a:prstGeom>
          <a:solidFill>
            <a:srgbClr val="FF9900"/>
          </a:solidFill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g115f6d60b73_0_528"/>
          <p:cNvSpPr/>
          <p:nvPr/>
        </p:nvSpPr>
        <p:spPr>
          <a:xfrm>
            <a:off x="1270046" y="3350957"/>
            <a:ext cx="1050000" cy="459600"/>
          </a:xfrm>
          <a:prstGeom prst="roundRect">
            <a:avLst>
              <a:gd fmla="val 2887" name="adj"/>
            </a:avLst>
          </a:prstGeom>
          <a:solidFill>
            <a:srgbClr val="FF9900"/>
          </a:solidFill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g115f6d60b73_0_528"/>
          <p:cNvSpPr/>
          <p:nvPr/>
        </p:nvSpPr>
        <p:spPr>
          <a:xfrm>
            <a:off x="355113" y="1733770"/>
            <a:ext cx="827100" cy="539400"/>
          </a:xfrm>
          <a:prstGeom prst="roundRect">
            <a:avLst>
              <a:gd fmla="val 2887" name="adj"/>
            </a:avLst>
          </a:prstGeom>
          <a:solidFill>
            <a:srgbClr val="68BDFF"/>
          </a:solidFill>
          <a:ln cap="flat" cmpd="sng" w="38100">
            <a:solidFill>
              <a:srgbClr val="68BD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g115f6d60b73_0_528"/>
          <p:cNvSpPr/>
          <p:nvPr/>
        </p:nvSpPr>
        <p:spPr>
          <a:xfrm>
            <a:off x="355114" y="2951608"/>
            <a:ext cx="827100" cy="539400"/>
          </a:xfrm>
          <a:prstGeom prst="roundRect">
            <a:avLst>
              <a:gd fmla="val 2887" name="adj"/>
            </a:avLst>
          </a:prstGeom>
          <a:solidFill>
            <a:srgbClr val="68BDFF"/>
          </a:solidFill>
          <a:ln cap="flat" cmpd="sng" w="38100">
            <a:solidFill>
              <a:srgbClr val="68BD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g115f6d60b73_0_528"/>
          <p:cNvSpPr/>
          <p:nvPr/>
        </p:nvSpPr>
        <p:spPr>
          <a:xfrm>
            <a:off x="355137" y="2339234"/>
            <a:ext cx="827100" cy="539400"/>
          </a:xfrm>
          <a:prstGeom prst="roundRect">
            <a:avLst>
              <a:gd fmla="val 2887" name="adj"/>
            </a:avLst>
          </a:prstGeom>
          <a:solidFill>
            <a:srgbClr val="68BDFF"/>
          </a:solidFill>
          <a:ln cap="flat" cmpd="sng" w="38100">
            <a:solidFill>
              <a:srgbClr val="68BD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g115f6d60b73_0_528"/>
          <p:cNvSpPr/>
          <p:nvPr/>
        </p:nvSpPr>
        <p:spPr>
          <a:xfrm>
            <a:off x="352689" y="3542975"/>
            <a:ext cx="827100" cy="539400"/>
          </a:xfrm>
          <a:prstGeom prst="roundRect">
            <a:avLst>
              <a:gd fmla="val 2887" name="adj"/>
            </a:avLst>
          </a:prstGeom>
          <a:solidFill>
            <a:srgbClr val="68BDFF"/>
          </a:solidFill>
          <a:ln cap="flat" cmpd="sng" w="38100">
            <a:solidFill>
              <a:srgbClr val="68BD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g115f6d60b73_0_528"/>
          <p:cNvSpPr/>
          <p:nvPr/>
        </p:nvSpPr>
        <p:spPr>
          <a:xfrm>
            <a:off x="1270046" y="2120460"/>
            <a:ext cx="1050000" cy="459600"/>
          </a:xfrm>
          <a:prstGeom prst="roundRect">
            <a:avLst>
              <a:gd fmla="val 2887" name="adj"/>
            </a:avLst>
          </a:prstGeom>
          <a:solidFill>
            <a:srgbClr val="FF9900"/>
          </a:solidFill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g115f6d60b73_0_528"/>
          <p:cNvSpPr/>
          <p:nvPr/>
        </p:nvSpPr>
        <p:spPr>
          <a:xfrm>
            <a:off x="2435316" y="2560667"/>
            <a:ext cx="843900" cy="164400"/>
          </a:xfrm>
          <a:prstGeom prst="rect">
            <a:avLst/>
          </a:prstGeom>
          <a:solidFill>
            <a:srgbClr val="F4CCCC"/>
          </a:solidFill>
          <a:ln cap="flat" cmpd="sng" w="28575">
            <a:solidFill>
              <a:srgbClr val="68BD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Metadata</a:t>
            </a:r>
            <a:endParaRPr baseline="-25000" sz="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g115f6d60b73_0_528"/>
          <p:cNvSpPr/>
          <p:nvPr/>
        </p:nvSpPr>
        <p:spPr>
          <a:xfrm>
            <a:off x="1270043" y="2131564"/>
            <a:ext cx="1050000" cy="442500"/>
          </a:xfrm>
          <a:prstGeom prst="diamond">
            <a:avLst/>
          </a:prstGeom>
          <a:solidFill>
            <a:srgbClr val="EFEFEF"/>
          </a:solidFill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Calibri"/>
                <a:ea typeface="Calibri"/>
                <a:cs typeface="Calibri"/>
                <a:sym typeface="Calibri"/>
              </a:rPr>
              <a:t>KNN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g115f6d60b73_0_528"/>
          <p:cNvSpPr/>
          <p:nvPr/>
        </p:nvSpPr>
        <p:spPr>
          <a:xfrm>
            <a:off x="4448825" y="2120452"/>
            <a:ext cx="834000" cy="459600"/>
          </a:xfrm>
          <a:prstGeom prst="rect">
            <a:avLst/>
          </a:prstGeom>
          <a:solidFill>
            <a:srgbClr val="EFEFEF"/>
          </a:solidFill>
          <a:ln cap="flat" cmpd="sng" w="28575">
            <a:solidFill>
              <a:srgbClr val="68BD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Predictions</a:t>
            </a:r>
            <a:br>
              <a:rPr lang="en-US" sz="1100">
                <a:latin typeface="Calibri"/>
                <a:ea typeface="Calibri"/>
                <a:cs typeface="Calibri"/>
                <a:sym typeface="Calibri"/>
              </a:rPr>
            </a:br>
            <a:r>
              <a:rPr i="1" lang="en-US" sz="11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(KNN)</a:t>
            </a:r>
            <a:br>
              <a:rPr lang="en-US" sz="6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6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Oklahoma 90m</a:t>
            </a:r>
            <a:endParaRPr baseline="-25000" sz="600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g115f6d60b73_0_528"/>
          <p:cNvSpPr/>
          <p:nvPr/>
        </p:nvSpPr>
        <p:spPr>
          <a:xfrm>
            <a:off x="402195" y="2387766"/>
            <a:ext cx="738300" cy="442500"/>
          </a:xfrm>
          <a:prstGeom prst="rect">
            <a:avLst/>
          </a:prstGeom>
          <a:solidFill>
            <a:srgbClr val="EFEFEF"/>
          </a:solidFill>
          <a:ln cap="flat" cmpd="sng" w="28575">
            <a:solidFill>
              <a:srgbClr val="68BD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Terrain Parameters</a:t>
            </a:r>
            <a:br>
              <a:rPr lang="en-US" sz="4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600">
                <a:latin typeface="Calibri"/>
                <a:ea typeface="Calibri"/>
                <a:cs typeface="Calibri"/>
                <a:sym typeface="Calibri"/>
              </a:rPr>
              <a:t>Oklahoma 1km</a:t>
            </a:r>
            <a:endParaRPr baseline="-25000" sz="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g115f6d60b73_0_528"/>
          <p:cNvSpPr/>
          <p:nvPr/>
        </p:nvSpPr>
        <p:spPr>
          <a:xfrm>
            <a:off x="3443525" y="2120451"/>
            <a:ext cx="834000" cy="459600"/>
          </a:xfrm>
          <a:prstGeom prst="rect">
            <a:avLst/>
          </a:prstGeom>
          <a:solidFill>
            <a:srgbClr val="EFEFEF"/>
          </a:solidFill>
          <a:ln cap="flat" cmpd="sng" w="28575">
            <a:solidFill>
              <a:srgbClr val="68BD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Calibri"/>
                <a:ea typeface="Calibri"/>
                <a:cs typeface="Calibri"/>
                <a:sym typeface="Calibri"/>
              </a:rPr>
              <a:t>Predictions</a:t>
            </a:r>
            <a:br>
              <a:rPr lang="en-US" sz="1100">
                <a:latin typeface="Calibri"/>
                <a:ea typeface="Calibri"/>
                <a:cs typeface="Calibri"/>
                <a:sym typeface="Calibri"/>
              </a:rPr>
            </a:br>
            <a:r>
              <a:rPr i="1" lang="en-US" sz="11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(KNN)</a:t>
            </a:r>
            <a:br>
              <a:rPr i="1" lang="en-US" sz="6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6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Oklahoma 250m</a:t>
            </a:r>
            <a:endParaRPr baseline="-25000" sz="600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g115f6d60b73_0_528"/>
          <p:cNvSpPr/>
          <p:nvPr/>
        </p:nvSpPr>
        <p:spPr>
          <a:xfrm>
            <a:off x="2438225" y="2120450"/>
            <a:ext cx="834000" cy="459600"/>
          </a:xfrm>
          <a:prstGeom prst="rect">
            <a:avLst/>
          </a:prstGeom>
          <a:solidFill>
            <a:srgbClr val="EFEFEF"/>
          </a:solidFill>
          <a:ln cap="flat" cmpd="sng" w="28575">
            <a:solidFill>
              <a:srgbClr val="68BD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Calibri"/>
                <a:ea typeface="Calibri"/>
                <a:cs typeface="Calibri"/>
                <a:sym typeface="Calibri"/>
              </a:rPr>
              <a:t>Predictions</a:t>
            </a:r>
            <a:br>
              <a:rPr lang="en-US" sz="1100">
                <a:latin typeface="Calibri"/>
                <a:ea typeface="Calibri"/>
                <a:cs typeface="Calibri"/>
                <a:sym typeface="Calibri"/>
              </a:rPr>
            </a:br>
            <a:r>
              <a:rPr i="1" lang="en-US" sz="11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(KNN)</a:t>
            </a:r>
            <a:br>
              <a:rPr lang="en-US" sz="6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6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Oklahoma 1km</a:t>
            </a:r>
            <a:endParaRPr baseline="-25000" sz="600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g115f6d60b73_0_528"/>
          <p:cNvSpPr/>
          <p:nvPr/>
        </p:nvSpPr>
        <p:spPr>
          <a:xfrm>
            <a:off x="396831" y="1782216"/>
            <a:ext cx="738300" cy="442500"/>
          </a:xfrm>
          <a:prstGeom prst="rect">
            <a:avLst/>
          </a:prstGeom>
          <a:solidFill>
            <a:srgbClr val="EFEFEF"/>
          </a:solidFill>
          <a:ln cap="flat" cmpd="sng" w="28575">
            <a:solidFill>
              <a:srgbClr val="68BD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Satellite data</a:t>
            </a:r>
            <a:br>
              <a:rPr lang="en-US" sz="8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600">
                <a:latin typeface="Calibri"/>
                <a:ea typeface="Calibri"/>
                <a:cs typeface="Calibri"/>
                <a:sym typeface="Calibri"/>
              </a:rPr>
              <a:t>Oklahoma 27km</a:t>
            </a:r>
            <a:endParaRPr baseline="-25000" sz="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g115f6d60b73_0_528"/>
          <p:cNvSpPr/>
          <p:nvPr/>
        </p:nvSpPr>
        <p:spPr>
          <a:xfrm>
            <a:off x="399493" y="2976691"/>
            <a:ext cx="738300" cy="442500"/>
          </a:xfrm>
          <a:prstGeom prst="rect">
            <a:avLst/>
          </a:prstGeom>
          <a:solidFill>
            <a:srgbClr val="EFEFEF"/>
          </a:solidFill>
          <a:ln cap="flat" cmpd="sng" w="28575">
            <a:solidFill>
              <a:srgbClr val="68BD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Terrain Parameters</a:t>
            </a:r>
            <a:br>
              <a:rPr lang="en-US" sz="4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600">
                <a:latin typeface="Calibri"/>
                <a:ea typeface="Calibri"/>
                <a:cs typeface="Calibri"/>
                <a:sym typeface="Calibri"/>
              </a:rPr>
              <a:t>Oklahoma 250m</a:t>
            </a:r>
            <a:endParaRPr baseline="-25000" sz="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g115f6d60b73_0_528"/>
          <p:cNvSpPr/>
          <p:nvPr/>
        </p:nvSpPr>
        <p:spPr>
          <a:xfrm>
            <a:off x="397068" y="3564006"/>
            <a:ext cx="738300" cy="442500"/>
          </a:xfrm>
          <a:prstGeom prst="rect">
            <a:avLst/>
          </a:prstGeom>
          <a:solidFill>
            <a:srgbClr val="EFEFEF"/>
          </a:solidFill>
          <a:ln cap="flat" cmpd="sng" w="28575">
            <a:solidFill>
              <a:srgbClr val="68BD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Terrain Parameters</a:t>
            </a:r>
            <a:br>
              <a:rPr lang="en-US" sz="4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600">
                <a:latin typeface="Calibri"/>
                <a:ea typeface="Calibri"/>
                <a:cs typeface="Calibri"/>
                <a:sym typeface="Calibri"/>
              </a:rPr>
              <a:t>Oklahoma 90m</a:t>
            </a:r>
            <a:endParaRPr baseline="-25000" sz="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g115f6d60b73_0_528"/>
          <p:cNvSpPr/>
          <p:nvPr/>
        </p:nvSpPr>
        <p:spPr>
          <a:xfrm>
            <a:off x="1270043" y="2744285"/>
            <a:ext cx="1050000" cy="442500"/>
          </a:xfrm>
          <a:prstGeom prst="diamond">
            <a:avLst/>
          </a:prstGeom>
          <a:solidFill>
            <a:srgbClr val="EFEFEF"/>
          </a:solidFill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Calibri"/>
                <a:ea typeface="Calibri"/>
                <a:cs typeface="Calibri"/>
                <a:sym typeface="Calibri"/>
              </a:rPr>
              <a:t>RF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g115f6d60b73_0_528"/>
          <p:cNvSpPr/>
          <p:nvPr/>
        </p:nvSpPr>
        <p:spPr>
          <a:xfrm>
            <a:off x="1270043" y="3357006"/>
            <a:ext cx="1050000" cy="442500"/>
          </a:xfrm>
          <a:prstGeom prst="diamond">
            <a:avLst/>
          </a:prstGeom>
          <a:solidFill>
            <a:srgbClr val="EFEFEF"/>
          </a:solidFill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Calibri"/>
                <a:ea typeface="Calibri"/>
                <a:cs typeface="Calibri"/>
                <a:sym typeface="Calibri"/>
              </a:rPr>
              <a:t>SBM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g115f6d60b73_0_528"/>
          <p:cNvSpPr txBox="1"/>
          <p:nvPr/>
        </p:nvSpPr>
        <p:spPr>
          <a:xfrm>
            <a:off x="274625" y="4056525"/>
            <a:ext cx="5566800" cy="3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200">
                <a:latin typeface="Calibri"/>
                <a:ea typeface="Calibri"/>
                <a:cs typeface="Calibri"/>
                <a:sym typeface="Calibri"/>
              </a:rPr>
              <a:t>*Example of ML-model stage execution with 3 models and 3 resolutions for Oklahoma (1km, 250m, and 90m) and visualization of CONUS predictions</a:t>
            </a:r>
            <a:endParaRPr i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g115f6d60b73_0_528"/>
          <p:cNvSpPr/>
          <p:nvPr/>
        </p:nvSpPr>
        <p:spPr>
          <a:xfrm>
            <a:off x="3446627" y="2560667"/>
            <a:ext cx="818400" cy="164400"/>
          </a:xfrm>
          <a:prstGeom prst="rect">
            <a:avLst/>
          </a:prstGeom>
          <a:solidFill>
            <a:srgbClr val="F4CCCC"/>
          </a:solidFill>
          <a:ln cap="flat" cmpd="sng" w="28575">
            <a:solidFill>
              <a:srgbClr val="68BD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Metadata</a:t>
            </a:r>
            <a:endParaRPr baseline="-25000" sz="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g115f6d60b73_0_528"/>
          <p:cNvSpPr/>
          <p:nvPr/>
        </p:nvSpPr>
        <p:spPr>
          <a:xfrm>
            <a:off x="4465015" y="2560667"/>
            <a:ext cx="818400" cy="164400"/>
          </a:xfrm>
          <a:prstGeom prst="rect">
            <a:avLst/>
          </a:prstGeom>
          <a:solidFill>
            <a:srgbClr val="F4CCCC"/>
          </a:solidFill>
          <a:ln cap="flat" cmpd="sng" w="28575">
            <a:solidFill>
              <a:srgbClr val="68BD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Metadata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g115f6d60b73_0_528"/>
          <p:cNvSpPr/>
          <p:nvPr/>
        </p:nvSpPr>
        <p:spPr>
          <a:xfrm>
            <a:off x="2435316" y="3224726"/>
            <a:ext cx="843900" cy="164400"/>
          </a:xfrm>
          <a:prstGeom prst="rect">
            <a:avLst/>
          </a:prstGeom>
          <a:solidFill>
            <a:srgbClr val="F4CCCC"/>
          </a:solidFill>
          <a:ln cap="flat" cmpd="sng" w="28575">
            <a:solidFill>
              <a:srgbClr val="68BD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Metadata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g115f6d60b73_0_528"/>
          <p:cNvSpPr/>
          <p:nvPr/>
        </p:nvSpPr>
        <p:spPr>
          <a:xfrm>
            <a:off x="4448825" y="2812195"/>
            <a:ext cx="834000" cy="416100"/>
          </a:xfrm>
          <a:prstGeom prst="rect">
            <a:avLst/>
          </a:prstGeom>
          <a:solidFill>
            <a:srgbClr val="EFEFEF"/>
          </a:solidFill>
          <a:ln cap="flat" cmpd="sng" w="28575">
            <a:solidFill>
              <a:srgbClr val="68BD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Predictions</a:t>
            </a:r>
            <a:br>
              <a:rPr lang="en-US" sz="1100">
                <a:latin typeface="Calibri"/>
                <a:ea typeface="Calibri"/>
                <a:cs typeface="Calibri"/>
                <a:sym typeface="Calibri"/>
              </a:rPr>
            </a:br>
            <a:r>
              <a:rPr i="1" lang="en-US" sz="11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(RF)</a:t>
            </a:r>
            <a:br>
              <a:rPr lang="en-US" sz="6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6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Oklahoma 90m</a:t>
            </a:r>
            <a:endParaRPr baseline="-25000" sz="600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g115f6d60b73_0_528"/>
          <p:cNvSpPr/>
          <p:nvPr/>
        </p:nvSpPr>
        <p:spPr>
          <a:xfrm>
            <a:off x="3443525" y="2812195"/>
            <a:ext cx="834000" cy="416100"/>
          </a:xfrm>
          <a:prstGeom prst="rect">
            <a:avLst/>
          </a:prstGeom>
          <a:solidFill>
            <a:srgbClr val="EFEFEF"/>
          </a:solidFill>
          <a:ln cap="flat" cmpd="sng" w="28575">
            <a:solidFill>
              <a:srgbClr val="68BD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Predictions</a:t>
            </a:r>
            <a:br>
              <a:rPr lang="en-US" sz="1100">
                <a:latin typeface="Calibri"/>
                <a:ea typeface="Calibri"/>
                <a:cs typeface="Calibri"/>
                <a:sym typeface="Calibri"/>
              </a:rPr>
            </a:br>
            <a:r>
              <a:rPr i="1" lang="en-US" sz="11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(RF)</a:t>
            </a:r>
            <a:br>
              <a:rPr i="1" lang="en-US" sz="6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6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Oklahoma 250m</a:t>
            </a:r>
            <a:endParaRPr baseline="-25000" sz="600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g115f6d60b73_0_528"/>
          <p:cNvSpPr/>
          <p:nvPr/>
        </p:nvSpPr>
        <p:spPr>
          <a:xfrm>
            <a:off x="2438225" y="2812194"/>
            <a:ext cx="834000" cy="416100"/>
          </a:xfrm>
          <a:prstGeom prst="rect">
            <a:avLst/>
          </a:prstGeom>
          <a:solidFill>
            <a:srgbClr val="EFEFEF"/>
          </a:solidFill>
          <a:ln cap="flat" cmpd="sng" w="28575">
            <a:solidFill>
              <a:srgbClr val="68BD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Predictions</a:t>
            </a:r>
            <a:br>
              <a:rPr lang="en-US" sz="1100">
                <a:latin typeface="Calibri"/>
                <a:ea typeface="Calibri"/>
                <a:cs typeface="Calibri"/>
                <a:sym typeface="Calibri"/>
              </a:rPr>
            </a:br>
            <a:r>
              <a:rPr i="1" lang="en-US" sz="11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(RF)</a:t>
            </a:r>
            <a:br>
              <a:rPr lang="en-US" sz="6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6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Oklahoma 1km</a:t>
            </a:r>
            <a:endParaRPr baseline="-25000" sz="600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g115f6d60b73_0_528"/>
          <p:cNvSpPr/>
          <p:nvPr/>
        </p:nvSpPr>
        <p:spPr>
          <a:xfrm>
            <a:off x="3446627" y="3224726"/>
            <a:ext cx="818400" cy="164400"/>
          </a:xfrm>
          <a:prstGeom prst="rect">
            <a:avLst/>
          </a:prstGeom>
          <a:solidFill>
            <a:srgbClr val="F4CCCC"/>
          </a:solidFill>
          <a:ln cap="flat" cmpd="sng" w="28575">
            <a:solidFill>
              <a:srgbClr val="68BD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Metadata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g115f6d60b73_0_528"/>
          <p:cNvSpPr/>
          <p:nvPr/>
        </p:nvSpPr>
        <p:spPr>
          <a:xfrm>
            <a:off x="4465015" y="3224726"/>
            <a:ext cx="818400" cy="164400"/>
          </a:xfrm>
          <a:prstGeom prst="rect">
            <a:avLst/>
          </a:prstGeom>
          <a:solidFill>
            <a:srgbClr val="F4CCCC"/>
          </a:solidFill>
          <a:ln cap="flat" cmpd="sng" w="28575">
            <a:solidFill>
              <a:srgbClr val="68BD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Metadata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g115f6d60b73_0_528"/>
          <p:cNvSpPr/>
          <p:nvPr/>
        </p:nvSpPr>
        <p:spPr>
          <a:xfrm>
            <a:off x="2435316" y="3901691"/>
            <a:ext cx="843900" cy="151800"/>
          </a:xfrm>
          <a:prstGeom prst="rect">
            <a:avLst/>
          </a:prstGeom>
          <a:solidFill>
            <a:srgbClr val="F4CCCC"/>
          </a:solidFill>
          <a:ln cap="flat" cmpd="sng" w="28575">
            <a:solidFill>
              <a:srgbClr val="68BD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Metadata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g115f6d60b73_0_528"/>
          <p:cNvSpPr/>
          <p:nvPr/>
        </p:nvSpPr>
        <p:spPr>
          <a:xfrm>
            <a:off x="4448825" y="3503939"/>
            <a:ext cx="834000" cy="397800"/>
          </a:xfrm>
          <a:prstGeom prst="rect">
            <a:avLst/>
          </a:prstGeom>
          <a:solidFill>
            <a:srgbClr val="EFEFEF"/>
          </a:solidFill>
          <a:ln cap="flat" cmpd="sng" w="28575">
            <a:solidFill>
              <a:srgbClr val="68BD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Predictions</a:t>
            </a:r>
            <a:br>
              <a:rPr lang="en-US" sz="1100">
                <a:latin typeface="Calibri"/>
                <a:ea typeface="Calibri"/>
                <a:cs typeface="Calibri"/>
                <a:sym typeface="Calibri"/>
              </a:rPr>
            </a:br>
            <a:r>
              <a:rPr i="1" lang="en-US" sz="11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(SBM)</a:t>
            </a:r>
            <a:br>
              <a:rPr lang="en-US" sz="6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6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Oklahoma 90m</a:t>
            </a:r>
            <a:endParaRPr baseline="-25000" sz="600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g115f6d60b73_0_528"/>
          <p:cNvSpPr/>
          <p:nvPr/>
        </p:nvSpPr>
        <p:spPr>
          <a:xfrm>
            <a:off x="3443525" y="3503939"/>
            <a:ext cx="834000" cy="397800"/>
          </a:xfrm>
          <a:prstGeom prst="rect">
            <a:avLst/>
          </a:prstGeom>
          <a:solidFill>
            <a:srgbClr val="EFEFEF"/>
          </a:solidFill>
          <a:ln cap="flat" cmpd="sng" w="28575">
            <a:solidFill>
              <a:srgbClr val="68BD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Predictions</a:t>
            </a:r>
            <a:br>
              <a:rPr lang="en-US" sz="1100">
                <a:latin typeface="Calibri"/>
                <a:ea typeface="Calibri"/>
                <a:cs typeface="Calibri"/>
                <a:sym typeface="Calibri"/>
              </a:rPr>
            </a:br>
            <a:r>
              <a:rPr i="1" lang="en-US" sz="11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(SBM)</a:t>
            </a:r>
            <a:br>
              <a:rPr i="1" lang="en-US" sz="6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6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Oklahoma 250m</a:t>
            </a:r>
            <a:endParaRPr baseline="-25000" sz="600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g115f6d60b73_0_528"/>
          <p:cNvSpPr/>
          <p:nvPr/>
        </p:nvSpPr>
        <p:spPr>
          <a:xfrm>
            <a:off x="2438225" y="3503937"/>
            <a:ext cx="834000" cy="397800"/>
          </a:xfrm>
          <a:prstGeom prst="rect">
            <a:avLst/>
          </a:prstGeom>
          <a:solidFill>
            <a:srgbClr val="EFEFEF"/>
          </a:solidFill>
          <a:ln cap="flat" cmpd="sng" w="28575">
            <a:solidFill>
              <a:srgbClr val="68BD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Predictions</a:t>
            </a:r>
            <a:br>
              <a:rPr lang="en-US" sz="1100">
                <a:latin typeface="Calibri"/>
                <a:ea typeface="Calibri"/>
                <a:cs typeface="Calibri"/>
                <a:sym typeface="Calibri"/>
              </a:rPr>
            </a:br>
            <a:r>
              <a:rPr i="1" lang="en-US" sz="11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(SBM)</a:t>
            </a:r>
            <a:br>
              <a:rPr lang="en-US" sz="6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6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Oklahoma 1km</a:t>
            </a:r>
            <a:endParaRPr baseline="-25000" sz="600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g115f6d60b73_0_528"/>
          <p:cNvSpPr/>
          <p:nvPr/>
        </p:nvSpPr>
        <p:spPr>
          <a:xfrm>
            <a:off x="3446627" y="3901691"/>
            <a:ext cx="818400" cy="151800"/>
          </a:xfrm>
          <a:prstGeom prst="rect">
            <a:avLst/>
          </a:prstGeom>
          <a:solidFill>
            <a:srgbClr val="F4CCCC"/>
          </a:solidFill>
          <a:ln cap="flat" cmpd="sng" w="28575">
            <a:solidFill>
              <a:srgbClr val="68BD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Metadata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g115f6d60b73_0_528"/>
          <p:cNvSpPr/>
          <p:nvPr/>
        </p:nvSpPr>
        <p:spPr>
          <a:xfrm>
            <a:off x="4465015" y="3901691"/>
            <a:ext cx="818400" cy="151800"/>
          </a:xfrm>
          <a:prstGeom prst="rect">
            <a:avLst/>
          </a:prstGeom>
          <a:solidFill>
            <a:srgbClr val="F4CCCC"/>
          </a:solidFill>
          <a:ln cap="flat" cmpd="sng" w="28575">
            <a:solidFill>
              <a:srgbClr val="68BD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Metadata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89" name="Google Shape;489;g115f6d60b73_0_528"/>
          <p:cNvGrpSpPr/>
          <p:nvPr/>
        </p:nvGrpSpPr>
        <p:grpSpPr>
          <a:xfrm>
            <a:off x="5369474" y="2606413"/>
            <a:ext cx="933357" cy="781739"/>
            <a:chOff x="6828983" y="3815326"/>
            <a:chExt cx="1104303" cy="826800"/>
          </a:xfrm>
        </p:grpSpPr>
        <p:sp>
          <p:nvSpPr>
            <p:cNvPr id="490" name="Google Shape;490;g115f6d60b73_0_528"/>
            <p:cNvSpPr/>
            <p:nvPr/>
          </p:nvSpPr>
          <p:spPr>
            <a:xfrm>
              <a:off x="6828986" y="3815326"/>
              <a:ext cx="1104300" cy="826800"/>
            </a:xfrm>
            <a:prstGeom prst="roundRect">
              <a:avLst>
                <a:gd fmla="val 16667" name="adj"/>
              </a:avLst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g115f6d60b73_0_528"/>
            <p:cNvSpPr/>
            <p:nvPr/>
          </p:nvSpPr>
          <p:spPr>
            <a:xfrm>
              <a:off x="6828983" y="3952435"/>
              <a:ext cx="1104300" cy="552600"/>
            </a:xfrm>
            <a:prstGeom prst="diamond">
              <a:avLst/>
            </a:pr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US" sz="9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Visual</a:t>
              </a:r>
              <a:endParaRPr b="0" i="0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2" name="Google Shape;492;g115f6d60b73_0_528"/>
          <p:cNvSpPr/>
          <p:nvPr/>
        </p:nvSpPr>
        <p:spPr>
          <a:xfrm>
            <a:off x="6312804" y="2437475"/>
            <a:ext cx="818400" cy="164400"/>
          </a:xfrm>
          <a:prstGeom prst="rect">
            <a:avLst/>
          </a:prstGeom>
          <a:solidFill>
            <a:srgbClr val="F4CCCC"/>
          </a:solidFill>
          <a:ln cap="flat" cmpd="sng" w="28575">
            <a:solidFill>
              <a:srgbClr val="68BD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Metadata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g115f6d60b73_0_528"/>
          <p:cNvSpPr txBox="1"/>
          <p:nvPr/>
        </p:nvSpPr>
        <p:spPr>
          <a:xfrm>
            <a:off x="418600" y="674100"/>
            <a:ext cx="87642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-US" sz="1600">
                <a:latin typeface="Calibri"/>
                <a:ea typeface="Calibri"/>
                <a:cs typeface="Calibri"/>
                <a:sym typeface="Calibri"/>
              </a:rPr>
              <a:t>How does the fine-grained containerized environment enable scientist to trust SOMOSPIE findings ?</a:t>
            </a:r>
            <a:endParaRPr b="1" i="0" sz="1600" u="none" cap="none" strike="noStrike">
              <a:highlight>
                <a:srgbClr val="B6D7A8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g115f6d60b73_0_528"/>
          <p:cNvSpPr txBox="1"/>
          <p:nvPr/>
        </p:nvSpPr>
        <p:spPr>
          <a:xfrm>
            <a:off x="536675" y="1043138"/>
            <a:ext cx="3937200" cy="5289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Traceability of data </a:t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(data lineage and transformations)</a:t>
            </a:r>
            <a:endParaRPr b="1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g115f6d60b73_0_528"/>
          <p:cNvSpPr txBox="1"/>
          <p:nvPr/>
        </p:nvSpPr>
        <p:spPr>
          <a:xfrm>
            <a:off x="4719925" y="1044963"/>
            <a:ext cx="3887400" cy="5289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Explainability of results </a:t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(computational methods) </a:t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g115f6d60b73_0_528"/>
          <p:cNvSpPr/>
          <p:nvPr/>
        </p:nvSpPr>
        <p:spPr>
          <a:xfrm>
            <a:off x="355114" y="2941108"/>
            <a:ext cx="827100" cy="539400"/>
          </a:xfrm>
          <a:prstGeom prst="roundRect">
            <a:avLst>
              <a:gd fmla="val 2887" name="adj"/>
            </a:avLst>
          </a:prstGeom>
          <a:solidFill>
            <a:srgbClr val="68BDFF"/>
          </a:solidFill>
          <a:ln cap="flat" cmpd="sng" w="38100">
            <a:solidFill>
              <a:srgbClr val="68BD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g115f6d60b73_0_528"/>
          <p:cNvSpPr/>
          <p:nvPr/>
        </p:nvSpPr>
        <p:spPr>
          <a:xfrm>
            <a:off x="399493" y="2966191"/>
            <a:ext cx="738300" cy="442500"/>
          </a:xfrm>
          <a:prstGeom prst="rect">
            <a:avLst/>
          </a:prstGeom>
          <a:solidFill>
            <a:srgbClr val="EFEFEF"/>
          </a:solidFill>
          <a:ln cap="flat" cmpd="sng" w="28575">
            <a:solidFill>
              <a:srgbClr val="68BD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Terrain Parameters</a:t>
            </a:r>
            <a:br>
              <a:rPr lang="en-US" sz="4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600">
                <a:latin typeface="Calibri"/>
                <a:ea typeface="Calibri"/>
                <a:cs typeface="Calibri"/>
                <a:sym typeface="Calibri"/>
              </a:rPr>
              <a:t>Oklahoma 250m</a:t>
            </a:r>
            <a:endParaRPr baseline="-25000" sz="6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8" name="Google Shape;498;g115f6d60b73_0_528"/>
          <p:cNvPicPr preferRelativeResize="0"/>
          <p:nvPr/>
        </p:nvPicPr>
        <p:blipFill rotWithShape="1">
          <a:blip r:embed="rId3">
            <a:alphaModFix/>
          </a:blip>
          <a:srcRect b="6682" l="4933" r="17258" t="7531"/>
          <a:stretch/>
        </p:blipFill>
        <p:spPr>
          <a:xfrm>
            <a:off x="6312800" y="1732010"/>
            <a:ext cx="818400" cy="693528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g115f6d60b73_0_528"/>
          <p:cNvSpPr/>
          <p:nvPr/>
        </p:nvSpPr>
        <p:spPr>
          <a:xfrm>
            <a:off x="7221470" y="1698875"/>
            <a:ext cx="834000" cy="903000"/>
          </a:xfrm>
          <a:prstGeom prst="roundRect">
            <a:avLst>
              <a:gd fmla="val 2887" name="adj"/>
            </a:avLst>
          </a:prstGeom>
          <a:solidFill>
            <a:srgbClr val="68BDFF"/>
          </a:solidFill>
          <a:ln cap="flat" cmpd="sng" w="38100">
            <a:solidFill>
              <a:srgbClr val="68BD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g115f6d60b73_0_528"/>
          <p:cNvSpPr/>
          <p:nvPr/>
        </p:nvSpPr>
        <p:spPr>
          <a:xfrm>
            <a:off x="7227204" y="2437475"/>
            <a:ext cx="818400" cy="164400"/>
          </a:xfrm>
          <a:prstGeom prst="rect">
            <a:avLst/>
          </a:prstGeom>
          <a:solidFill>
            <a:srgbClr val="F4CCCC"/>
          </a:solidFill>
          <a:ln cap="flat" cmpd="sng" w="28575">
            <a:solidFill>
              <a:srgbClr val="68BD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Metadata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g115f6d60b73_0_528"/>
          <p:cNvSpPr/>
          <p:nvPr/>
        </p:nvSpPr>
        <p:spPr>
          <a:xfrm>
            <a:off x="8135870" y="1698875"/>
            <a:ext cx="834000" cy="903000"/>
          </a:xfrm>
          <a:prstGeom prst="roundRect">
            <a:avLst>
              <a:gd fmla="val 2887" name="adj"/>
            </a:avLst>
          </a:prstGeom>
          <a:solidFill>
            <a:srgbClr val="68BDFF"/>
          </a:solidFill>
          <a:ln cap="flat" cmpd="sng" w="38100">
            <a:solidFill>
              <a:srgbClr val="68BD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g115f6d60b73_0_528"/>
          <p:cNvSpPr/>
          <p:nvPr/>
        </p:nvSpPr>
        <p:spPr>
          <a:xfrm>
            <a:off x="8141604" y="2437475"/>
            <a:ext cx="818400" cy="164400"/>
          </a:xfrm>
          <a:prstGeom prst="rect">
            <a:avLst/>
          </a:prstGeom>
          <a:solidFill>
            <a:srgbClr val="F4CCCC"/>
          </a:solidFill>
          <a:ln cap="flat" cmpd="sng" w="28575">
            <a:solidFill>
              <a:srgbClr val="68BD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Metadata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Google Shape;503;g115f6d60b73_0_528"/>
          <p:cNvSpPr/>
          <p:nvPr/>
        </p:nvSpPr>
        <p:spPr>
          <a:xfrm>
            <a:off x="6307070" y="2689475"/>
            <a:ext cx="834000" cy="903000"/>
          </a:xfrm>
          <a:prstGeom prst="roundRect">
            <a:avLst>
              <a:gd fmla="val 2887" name="adj"/>
            </a:avLst>
          </a:prstGeom>
          <a:solidFill>
            <a:srgbClr val="68BDFF"/>
          </a:solidFill>
          <a:ln cap="flat" cmpd="sng" w="38100">
            <a:solidFill>
              <a:srgbClr val="68BD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g115f6d60b73_0_528"/>
          <p:cNvSpPr/>
          <p:nvPr/>
        </p:nvSpPr>
        <p:spPr>
          <a:xfrm>
            <a:off x="6312804" y="3428075"/>
            <a:ext cx="818400" cy="164400"/>
          </a:xfrm>
          <a:prstGeom prst="rect">
            <a:avLst/>
          </a:prstGeom>
          <a:solidFill>
            <a:srgbClr val="F4CCCC"/>
          </a:solidFill>
          <a:ln cap="flat" cmpd="sng" w="28575">
            <a:solidFill>
              <a:srgbClr val="68BD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Metadata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g115f6d60b73_0_528"/>
          <p:cNvSpPr/>
          <p:nvPr/>
        </p:nvSpPr>
        <p:spPr>
          <a:xfrm>
            <a:off x="7221470" y="2689475"/>
            <a:ext cx="834000" cy="903000"/>
          </a:xfrm>
          <a:prstGeom prst="roundRect">
            <a:avLst>
              <a:gd fmla="val 2887" name="adj"/>
            </a:avLst>
          </a:prstGeom>
          <a:solidFill>
            <a:srgbClr val="68BDFF"/>
          </a:solidFill>
          <a:ln cap="flat" cmpd="sng" w="38100">
            <a:solidFill>
              <a:srgbClr val="68BD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g115f6d60b73_0_528"/>
          <p:cNvSpPr/>
          <p:nvPr/>
        </p:nvSpPr>
        <p:spPr>
          <a:xfrm>
            <a:off x="7227204" y="3428075"/>
            <a:ext cx="818400" cy="164400"/>
          </a:xfrm>
          <a:prstGeom prst="rect">
            <a:avLst/>
          </a:prstGeom>
          <a:solidFill>
            <a:srgbClr val="F4CCCC"/>
          </a:solidFill>
          <a:ln cap="flat" cmpd="sng" w="28575">
            <a:solidFill>
              <a:srgbClr val="68BD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Metadata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g115f6d60b73_0_528"/>
          <p:cNvSpPr/>
          <p:nvPr/>
        </p:nvSpPr>
        <p:spPr>
          <a:xfrm>
            <a:off x="8135870" y="2689475"/>
            <a:ext cx="834000" cy="903000"/>
          </a:xfrm>
          <a:prstGeom prst="roundRect">
            <a:avLst>
              <a:gd fmla="val 2887" name="adj"/>
            </a:avLst>
          </a:prstGeom>
          <a:solidFill>
            <a:srgbClr val="68BDFF"/>
          </a:solidFill>
          <a:ln cap="flat" cmpd="sng" w="38100">
            <a:solidFill>
              <a:srgbClr val="68BD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g115f6d60b73_0_528"/>
          <p:cNvSpPr/>
          <p:nvPr/>
        </p:nvSpPr>
        <p:spPr>
          <a:xfrm>
            <a:off x="8141604" y="3428075"/>
            <a:ext cx="818400" cy="164400"/>
          </a:xfrm>
          <a:prstGeom prst="rect">
            <a:avLst/>
          </a:prstGeom>
          <a:solidFill>
            <a:srgbClr val="F4CCCC"/>
          </a:solidFill>
          <a:ln cap="flat" cmpd="sng" w="28575">
            <a:solidFill>
              <a:srgbClr val="68BD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Metadata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g115f6d60b73_0_528"/>
          <p:cNvSpPr/>
          <p:nvPr/>
        </p:nvSpPr>
        <p:spPr>
          <a:xfrm>
            <a:off x="6307070" y="3680075"/>
            <a:ext cx="834000" cy="903000"/>
          </a:xfrm>
          <a:prstGeom prst="roundRect">
            <a:avLst>
              <a:gd fmla="val 2887" name="adj"/>
            </a:avLst>
          </a:prstGeom>
          <a:solidFill>
            <a:srgbClr val="68BDFF"/>
          </a:solidFill>
          <a:ln cap="flat" cmpd="sng" w="38100">
            <a:solidFill>
              <a:srgbClr val="68BD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g115f6d60b73_0_528"/>
          <p:cNvSpPr/>
          <p:nvPr/>
        </p:nvSpPr>
        <p:spPr>
          <a:xfrm>
            <a:off x="6312804" y="4418675"/>
            <a:ext cx="818400" cy="164400"/>
          </a:xfrm>
          <a:prstGeom prst="rect">
            <a:avLst/>
          </a:prstGeom>
          <a:solidFill>
            <a:srgbClr val="F4CCCC"/>
          </a:solidFill>
          <a:ln cap="flat" cmpd="sng" w="28575">
            <a:solidFill>
              <a:srgbClr val="68BD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Metadata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g115f6d60b73_0_528"/>
          <p:cNvSpPr/>
          <p:nvPr/>
        </p:nvSpPr>
        <p:spPr>
          <a:xfrm>
            <a:off x="7221470" y="3680075"/>
            <a:ext cx="834000" cy="903000"/>
          </a:xfrm>
          <a:prstGeom prst="roundRect">
            <a:avLst>
              <a:gd fmla="val 2887" name="adj"/>
            </a:avLst>
          </a:prstGeom>
          <a:solidFill>
            <a:srgbClr val="68BDFF"/>
          </a:solidFill>
          <a:ln cap="flat" cmpd="sng" w="38100">
            <a:solidFill>
              <a:srgbClr val="68BD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g115f6d60b73_0_528"/>
          <p:cNvSpPr/>
          <p:nvPr/>
        </p:nvSpPr>
        <p:spPr>
          <a:xfrm>
            <a:off x="7227204" y="4418675"/>
            <a:ext cx="818400" cy="164400"/>
          </a:xfrm>
          <a:prstGeom prst="rect">
            <a:avLst/>
          </a:prstGeom>
          <a:solidFill>
            <a:srgbClr val="F4CCCC"/>
          </a:solidFill>
          <a:ln cap="flat" cmpd="sng" w="28575">
            <a:solidFill>
              <a:srgbClr val="68BD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Metadata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g115f6d60b73_0_528"/>
          <p:cNvSpPr/>
          <p:nvPr/>
        </p:nvSpPr>
        <p:spPr>
          <a:xfrm>
            <a:off x="8135870" y="3680075"/>
            <a:ext cx="834000" cy="903000"/>
          </a:xfrm>
          <a:prstGeom prst="roundRect">
            <a:avLst>
              <a:gd fmla="val 2887" name="adj"/>
            </a:avLst>
          </a:prstGeom>
          <a:solidFill>
            <a:srgbClr val="68BDFF"/>
          </a:solidFill>
          <a:ln cap="flat" cmpd="sng" w="38100">
            <a:solidFill>
              <a:srgbClr val="68BD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g115f6d60b73_0_528"/>
          <p:cNvSpPr/>
          <p:nvPr/>
        </p:nvSpPr>
        <p:spPr>
          <a:xfrm>
            <a:off x="8141604" y="4418675"/>
            <a:ext cx="818400" cy="164400"/>
          </a:xfrm>
          <a:prstGeom prst="rect">
            <a:avLst/>
          </a:prstGeom>
          <a:solidFill>
            <a:srgbClr val="F4CCCC"/>
          </a:solidFill>
          <a:ln cap="flat" cmpd="sng" w="28575">
            <a:solidFill>
              <a:srgbClr val="68BD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Metadata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5" name="Google Shape;515;g115f6d60b73_0_528"/>
          <p:cNvPicPr preferRelativeResize="0"/>
          <p:nvPr/>
        </p:nvPicPr>
        <p:blipFill rotWithShape="1">
          <a:blip r:embed="rId4">
            <a:alphaModFix/>
          </a:blip>
          <a:srcRect b="6317" l="4596" r="16959" t="7259"/>
          <a:stretch/>
        </p:blipFill>
        <p:spPr>
          <a:xfrm>
            <a:off x="8135875" y="1708450"/>
            <a:ext cx="818400" cy="69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g115f6d60b73_0_528"/>
          <p:cNvPicPr preferRelativeResize="0"/>
          <p:nvPr/>
        </p:nvPicPr>
        <p:blipFill rotWithShape="1">
          <a:blip r:embed="rId5">
            <a:alphaModFix/>
          </a:blip>
          <a:srcRect b="5795" l="6537" r="22940" t="11641"/>
          <a:stretch/>
        </p:blipFill>
        <p:spPr>
          <a:xfrm>
            <a:off x="7232138" y="1704916"/>
            <a:ext cx="818400" cy="700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g115f6d60b73_0_528"/>
          <p:cNvPicPr preferRelativeResize="0"/>
          <p:nvPr/>
        </p:nvPicPr>
        <p:blipFill rotWithShape="1">
          <a:blip r:embed="rId6">
            <a:alphaModFix/>
          </a:blip>
          <a:srcRect b="5533" l="4522" r="17101" t="6492"/>
          <a:stretch/>
        </p:blipFill>
        <p:spPr>
          <a:xfrm>
            <a:off x="7222450" y="2696038"/>
            <a:ext cx="822171" cy="69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g115f6d60b73_0_528"/>
          <p:cNvPicPr preferRelativeResize="0"/>
          <p:nvPr/>
        </p:nvPicPr>
        <p:blipFill rotWithShape="1">
          <a:blip r:embed="rId7">
            <a:alphaModFix/>
          </a:blip>
          <a:srcRect b="6548" l="4319" r="18406" t="6023"/>
          <a:stretch/>
        </p:blipFill>
        <p:spPr>
          <a:xfrm>
            <a:off x="7224925" y="3680073"/>
            <a:ext cx="827099" cy="702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g115f6d60b73_0_528"/>
          <p:cNvPicPr preferRelativeResize="0"/>
          <p:nvPr/>
        </p:nvPicPr>
        <p:blipFill rotWithShape="1">
          <a:blip r:embed="rId8">
            <a:alphaModFix/>
          </a:blip>
          <a:srcRect b="6906" l="5181" r="19726" t="6767"/>
          <a:stretch/>
        </p:blipFill>
        <p:spPr>
          <a:xfrm>
            <a:off x="6340200" y="2709800"/>
            <a:ext cx="791000" cy="686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g115f6d60b73_0_528"/>
          <p:cNvPicPr preferRelativeResize="0"/>
          <p:nvPr/>
        </p:nvPicPr>
        <p:blipFill rotWithShape="1">
          <a:blip r:embed="rId9">
            <a:alphaModFix/>
          </a:blip>
          <a:srcRect b="7154" l="5583" r="20848" t="6541"/>
          <a:stretch/>
        </p:blipFill>
        <p:spPr>
          <a:xfrm>
            <a:off x="8164725" y="2698013"/>
            <a:ext cx="791000" cy="686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g115f6d60b73_0_528"/>
          <p:cNvPicPr preferRelativeResize="0"/>
          <p:nvPr/>
        </p:nvPicPr>
        <p:blipFill rotWithShape="1">
          <a:blip r:embed="rId10">
            <a:alphaModFix/>
          </a:blip>
          <a:srcRect b="5027" l="5408" r="23614" t="11728"/>
          <a:stretch/>
        </p:blipFill>
        <p:spPr>
          <a:xfrm>
            <a:off x="8135875" y="3680080"/>
            <a:ext cx="818400" cy="719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g115f6d60b73_0_528"/>
          <p:cNvPicPr preferRelativeResize="0"/>
          <p:nvPr/>
        </p:nvPicPr>
        <p:blipFill rotWithShape="1">
          <a:blip r:embed="rId7">
            <a:alphaModFix/>
          </a:blip>
          <a:srcRect b="6548" l="4319" r="18406" t="6023"/>
          <a:stretch/>
        </p:blipFill>
        <p:spPr>
          <a:xfrm>
            <a:off x="6311962" y="3680073"/>
            <a:ext cx="827099" cy="702301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g115f6d60b73_0_528"/>
          <p:cNvSpPr txBox="1"/>
          <p:nvPr>
            <p:ph idx="12" type="sldNum"/>
          </p:nvPr>
        </p:nvSpPr>
        <p:spPr>
          <a:xfrm>
            <a:off x="4750663" y="4767264"/>
            <a:ext cx="2133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115f6d60b73_0_265"/>
          <p:cNvSpPr txBox="1"/>
          <p:nvPr>
            <p:ph type="title"/>
          </p:nvPr>
        </p:nvSpPr>
        <p:spPr>
          <a:xfrm>
            <a:off x="457200" y="-22621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Integrating traceability to scientific workflows</a:t>
            </a:r>
            <a:endParaRPr sz="3000"/>
          </a:p>
        </p:txBody>
      </p:sp>
      <p:pic>
        <p:nvPicPr>
          <p:cNvPr id="529" name="Google Shape;529;g115f6d60b73_0_265"/>
          <p:cNvPicPr preferRelativeResize="0"/>
          <p:nvPr/>
        </p:nvPicPr>
        <p:blipFill rotWithShape="1">
          <a:blip r:embed="rId3">
            <a:alphaModFix/>
          </a:blip>
          <a:srcRect b="6317" l="4599" r="5738" t="7259"/>
          <a:stretch/>
        </p:blipFill>
        <p:spPr>
          <a:xfrm>
            <a:off x="5755000" y="1573963"/>
            <a:ext cx="3090120" cy="229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g115f6d60b73_0_265"/>
          <p:cNvPicPr preferRelativeResize="0"/>
          <p:nvPr/>
        </p:nvPicPr>
        <p:blipFill rotWithShape="1">
          <a:blip r:embed="rId4">
            <a:alphaModFix/>
          </a:blip>
          <a:srcRect b="6682" l="4933" r="17258" t="7531"/>
          <a:stretch/>
        </p:blipFill>
        <p:spPr>
          <a:xfrm>
            <a:off x="321350" y="1585609"/>
            <a:ext cx="2679125" cy="2270254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g115f6d60b73_0_265"/>
          <p:cNvSpPr txBox="1"/>
          <p:nvPr/>
        </p:nvSpPr>
        <p:spPr>
          <a:xfrm rot="-5400000">
            <a:off x="-271790" y="2585379"/>
            <a:ext cx="960600" cy="112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Latitude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g115f6d60b73_0_265"/>
          <p:cNvSpPr txBox="1"/>
          <p:nvPr/>
        </p:nvSpPr>
        <p:spPr>
          <a:xfrm>
            <a:off x="339063" y="3876488"/>
            <a:ext cx="2514000" cy="227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Longitude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g115f6d60b73_0_265"/>
          <p:cNvSpPr txBox="1"/>
          <p:nvPr/>
        </p:nvSpPr>
        <p:spPr>
          <a:xfrm>
            <a:off x="3387063" y="3876488"/>
            <a:ext cx="2514000" cy="227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Longitude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4" name="Google Shape;534;g115f6d60b73_0_265"/>
          <p:cNvSpPr txBox="1"/>
          <p:nvPr/>
        </p:nvSpPr>
        <p:spPr>
          <a:xfrm rot="-5400000">
            <a:off x="8185465" y="2560227"/>
            <a:ext cx="1540200" cy="165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Soil Moisture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5" name="Google Shape;535;g115f6d60b73_0_265"/>
          <p:cNvPicPr preferRelativeResize="0"/>
          <p:nvPr/>
        </p:nvPicPr>
        <p:blipFill rotWithShape="1">
          <a:blip r:embed="rId5">
            <a:alphaModFix/>
          </a:blip>
          <a:srcRect b="5795" l="6537" r="22940" t="11641"/>
          <a:stretch/>
        </p:blipFill>
        <p:spPr>
          <a:xfrm>
            <a:off x="3057225" y="1573975"/>
            <a:ext cx="2679126" cy="2293525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g115f6d60b73_0_265"/>
          <p:cNvSpPr txBox="1"/>
          <p:nvPr/>
        </p:nvSpPr>
        <p:spPr>
          <a:xfrm>
            <a:off x="6130263" y="3876488"/>
            <a:ext cx="2514000" cy="227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Longitude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7" name="Google Shape;537;g115f6d60b73_0_265"/>
          <p:cNvSpPr txBox="1"/>
          <p:nvPr/>
        </p:nvSpPr>
        <p:spPr>
          <a:xfrm>
            <a:off x="1006275" y="4124825"/>
            <a:ext cx="117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AutoNum type="alphaLcParenBoth"/>
            </a:pPr>
            <a:r>
              <a:rPr lang="en-US"/>
              <a:t>1km</a:t>
            </a:r>
            <a:endParaRPr/>
          </a:p>
        </p:txBody>
      </p:sp>
      <p:sp>
        <p:nvSpPr>
          <p:cNvPr id="538" name="Google Shape;538;g115f6d60b73_0_265"/>
          <p:cNvSpPr txBox="1"/>
          <p:nvPr/>
        </p:nvSpPr>
        <p:spPr>
          <a:xfrm>
            <a:off x="3544950" y="4124825"/>
            <a:ext cx="205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(b) 250 m</a:t>
            </a:r>
            <a:endParaRPr/>
          </a:p>
        </p:txBody>
      </p:sp>
      <p:sp>
        <p:nvSpPr>
          <p:cNvPr id="539" name="Google Shape;539;g115f6d60b73_0_265"/>
          <p:cNvSpPr txBox="1"/>
          <p:nvPr/>
        </p:nvSpPr>
        <p:spPr>
          <a:xfrm>
            <a:off x="6141463" y="4124825"/>
            <a:ext cx="2317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c)</a:t>
            </a:r>
            <a:r>
              <a:rPr lang="en-US"/>
              <a:t> 90 m</a:t>
            </a:r>
            <a:endParaRPr/>
          </a:p>
        </p:txBody>
      </p:sp>
      <p:sp>
        <p:nvSpPr>
          <p:cNvPr id="540" name="Google Shape;540;g115f6d60b73_0_265"/>
          <p:cNvSpPr txBox="1"/>
          <p:nvPr/>
        </p:nvSpPr>
        <p:spPr>
          <a:xfrm>
            <a:off x="420450" y="722500"/>
            <a:ext cx="8370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Can scientists identify the difference between these visualizations by tracing back to the data sources?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1" name="Google Shape;541;g115f6d60b73_0_265"/>
          <p:cNvSpPr txBox="1"/>
          <p:nvPr>
            <p:ph idx="12" type="sldNum"/>
          </p:nvPr>
        </p:nvSpPr>
        <p:spPr>
          <a:xfrm>
            <a:off x="4750663" y="4767264"/>
            <a:ext cx="2133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Google Shape;546;g115f6d60b73_0_327"/>
          <p:cNvPicPr preferRelativeResize="0"/>
          <p:nvPr/>
        </p:nvPicPr>
        <p:blipFill rotWithShape="1">
          <a:blip r:embed="rId3">
            <a:alphaModFix/>
          </a:blip>
          <a:srcRect b="0" l="1097" r="0" t="4534"/>
          <a:stretch/>
        </p:blipFill>
        <p:spPr>
          <a:xfrm>
            <a:off x="1907422" y="1697977"/>
            <a:ext cx="5404444" cy="2709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g115f6d60b73_0_327"/>
          <p:cNvPicPr preferRelativeResize="0"/>
          <p:nvPr/>
        </p:nvPicPr>
        <p:blipFill rotWithShape="1">
          <a:blip r:embed="rId4">
            <a:alphaModFix/>
          </a:blip>
          <a:srcRect b="0" l="0" r="0" t="586"/>
          <a:stretch/>
        </p:blipFill>
        <p:spPr>
          <a:xfrm>
            <a:off x="7327589" y="113701"/>
            <a:ext cx="1189022" cy="2333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g115f6d60b73_0_3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27565" y="2486136"/>
            <a:ext cx="1189023" cy="2180778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g115f6d60b73_0_327"/>
          <p:cNvSpPr/>
          <p:nvPr/>
        </p:nvSpPr>
        <p:spPr>
          <a:xfrm>
            <a:off x="1014328" y="4335559"/>
            <a:ext cx="822900" cy="339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g115f6d60b73_0_327"/>
          <p:cNvSpPr/>
          <p:nvPr/>
        </p:nvSpPr>
        <p:spPr>
          <a:xfrm>
            <a:off x="7756471" y="4318943"/>
            <a:ext cx="775200" cy="372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1" name="Google Shape;551;g115f6d60b73_0_3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58850" y="100658"/>
            <a:ext cx="1267340" cy="1248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g115f6d60b73_0_3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2550" y="2487640"/>
            <a:ext cx="1185758" cy="2177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g115f6d60b73_0_3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2550" y="97750"/>
            <a:ext cx="1185756" cy="2323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g115f6d60b73_0_3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872693" y="97750"/>
            <a:ext cx="1267340" cy="1217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g115f6d60b73_0_3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177580" y="100654"/>
            <a:ext cx="1267340" cy="12114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6" name="Google Shape;556;g115f6d60b73_0_327"/>
          <p:cNvCxnSpPr>
            <a:stCxn id="557" idx="2"/>
          </p:cNvCxnSpPr>
          <p:nvPr/>
        </p:nvCxnSpPr>
        <p:spPr>
          <a:xfrm flipH="1" rot="-5400000">
            <a:off x="6762839" y="3964914"/>
            <a:ext cx="188700" cy="974700"/>
          </a:xfrm>
          <a:prstGeom prst="curvedConnector2">
            <a:avLst/>
          </a:prstGeom>
          <a:noFill/>
          <a:ln cap="flat" cmpd="sng" w="19050">
            <a:solidFill>
              <a:srgbClr val="85200C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57" name="Google Shape;557;g115f6d60b73_0_327"/>
          <p:cNvSpPr/>
          <p:nvPr/>
        </p:nvSpPr>
        <p:spPr>
          <a:xfrm>
            <a:off x="5497889" y="4185414"/>
            <a:ext cx="17439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g115f6d60b73_0_327"/>
          <p:cNvSpPr/>
          <p:nvPr/>
        </p:nvSpPr>
        <p:spPr>
          <a:xfrm>
            <a:off x="7756471" y="4325705"/>
            <a:ext cx="744900" cy="339000"/>
          </a:xfrm>
          <a:prstGeom prst="rect">
            <a:avLst/>
          </a:prstGeom>
          <a:noFill/>
          <a:ln cap="flat" cmpd="sng" w="19050">
            <a:solidFill>
              <a:srgbClr val="A61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g115f6d60b73_0_327"/>
          <p:cNvSpPr/>
          <p:nvPr/>
        </p:nvSpPr>
        <p:spPr>
          <a:xfrm>
            <a:off x="5497889" y="3230816"/>
            <a:ext cx="17439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60" name="Google Shape;560;g115f6d60b73_0_327"/>
          <p:cNvCxnSpPr>
            <a:stCxn id="558" idx="0"/>
            <a:endCxn id="559" idx="2"/>
          </p:cNvCxnSpPr>
          <p:nvPr/>
        </p:nvCxnSpPr>
        <p:spPr>
          <a:xfrm flipH="1" rot="5400000">
            <a:off x="6788071" y="2984855"/>
            <a:ext cx="922500" cy="1759200"/>
          </a:xfrm>
          <a:prstGeom prst="curvedConnector3">
            <a:avLst>
              <a:gd fmla="val 49994" name="adj1"/>
            </a:avLst>
          </a:prstGeom>
          <a:noFill/>
          <a:ln cap="flat" cmpd="sng" w="19050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61" name="Google Shape;561;g115f6d60b73_0_327"/>
          <p:cNvCxnSpPr>
            <a:stCxn id="559" idx="0"/>
          </p:cNvCxnSpPr>
          <p:nvPr/>
        </p:nvCxnSpPr>
        <p:spPr>
          <a:xfrm rot="-5400000">
            <a:off x="6438989" y="2308466"/>
            <a:ext cx="853200" cy="991500"/>
          </a:xfrm>
          <a:prstGeom prst="curvedConnector2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62" name="Google Shape;562;g115f6d60b73_0_327"/>
          <p:cNvSpPr/>
          <p:nvPr/>
        </p:nvSpPr>
        <p:spPr>
          <a:xfrm>
            <a:off x="7771681" y="2163829"/>
            <a:ext cx="744900" cy="273000"/>
          </a:xfrm>
          <a:prstGeom prst="rect">
            <a:avLst/>
          </a:prstGeom>
          <a:noFill/>
          <a:ln cap="flat" cmpd="sng" w="19050">
            <a:solidFill>
              <a:srgbClr val="A61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63" name="Google Shape;563;g115f6d60b73_0_327"/>
          <p:cNvCxnSpPr>
            <a:stCxn id="562" idx="1"/>
            <a:endCxn id="564" idx="3"/>
          </p:cNvCxnSpPr>
          <p:nvPr/>
        </p:nvCxnSpPr>
        <p:spPr>
          <a:xfrm rot="10800000">
            <a:off x="7264381" y="2162929"/>
            <a:ext cx="507300" cy="1374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64" name="Google Shape;564;g115f6d60b73_0_327"/>
          <p:cNvSpPr/>
          <p:nvPr/>
        </p:nvSpPr>
        <p:spPr>
          <a:xfrm>
            <a:off x="5520582" y="2076571"/>
            <a:ext cx="17439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65" name="Google Shape;565;g115f6d60b73_0_327"/>
          <p:cNvCxnSpPr>
            <a:stCxn id="564" idx="0"/>
            <a:endCxn id="551" idx="2"/>
          </p:cNvCxnSpPr>
          <p:nvPr/>
        </p:nvCxnSpPr>
        <p:spPr>
          <a:xfrm rot="10800000">
            <a:off x="6392532" y="1348771"/>
            <a:ext cx="0" cy="727800"/>
          </a:xfrm>
          <a:prstGeom prst="straightConnector1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66" name="Google Shape;566;g115f6d60b73_0_327"/>
          <p:cNvSpPr/>
          <p:nvPr/>
        </p:nvSpPr>
        <p:spPr>
          <a:xfrm>
            <a:off x="5758826" y="311775"/>
            <a:ext cx="1267500" cy="395100"/>
          </a:xfrm>
          <a:prstGeom prst="rect">
            <a:avLst/>
          </a:prstGeom>
          <a:noFill/>
          <a:ln cap="flat" cmpd="sng" w="19050">
            <a:solidFill>
              <a:srgbClr val="A61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7" name="Google Shape;567;g115f6d60b73_0_327"/>
          <p:cNvSpPr/>
          <p:nvPr/>
        </p:nvSpPr>
        <p:spPr>
          <a:xfrm>
            <a:off x="1907422" y="4185414"/>
            <a:ext cx="17589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68" name="Google Shape;568;g115f6d60b73_0_327"/>
          <p:cNvCxnSpPr>
            <a:stCxn id="567" idx="2"/>
            <a:endCxn id="569" idx="2"/>
          </p:cNvCxnSpPr>
          <p:nvPr/>
        </p:nvCxnSpPr>
        <p:spPr>
          <a:xfrm rot="5400000">
            <a:off x="1646722" y="3524364"/>
            <a:ext cx="306600" cy="1973700"/>
          </a:xfrm>
          <a:prstGeom prst="curvedConnector3">
            <a:avLst>
              <a:gd fmla="val 171725" name="adj1"/>
            </a:avLst>
          </a:prstGeom>
          <a:noFill/>
          <a:ln cap="flat" cmpd="sng" w="19050">
            <a:solidFill>
              <a:srgbClr val="7200CC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70" name="Google Shape;570;g115f6d60b73_0_327"/>
          <p:cNvSpPr/>
          <p:nvPr/>
        </p:nvSpPr>
        <p:spPr>
          <a:xfrm>
            <a:off x="1033595" y="4325705"/>
            <a:ext cx="744900" cy="339000"/>
          </a:xfrm>
          <a:prstGeom prst="rect">
            <a:avLst/>
          </a:prstGeom>
          <a:noFill/>
          <a:ln cap="flat" cmpd="sng" w="19050">
            <a:solidFill>
              <a:srgbClr val="7200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g115f6d60b73_0_327"/>
          <p:cNvSpPr/>
          <p:nvPr/>
        </p:nvSpPr>
        <p:spPr>
          <a:xfrm>
            <a:off x="1907422" y="3230701"/>
            <a:ext cx="17589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72" name="Google Shape;572;g115f6d60b73_0_327"/>
          <p:cNvCxnSpPr>
            <a:stCxn id="570" idx="0"/>
            <a:endCxn id="571" idx="2"/>
          </p:cNvCxnSpPr>
          <p:nvPr/>
        </p:nvCxnSpPr>
        <p:spPr>
          <a:xfrm rot="-5400000">
            <a:off x="1635245" y="3174005"/>
            <a:ext cx="922500" cy="13809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rgbClr val="7200C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73" name="Google Shape;573;g115f6d60b73_0_327"/>
          <p:cNvCxnSpPr>
            <a:stCxn id="571" idx="0"/>
            <a:endCxn id="574" idx="2"/>
          </p:cNvCxnSpPr>
          <p:nvPr/>
        </p:nvCxnSpPr>
        <p:spPr>
          <a:xfrm flipH="1" rot="5400000">
            <a:off x="1395172" y="1839001"/>
            <a:ext cx="809700" cy="19737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rgbClr val="7200CC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75" name="Google Shape;575;g115f6d60b73_0_327"/>
          <p:cNvSpPr/>
          <p:nvPr/>
        </p:nvSpPr>
        <p:spPr>
          <a:xfrm>
            <a:off x="1033595" y="2141420"/>
            <a:ext cx="744900" cy="273000"/>
          </a:xfrm>
          <a:prstGeom prst="rect">
            <a:avLst/>
          </a:prstGeom>
          <a:noFill/>
          <a:ln cap="flat" cmpd="sng" w="19050">
            <a:solidFill>
              <a:srgbClr val="7200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76" name="Google Shape;576;g115f6d60b73_0_327"/>
          <p:cNvCxnSpPr>
            <a:stCxn id="575" idx="3"/>
            <a:endCxn id="577" idx="1"/>
          </p:cNvCxnSpPr>
          <p:nvPr/>
        </p:nvCxnSpPr>
        <p:spPr>
          <a:xfrm flipH="1" rot="10800000">
            <a:off x="1778495" y="2189720"/>
            <a:ext cx="152100" cy="88200"/>
          </a:xfrm>
          <a:prstGeom prst="curvedConnector3">
            <a:avLst>
              <a:gd fmla="val 49976" name="adj1"/>
            </a:avLst>
          </a:prstGeom>
          <a:noFill/>
          <a:ln cap="flat" cmpd="sng" w="19050">
            <a:solidFill>
              <a:srgbClr val="7200CC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77" name="Google Shape;577;g115f6d60b73_0_327"/>
          <p:cNvSpPr/>
          <p:nvPr/>
        </p:nvSpPr>
        <p:spPr>
          <a:xfrm>
            <a:off x="1930627" y="2103457"/>
            <a:ext cx="17589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78" name="Google Shape;578;g115f6d60b73_0_327"/>
          <p:cNvCxnSpPr>
            <a:stCxn id="577" idx="0"/>
            <a:endCxn id="555" idx="2"/>
          </p:cNvCxnSpPr>
          <p:nvPr/>
        </p:nvCxnSpPr>
        <p:spPr>
          <a:xfrm flipH="1" rot="10800000">
            <a:off x="2810077" y="1312057"/>
            <a:ext cx="1200" cy="791400"/>
          </a:xfrm>
          <a:prstGeom prst="straightConnector1">
            <a:avLst/>
          </a:prstGeom>
          <a:noFill/>
          <a:ln cap="flat" cmpd="sng" w="19050">
            <a:solidFill>
              <a:srgbClr val="7200CC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79" name="Google Shape;579;g115f6d60b73_0_327"/>
          <p:cNvSpPr/>
          <p:nvPr/>
        </p:nvSpPr>
        <p:spPr>
          <a:xfrm>
            <a:off x="2177548" y="298644"/>
            <a:ext cx="1267500" cy="395100"/>
          </a:xfrm>
          <a:prstGeom prst="rect">
            <a:avLst/>
          </a:prstGeom>
          <a:noFill/>
          <a:ln cap="flat" cmpd="sng" w="19050">
            <a:solidFill>
              <a:srgbClr val="7200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g115f6d60b73_0_327"/>
          <p:cNvSpPr/>
          <p:nvPr/>
        </p:nvSpPr>
        <p:spPr>
          <a:xfrm>
            <a:off x="1033595" y="1868085"/>
            <a:ext cx="744900" cy="273000"/>
          </a:xfrm>
          <a:prstGeom prst="rect">
            <a:avLst/>
          </a:prstGeom>
          <a:noFill/>
          <a:ln cap="flat" cmpd="sng" w="19050">
            <a:solidFill>
              <a:srgbClr val="52973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g115f6d60b73_0_327"/>
          <p:cNvSpPr/>
          <p:nvPr/>
        </p:nvSpPr>
        <p:spPr>
          <a:xfrm>
            <a:off x="7771681" y="1902125"/>
            <a:ext cx="744900" cy="260400"/>
          </a:xfrm>
          <a:prstGeom prst="rect">
            <a:avLst/>
          </a:prstGeom>
          <a:noFill/>
          <a:ln cap="flat" cmpd="sng" w="19050">
            <a:solidFill>
              <a:srgbClr val="52973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g115f6d60b73_0_327"/>
          <p:cNvSpPr/>
          <p:nvPr/>
        </p:nvSpPr>
        <p:spPr>
          <a:xfrm>
            <a:off x="3872575" y="311775"/>
            <a:ext cx="1267500" cy="372000"/>
          </a:xfrm>
          <a:prstGeom prst="rect">
            <a:avLst/>
          </a:prstGeom>
          <a:noFill/>
          <a:ln cap="flat" cmpd="sng" w="19050">
            <a:solidFill>
              <a:srgbClr val="52973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83" name="Google Shape;583;g115f6d60b73_0_327"/>
          <p:cNvCxnSpPr>
            <a:stCxn id="580" idx="3"/>
            <a:endCxn id="584" idx="1"/>
          </p:cNvCxnSpPr>
          <p:nvPr/>
        </p:nvCxnSpPr>
        <p:spPr>
          <a:xfrm flipH="1" rot="10800000">
            <a:off x="1778495" y="1815885"/>
            <a:ext cx="1666500" cy="188700"/>
          </a:xfrm>
          <a:prstGeom prst="curvedConnector3">
            <a:avLst>
              <a:gd fmla="val 49998" name="adj1"/>
            </a:avLst>
          </a:prstGeom>
          <a:noFill/>
          <a:ln cap="flat" cmpd="sng" w="19050">
            <a:solidFill>
              <a:srgbClr val="529734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85" name="Google Shape;585;g115f6d60b73_0_327"/>
          <p:cNvCxnSpPr>
            <a:stCxn id="581" idx="1"/>
            <a:endCxn id="584" idx="3"/>
          </p:cNvCxnSpPr>
          <p:nvPr/>
        </p:nvCxnSpPr>
        <p:spPr>
          <a:xfrm rot="10800000">
            <a:off x="5188681" y="1815725"/>
            <a:ext cx="2583000" cy="216600"/>
          </a:xfrm>
          <a:prstGeom prst="curvedConnector3">
            <a:avLst>
              <a:gd fmla="val 50001" name="adj1"/>
            </a:avLst>
          </a:prstGeom>
          <a:noFill/>
          <a:ln cap="flat" cmpd="sng" w="19050">
            <a:solidFill>
              <a:srgbClr val="529734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69" name="Google Shape;569;g115f6d60b73_0_327"/>
          <p:cNvSpPr/>
          <p:nvPr/>
        </p:nvSpPr>
        <p:spPr>
          <a:xfrm>
            <a:off x="592550" y="3700015"/>
            <a:ext cx="441000" cy="96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4" name="Google Shape;574;g115f6d60b73_0_327"/>
          <p:cNvSpPr/>
          <p:nvPr/>
        </p:nvSpPr>
        <p:spPr>
          <a:xfrm>
            <a:off x="592550" y="1456651"/>
            <a:ext cx="441000" cy="96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4" name="Google Shape;584;g115f6d60b73_0_327"/>
          <p:cNvSpPr/>
          <p:nvPr/>
        </p:nvSpPr>
        <p:spPr>
          <a:xfrm>
            <a:off x="3444912" y="1729594"/>
            <a:ext cx="17439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86" name="Google Shape;586;g115f6d60b73_0_327"/>
          <p:cNvCxnSpPr>
            <a:endCxn id="554" idx="2"/>
          </p:cNvCxnSpPr>
          <p:nvPr/>
        </p:nvCxnSpPr>
        <p:spPr>
          <a:xfrm rot="-5400000">
            <a:off x="4204113" y="1427683"/>
            <a:ext cx="414900" cy="1896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rgbClr val="529734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87" name="Google Shape;587;g115f6d60b73_0_327"/>
          <p:cNvSpPr txBox="1"/>
          <p:nvPr>
            <p:ph idx="12" type="sldNum"/>
          </p:nvPr>
        </p:nvSpPr>
        <p:spPr>
          <a:xfrm>
            <a:off x="4667371" y="4767264"/>
            <a:ext cx="2133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Google Shape;592;g11607c8ec5b_1_138"/>
          <p:cNvPicPr preferRelativeResize="0"/>
          <p:nvPr/>
        </p:nvPicPr>
        <p:blipFill rotWithShape="1">
          <a:blip r:embed="rId3">
            <a:alphaModFix/>
          </a:blip>
          <a:srcRect b="0" l="1097" r="0" t="4534"/>
          <a:stretch/>
        </p:blipFill>
        <p:spPr>
          <a:xfrm>
            <a:off x="1907422" y="1697977"/>
            <a:ext cx="5404444" cy="2709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g11607c8ec5b_1_138"/>
          <p:cNvPicPr preferRelativeResize="0"/>
          <p:nvPr/>
        </p:nvPicPr>
        <p:blipFill rotWithShape="1">
          <a:blip r:embed="rId4">
            <a:alphaModFix/>
          </a:blip>
          <a:srcRect b="0" l="0" r="0" t="586"/>
          <a:stretch/>
        </p:blipFill>
        <p:spPr>
          <a:xfrm>
            <a:off x="7327589" y="113701"/>
            <a:ext cx="1189022" cy="2333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g11607c8ec5b_1_1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27565" y="2486136"/>
            <a:ext cx="1189023" cy="2180778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g11607c8ec5b_1_138"/>
          <p:cNvSpPr/>
          <p:nvPr/>
        </p:nvSpPr>
        <p:spPr>
          <a:xfrm>
            <a:off x="1014328" y="4335559"/>
            <a:ext cx="822900" cy="339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6" name="Google Shape;596;g11607c8ec5b_1_138"/>
          <p:cNvSpPr/>
          <p:nvPr/>
        </p:nvSpPr>
        <p:spPr>
          <a:xfrm>
            <a:off x="7756471" y="4318943"/>
            <a:ext cx="775200" cy="372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97" name="Google Shape;597;g11607c8ec5b_1_1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58850" y="100658"/>
            <a:ext cx="1267340" cy="1248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g11607c8ec5b_1_1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2550" y="2487640"/>
            <a:ext cx="1185758" cy="2177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g11607c8ec5b_1_1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2550" y="97750"/>
            <a:ext cx="1185756" cy="2323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g11607c8ec5b_1_13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872693" y="97750"/>
            <a:ext cx="1267340" cy="1217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g11607c8ec5b_1_13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177580" y="100654"/>
            <a:ext cx="1267340" cy="12114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2" name="Google Shape;602;g11607c8ec5b_1_138"/>
          <p:cNvCxnSpPr>
            <a:stCxn id="603" idx="2"/>
          </p:cNvCxnSpPr>
          <p:nvPr/>
        </p:nvCxnSpPr>
        <p:spPr>
          <a:xfrm flipH="1" rot="-5400000">
            <a:off x="6762839" y="3964914"/>
            <a:ext cx="188700" cy="974700"/>
          </a:xfrm>
          <a:prstGeom prst="curvedConnector2">
            <a:avLst/>
          </a:prstGeom>
          <a:noFill/>
          <a:ln cap="flat" cmpd="sng" w="19050">
            <a:solidFill>
              <a:srgbClr val="85200C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03" name="Google Shape;603;g11607c8ec5b_1_138"/>
          <p:cNvSpPr/>
          <p:nvPr/>
        </p:nvSpPr>
        <p:spPr>
          <a:xfrm>
            <a:off x="5497889" y="4185414"/>
            <a:ext cx="17439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4" name="Google Shape;604;g11607c8ec5b_1_138"/>
          <p:cNvSpPr/>
          <p:nvPr/>
        </p:nvSpPr>
        <p:spPr>
          <a:xfrm>
            <a:off x="7756471" y="4325705"/>
            <a:ext cx="744900" cy="339000"/>
          </a:xfrm>
          <a:prstGeom prst="rect">
            <a:avLst/>
          </a:prstGeom>
          <a:noFill/>
          <a:ln cap="flat" cmpd="sng" w="19050">
            <a:solidFill>
              <a:srgbClr val="A61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5" name="Google Shape;605;g11607c8ec5b_1_138"/>
          <p:cNvSpPr/>
          <p:nvPr/>
        </p:nvSpPr>
        <p:spPr>
          <a:xfrm>
            <a:off x="5497889" y="3230816"/>
            <a:ext cx="17439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06" name="Google Shape;606;g11607c8ec5b_1_138"/>
          <p:cNvCxnSpPr>
            <a:stCxn id="604" idx="0"/>
            <a:endCxn id="605" idx="2"/>
          </p:cNvCxnSpPr>
          <p:nvPr/>
        </p:nvCxnSpPr>
        <p:spPr>
          <a:xfrm flipH="1" rot="5400000">
            <a:off x="6788071" y="2984855"/>
            <a:ext cx="922500" cy="1759200"/>
          </a:xfrm>
          <a:prstGeom prst="curvedConnector3">
            <a:avLst>
              <a:gd fmla="val 49994" name="adj1"/>
            </a:avLst>
          </a:prstGeom>
          <a:noFill/>
          <a:ln cap="flat" cmpd="sng" w="19050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07" name="Google Shape;607;g11607c8ec5b_1_138"/>
          <p:cNvCxnSpPr>
            <a:stCxn id="605" idx="0"/>
          </p:cNvCxnSpPr>
          <p:nvPr/>
        </p:nvCxnSpPr>
        <p:spPr>
          <a:xfrm rot="-5400000">
            <a:off x="6438989" y="2308466"/>
            <a:ext cx="853200" cy="991500"/>
          </a:xfrm>
          <a:prstGeom prst="curvedConnector2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08" name="Google Shape;608;g11607c8ec5b_1_138"/>
          <p:cNvSpPr/>
          <p:nvPr/>
        </p:nvSpPr>
        <p:spPr>
          <a:xfrm>
            <a:off x="7771681" y="2163829"/>
            <a:ext cx="744900" cy="273000"/>
          </a:xfrm>
          <a:prstGeom prst="rect">
            <a:avLst/>
          </a:prstGeom>
          <a:noFill/>
          <a:ln cap="flat" cmpd="sng" w="19050">
            <a:solidFill>
              <a:srgbClr val="A61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09" name="Google Shape;609;g11607c8ec5b_1_138"/>
          <p:cNvCxnSpPr>
            <a:stCxn id="608" idx="1"/>
            <a:endCxn id="610" idx="3"/>
          </p:cNvCxnSpPr>
          <p:nvPr/>
        </p:nvCxnSpPr>
        <p:spPr>
          <a:xfrm rot="10800000">
            <a:off x="7264381" y="2162929"/>
            <a:ext cx="507300" cy="1374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10" name="Google Shape;610;g11607c8ec5b_1_138"/>
          <p:cNvSpPr/>
          <p:nvPr/>
        </p:nvSpPr>
        <p:spPr>
          <a:xfrm>
            <a:off x="5520582" y="2076571"/>
            <a:ext cx="17439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11" name="Google Shape;611;g11607c8ec5b_1_138"/>
          <p:cNvCxnSpPr>
            <a:stCxn id="610" idx="0"/>
            <a:endCxn id="597" idx="2"/>
          </p:cNvCxnSpPr>
          <p:nvPr/>
        </p:nvCxnSpPr>
        <p:spPr>
          <a:xfrm rot="10800000">
            <a:off x="6392532" y="1348771"/>
            <a:ext cx="0" cy="727800"/>
          </a:xfrm>
          <a:prstGeom prst="straightConnector1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12" name="Google Shape;612;g11607c8ec5b_1_138"/>
          <p:cNvSpPr/>
          <p:nvPr/>
        </p:nvSpPr>
        <p:spPr>
          <a:xfrm>
            <a:off x="5758826" y="311775"/>
            <a:ext cx="1267500" cy="395100"/>
          </a:xfrm>
          <a:prstGeom prst="rect">
            <a:avLst/>
          </a:prstGeom>
          <a:noFill/>
          <a:ln cap="flat" cmpd="sng" w="19050">
            <a:solidFill>
              <a:srgbClr val="A61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3" name="Google Shape;613;g11607c8ec5b_1_138"/>
          <p:cNvSpPr/>
          <p:nvPr/>
        </p:nvSpPr>
        <p:spPr>
          <a:xfrm>
            <a:off x="1907422" y="4185414"/>
            <a:ext cx="17589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14" name="Google Shape;614;g11607c8ec5b_1_138"/>
          <p:cNvCxnSpPr>
            <a:stCxn id="613" idx="2"/>
            <a:endCxn id="615" idx="2"/>
          </p:cNvCxnSpPr>
          <p:nvPr/>
        </p:nvCxnSpPr>
        <p:spPr>
          <a:xfrm rot="5400000">
            <a:off x="1646722" y="3524364"/>
            <a:ext cx="306600" cy="1973700"/>
          </a:xfrm>
          <a:prstGeom prst="curvedConnector3">
            <a:avLst>
              <a:gd fmla="val 171725" name="adj1"/>
            </a:avLst>
          </a:prstGeom>
          <a:noFill/>
          <a:ln cap="flat" cmpd="sng" w="19050">
            <a:solidFill>
              <a:srgbClr val="7200CC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16" name="Google Shape;616;g11607c8ec5b_1_138"/>
          <p:cNvSpPr/>
          <p:nvPr/>
        </p:nvSpPr>
        <p:spPr>
          <a:xfrm>
            <a:off x="1033595" y="4325705"/>
            <a:ext cx="744900" cy="339000"/>
          </a:xfrm>
          <a:prstGeom prst="rect">
            <a:avLst/>
          </a:prstGeom>
          <a:noFill/>
          <a:ln cap="flat" cmpd="sng" w="19050">
            <a:solidFill>
              <a:srgbClr val="7200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7" name="Google Shape;617;g11607c8ec5b_1_138"/>
          <p:cNvSpPr/>
          <p:nvPr/>
        </p:nvSpPr>
        <p:spPr>
          <a:xfrm>
            <a:off x="1907422" y="3230701"/>
            <a:ext cx="17589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18" name="Google Shape;618;g11607c8ec5b_1_138"/>
          <p:cNvCxnSpPr>
            <a:stCxn id="616" idx="0"/>
            <a:endCxn id="617" idx="2"/>
          </p:cNvCxnSpPr>
          <p:nvPr/>
        </p:nvCxnSpPr>
        <p:spPr>
          <a:xfrm rot="-5400000">
            <a:off x="1635245" y="3174005"/>
            <a:ext cx="922500" cy="13809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rgbClr val="7200C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19" name="Google Shape;619;g11607c8ec5b_1_138"/>
          <p:cNvCxnSpPr>
            <a:stCxn id="617" idx="0"/>
            <a:endCxn id="620" idx="2"/>
          </p:cNvCxnSpPr>
          <p:nvPr/>
        </p:nvCxnSpPr>
        <p:spPr>
          <a:xfrm flipH="1" rot="5400000">
            <a:off x="1395172" y="1839001"/>
            <a:ext cx="809700" cy="19737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rgbClr val="7200CC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21" name="Google Shape;621;g11607c8ec5b_1_138"/>
          <p:cNvSpPr/>
          <p:nvPr/>
        </p:nvSpPr>
        <p:spPr>
          <a:xfrm>
            <a:off x="1033595" y="2141420"/>
            <a:ext cx="744900" cy="273000"/>
          </a:xfrm>
          <a:prstGeom prst="rect">
            <a:avLst/>
          </a:prstGeom>
          <a:noFill/>
          <a:ln cap="flat" cmpd="sng" w="19050">
            <a:solidFill>
              <a:srgbClr val="7200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22" name="Google Shape;622;g11607c8ec5b_1_138"/>
          <p:cNvCxnSpPr>
            <a:stCxn id="621" idx="3"/>
            <a:endCxn id="623" idx="1"/>
          </p:cNvCxnSpPr>
          <p:nvPr/>
        </p:nvCxnSpPr>
        <p:spPr>
          <a:xfrm flipH="1" rot="10800000">
            <a:off x="1778495" y="2189720"/>
            <a:ext cx="152100" cy="88200"/>
          </a:xfrm>
          <a:prstGeom prst="curvedConnector3">
            <a:avLst>
              <a:gd fmla="val 49976" name="adj1"/>
            </a:avLst>
          </a:prstGeom>
          <a:noFill/>
          <a:ln cap="flat" cmpd="sng" w="19050">
            <a:solidFill>
              <a:srgbClr val="7200CC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23" name="Google Shape;623;g11607c8ec5b_1_138"/>
          <p:cNvSpPr/>
          <p:nvPr/>
        </p:nvSpPr>
        <p:spPr>
          <a:xfrm>
            <a:off x="1930627" y="2103457"/>
            <a:ext cx="17589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24" name="Google Shape;624;g11607c8ec5b_1_138"/>
          <p:cNvCxnSpPr>
            <a:stCxn id="623" idx="0"/>
            <a:endCxn id="601" idx="2"/>
          </p:cNvCxnSpPr>
          <p:nvPr/>
        </p:nvCxnSpPr>
        <p:spPr>
          <a:xfrm flipH="1" rot="10800000">
            <a:off x="2810077" y="1312057"/>
            <a:ext cx="1200" cy="791400"/>
          </a:xfrm>
          <a:prstGeom prst="straightConnector1">
            <a:avLst/>
          </a:prstGeom>
          <a:noFill/>
          <a:ln cap="flat" cmpd="sng" w="19050">
            <a:solidFill>
              <a:srgbClr val="7200CC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25" name="Google Shape;625;g11607c8ec5b_1_138"/>
          <p:cNvSpPr/>
          <p:nvPr/>
        </p:nvSpPr>
        <p:spPr>
          <a:xfrm>
            <a:off x="2177548" y="298644"/>
            <a:ext cx="1267500" cy="395100"/>
          </a:xfrm>
          <a:prstGeom prst="rect">
            <a:avLst/>
          </a:prstGeom>
          <a:noFill/>
          <a:ln cap="flat" cmpd="sng" w="19050">
            <a:solidFill>
              <a:srgbClr val="7200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" name="Google Shape;626;g11607c8ec5b_1_138"/>
          <p:cNvSpPr/>
          <p:nvPr/>
        </p:nvSpPr>
        <p:spPr>
          <a:xfrm>
            <a:off x="1033595" y="1868085"/>
            <a:ext cx="744900" cy="273000"/>
          </a:xfrm>
          <a:prstGeom prst="rect">
            <a:avLst/>
          </a:prstGeom>
          <a:noFill/>
          <a:ln cap="flat" cmpd="sng" w="19050">
            <a:solidFill>
              <a:srgbClr val="52973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g11607c8ec5b_1_138"/>
          <p:cNvSpPr/>
          <p:nvPr/>
        </p:nvSpPr>
        <p:spPr>
          <a:xfrm>
            <a:off x="7771681" y="1902125"/>
            <a:ext cx="744900" cy="260400"/>
          </a:xfrm>
          <a:prstGeom prst="rect">
            <a:avLst/>
          </a:prstGeom>
          <a:noFill/>
          <a:ln cap="flat" cmpd="sng" w="19050">
            <a:solidFill>
              <a:srgbClr val="52973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g11607c8ec5b_1_138"/>
          <p:cNvSpPr/>
          <p:nvPr/>
        </p:nvSpPr>
        <p:spPr>
          <a:xfrm>
            <a:off x="3872575" y="311775"/>
            <a:ext cx="1267500" cy="372000"/>
          </a:xfrm>
          <a:prstGeom prst="rect">
            <a:avLst/>
          </a:prstGeom>
          <a:noFill/>
          <a:ln cap="flat" cmpd="sng" w="19050">
            <a:solidFill>
              <a:srgbClr val="52973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29" name="Google Shape;629;g11607c8ec5b_1_138"/>
          <p:cNvCxnSpPr>
            <a:stCxn id="626" idx="3"/>
            <a:endCxn id="630" idx="1"/>
          </p:cNvCxnSpPr>
          <p:nvPr/>
        </p:nvCxnSpPr>
        <p:spPr>
          <a:xfrm flipH="1" rot="10800000">
            <a:off x="1778495" y="1815885"/>
            <a:ext cx="1666500" cy="188700"/>
          </a:xfrm>
          <a:prstGeom prst="curvedConnector3">
            <a:avLst>
              <a:gd fmla="val 49998" name="adj1"/>
            </a:avLst>
          </a:prstGeom>
          <a:noFill/>
          <a:ln cap="flat" cmpd="sng" w="19050">
            <a:solidFill>
              <a:srgbClr val="529734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31" name="Google Shape;631;g11607c8ec5b_1_138"/>
          <p:cNvCxnSpPr>
            <a:stCxn id="627" idx="1"/>
            <a:endCxn id="630" idx="3"/>
          </p:cNvCxnSpPr>
          <p:nvPr/>
        </p:nvCxnSpPr>
        <p:spPr>
          <a:xfrm rot="10800000">
            <a:off x="5188681" y="1815725"/>
            <a:ext cx="2583000" cy="216600"/>
          </a:xfrm>
          <a:prstGeom prst="curvedConnector3">
            <a:avLst>
              <a:gd fmla="val 50001" name="adj1"/>
            </a:avLst>
          </a:prstGeom>
          <a:noFill/>
          <a:ln cap="flat" cmpd="sng" w="19050">
            <a:solidFill>
              <a:srgbClr val="529734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15" name="Google Shape;615;g11607c8ec5b_1_138"/>
          <p:cNvSpPr/>
          <p:nvPr/>
        </p:nvSpPr>
        <p:spPr>
          <a:xfrm>
            <a:off x="592550" y="3700015"/>
            <a:ext cx="441000" cy="96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g11607c8ec5b_1_138"/>
          <p:cNvSpPr/>
          <p:nvPr/>
        </p:nvSpPr>
        <p:spPr>
          <a:xfrm>
            <a:off x="592550" y="1456651"/>
            <a:ext cx="441000" cy="96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0" name="Google Shape;630;g11607c8ec5b_1_138"/>
          <p:cNvSpPr/>
          <p:nvPr/>
        </p:nvSpPr>
        <p:spPr>
          <a:xfrm>
            <a:off x="3444912" y="1729594"/>
            <a:ext cx="17439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32" name="Google Shape;632;g11607c8ec5b_1_138"/>
          <p:cNvCxnSpPr>
            <a:endCxn id="600" idx="2"/>
          </p:cNvCxnSpPr>
          <p:nvPr/>
        </p:nvCxnSpPr>
        <p:spPr>
          <a:xfrm rot="-5400000">
            <a:off x="4204113" y="1427683"/>
            <a:ext cx="414900" cy="1896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rgbClr val="529734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33" name="Google Shape;633;g11607c8ec5b_1_138"/>
          <p:cNvSpPr txBox="1"/>
          <p:nvPr>
            <p:ph idx="12" type="sldNum"/>
          </p:nvPr>
        </p:nvSpPr>
        <p:spPr>
          <a:xfrm>
            <a:off x="4667371" y="4767264"/>
            <a:ext cx="2133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34" name="Google Shape;634;g11607c8ec5b_1_138"/>
          <p:cNvSpPr txBox="1"/>
          <p:nvPr/>
        </p:nvSpPr>
        <p:spPr>
          <a:xfrm>
            <a:off x="405900" y="1685738"/>
            <a:ext cx="8407500" cy="13545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Calibri"/>
                <a:ea typeface="Calibri"/>
                <a:cs typeface="Calibri"/>
                <a:sym typeface="Calibri"/>
              </a:rPr>
              <a:t>In our containerized environment, s</a:t>
            </a:r>
            <a:r>
              <a:rPr lang="en-US" sz="1900">
                <a:latin typeface="Calibri"/>
                <a:ea typeface="Calibri"/>
                <a:cs typeface="Calibri"/>
                <a:sym typeface="Calibri"/>
              </a:rPr>
              <a:t>cientists can answer their question by tracing back to the data sources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latin typeface="Calibri"/>
                <a:ea typeface="Calibri"/>
                <a:cs typeface="Calibri"/>
                <a:sym typeface="Calibri"/>
              </a:rPr>
              <a:t>The observed output differences come from three input datasets, each with a different resolution</a:t>
            </a:r>
            <a:endParaRPr b="1"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15f6d60b73_0_377"/>
          <p:cNvSpPr txBox="1"/>
          <p:nvPr>
            <p:ph type="title"/>
          </p:nvPr>
        </p:nvSpPr>
        <p:spPr>
          <a:xfrm>
            <a:off x="457200" y="-22621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3B3C3E"/>
                </a:solidFill>
              </a:rPr>
              <a:t>Integrating explainability to scientific workflows</a:t>
            </a:r>
            <a:endParaRPr>
              <a:solidFill>
                <a:srgbClr val="3B3C3E"/>
              </a:solidFill>
            </a:endParaRPr>
          </a:p>
        </p:txBody>
      </p:sp>
      <p:sp>
        <p:nvSpPr>
          <p:cNvPr id="640" name="Google Shape;640;g115f6d60b73_0_377"/>
          <p:cNvSpPr txBox="1"/>
          <p:nvPr/>
        </p:nvSpPr>
        <p:spPr>
          <a:xfrm>
            <a:off x="1043291" y="3941431"/>
            <a:ext cx="999000" cy="169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Longitude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1" name="Google Shape;641;g115f6d60b73_0_377"/>
          <p:cNvSpPr txBox="1"/>
          <p:nvPr/>
        </p:nvSpPr>
        <p:spPr>
          <a:xfrm>
            <a:off x="3892722" y="3931181"/>
            <a:ext cx="999000" cy="169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Longitude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2" name="Google Shape;642;g115f6d60b73_0_377"/>
          <p:cNvSpPr txBox="1"/>
          <p:nvPr/>
        </p:nvSpPr>
        <p:spPr>
          <a:xfrm>
            <a:off x="6665278" y="3925231"/>
            <a:ext cx="999000" cy="169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Longitude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3" name="Google Shape;643;g115f6d60b73_0_377"/>
          <p:cNvSpPr txBox="1"/>
          <p:nvPr/>
        </p:nvSpPr>
        <p:spPr>
          <a:xfrm rot="-5400000">
            <a:off x="8164140" y="2479762"/>
            <a:ext cx="1638600" cy="167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Soil Moisture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4" name="Google Shape;644;g115f6d60b73_0_377"/>
          <p:cNvPicPr preferRelativeResize="0"/>
          <p:nvPr/>
        </p:nvPicPr>
        <p:blipFill rotWithShape="1">
          <a:blip r:embed="rId3">
            <a:alphaModFix/>
          </a:blip>
          <a:srcRect b="5533" l="4522" r="17101" t="6492"/>
          <a:stretch/>
        </p:blipFill>
        <p:spPr>
          <a:xfrm>
            <a:off x="2887079" y="1553532"/>
            <a:ext cx="2752469" cy="2321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g115f6d60b73_0_377"/>
          <p:cNvPicPr preferRelativeResize="0"/>
          <p:nvPr/>
        </p:nvPicPr>
        <p:blipFill rotWithShape="1">
          <a:blip r:embed="rId4">
            <a:alphaModFix/>
          </a:blip>
          <a:srcRect b="5774" l="5399" r="23085" t="10655"/>
          <a:stretch/>
        </p:blipFill>
        <p:spPr>
          <a:xfrm>
            <a:off x="231500" y="1551875"/>
            <a:ext cx="2591317" cy="2275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g115f6d60b73_0_377"/>
          <p:cNvPicPr preferRelativeResize="0"/>
          <p:nvPr/>
        </p:nvPicPr>
        <p:blipFill rotWithShape="1">
          <a:blip r:embed="rId5">
            <a:alphaModFix/>
          </a:blip>
          <a:srcRect b="6548" l="4322" r="5822" t="6023"/>
          <a:stretch/>
        </p:blipFill>
        <p:spPr>
          <a:xfrm>
            <a:off x="5652861" y="1551875"/>
            <a:ext cx="3179438" cy="2321837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g115f6d60b73_0_377"/>
          <p:cNvSpPr txBox="1"/>
          <p:nvPr/>
        </p:nvSpPr>
        <p:spPr>
          <a:xfrm rot="-5400000">
            <a:off x="-863057" y="2568207"/>
            <a:ext cx="2033100" cy="15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Latitude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8" name="Google Shape;648;g115f6d60b73_0_377"/>
          <p:cNvSpPr txBox="1"/>
          <p:nvPr/>
        </p:nvSpPr>
        <p:spPr>
          <a:xfrm>
            <a:off x="553100" y="4116150"/>
            <a:ext cx="212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AutoNum type="alphaLcParenBoth"/>
            </a:pPr>
            <a:r>
              <a:rPr lang="en-US"/>
              <a:t>KNN</a:t>
            </a:r>
            <a:endParaRPr/>
          </a:p>
        </p:txBody>
      </p:sp>
      <p:sp>
        <p:nvSpPr>
          <p:cNvPr id="649" name="Google Shape;649;g115f6d60b73_0_377"/>
          <p:cNvSpPr txBox="1"/>
          <p:nvPr/>
        </p:nvSpPr>
        <p:spPr>
          <a:xfrm>
            <a:off x="3141825" y="4116150"/>
            <a:ext cx="2417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(b) RF</a:t>
            </a:r>
            <a:endParaRPr/>
          </a:p>
        </p:txBody>
      </p:sp>
      <p:sp>
        <p:nvSpPr>
          <p:cNvPr id="650" name="Google Shape;650;g115f6d60b73_0_377"/>
          <p:cNvSpPr txBox="1"/>
          <p:nvPr/>
        </p:nvSpPr>
        <p:spPr>
          <a:xfrm>
            <a:off x="5942750" y="4116150"/>
            <a:ext cx="2631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c)</a:t>
            </a:r>
            <a:r>
              <a:rPr lang="en-US"/>
              <a:t> SBM</a:t>
            </a:r>
            <a:endParaRPr/>
          </a:p>
        </p:txBody>
      </p:sp>
      <p:sp>
        <p:nvSpPr>
          <p:cNvPr id="651" name="Google Shape;651;g115f6d60b73_0_377"/>
          <p:cNvSpPr txBox="1"/>
          <p:nvPr>
            <p:ph idx="12" type="sldNum"/>
          </p:nvPr>
        </p:nvSpPr>
        <p:spPr>
          <a:xfrm>
            <a:off x="4750663" y="4767264"/>
            <a:ext cx="2133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52" name="Google Shape;652;g115f6d60b73_0_377"/>
          <p:cNvSpPr txBox="1"/>
          <p:nvPr/>
        </p:nvSpPr>
        <p:spPr>
          <a:xfrm>
            <a:off x="420450" y="722500"/>
            <a:ext cx="8370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Can scientists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 explain the different results by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 link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ing 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 to a specific method?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7" name="Google Shape;657;g115f6d60b73_0_395"/>
          <p:cNvPicPr preferRelativeResize="0"/>
          <p:nvPr/>
        </p:nvPicPr>
        <p:blipFill rotWithShape="1">
          <a:blip r:embed="rId3">
            <a:alphaModFix/>
          </a:blip>
          <a:srcRect b="1093" l="1067" r="979" t="1269"/>
          <a:stretch/>
        </p:blipFill>
        <p:spPr>
          <a:xfrm>
            <a:off x="1662801" y="1501647"/>
            <a:ext cx="5820548" cy="2687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g115f6d60b73_0_3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95463" y="2445232"/>
            <a:ext cx="1283087" cy="2170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g115f6d60b73_0_3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95463" y="67757"/>
            <a:ext cx="1283087" cy="223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g115f6d60b73_0_39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48472" y="67746"/>
            <a:ext cx="1506354" cy="1362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g115f6d60b73_0_395"/>
          <p:cNvPicPr preferRelativeResize="0"/>
          <p:nvPr/>
        </p:nvPicPr>
        <p:blipFill rotWithShape="1">
          <a:blip r:embed="rId7">
            <a:alphaModFix/>
          </a:blip>
          <a:srcRect b="655" l="0" r="0" t="0"/>
          <a:stretch/>
        </p:blipFill>
        <p:spPr>
          <a:xfrm>
            <a:off x="368150" y="2344682"/>
            <a:ext cx="1205040" cy="2213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g115f6d60b73_0_395"/>
          <p:cNvPicPr preferRelativeResize="0"/>
          <p:nvPr/>
        </p:nvPicPr>
        <p:blipFill rotWithShape="1">
          <a:blip r:embed="rId8">
            <a:alphaModFix/>
          </a:blip>
          <a:srcRect b="744" l="0" r="0" t="0"/>
          <a:stretch/>
        </p:blipFill>
        <p:spPr>
          <a:xfrm>
            <a:off x="368150" y="71755"/>
            <a:ext cx="1205040" cy="2231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g115f6d60b73_0_39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859215" y="60874"/>
            <a:ext cx="1506354" cy="1376185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g115f6d60b73_0_395"/>
          <p:cNvSpPr/>
          <p:nvPr/>
        </p:nvSpPr>
        <p:spPr>
          <a:xfrm>
            <a:off x="1650697" y="3936037"/>
            <a:ext cx="18750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5" name="Google Shape;665;g115f6d60b73_0_395"/>
          <p:cNvSpPr/>
          <p:nvPr/>
        </p:nvSpPr>
        <p:spPr>
          <a:xfrm>
            <a:off x="5539941" y="3936037"/>
            <a:ext cx="18750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6" name="Google Shape;666;g115f6d60b73_0_395"/>
          <p:cNvSpPr/>
          <p:nvPr/>
        </p:nvSpPr>
        <p:spPr>
          <a:xfrm>
            <a:off x="1699256" y="2830274"/>
            <a:ext cx="18261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7" name="Google Shape;667;g115f6d60b73_0_395"/>
          <p:cNvSpPr/>
          <p:nvPr/>
        </p:nvSpPr>
        <p:spPr>
          <a:xfrm>
            <a:off x="1699256" y="2229798"/>
            <a:ext cx="18261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8" name="Google Shape;668;g115f6d60b73_0_395"/>
          <p:cNvSpPr/>
          <p:nvPr/>
        </p:nvSpPr>
        <p:spPr>
          <a:xfrm>
            <a:off x="5539941" y="2830274"/>
            <a:ext cx="18750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9" name="Google Shape;669;g115f6d60b73_0_395"/>
          <p:cNvSpPr/>
          <p:nvPr/>
        </p:nvSpPr>
        <p:spPr>
          <a:xfrm>
            <a:off x="5588512" y="2229798"/>
            <a:ext cx="18261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0" name="Google Shape;670;g115f6d60b73_0_395"/>
          <p:cNvSpPr/>
          <p:nvPr/>
        </p:nvSpPr>
        <p:spPr>
          <a:xfrm>
            <a:off x="385964" y="3556195"/>
            <a:ext cx="433200" cy="95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71" name="Google Shape;671;g115f6d60b73_0_395"/>
          <p:cNvCxnSpPr>
            <a:stCxn id="664" idx="2"/>
            <a:endCxn id="670" idx="2"/>
          </p:cNvCxnSpPr>
          <p:nvPr/>
        </p:nvCxnSpPr>
        <p:spPr>
          <a:xfrm rot="5400000">
            <a:off x="1405447" y="3332887"/>
            <a:ext cx="379800" cy="1985700"/>
          </a:xfrm>
          <a:prstGeom prst="curvedConnector3">
            <a:avLst>
              <a:gd fmla="val 157560" name="adj1"/>
            </a:avLst>
          </a:prstGeom>
          <a:noFill/>
          <a:ln cap="flat" cmpd="sng" w="19050">
            <a:solidFill>
              <a:srgbClr val="02AB8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72" name="Google Shape;672;g115f6d60b73_0_395"/>
          <p:cNvSpPr/>
          <p:nvPr/>
        </p:nvSpPr>
        <p:spPr>
          <a:xfrm>
            <a:off x="7960808" y="4256108"/>
            <a:ext cx="817800" cy="351300"/>
          </a:xfrm>
          <a:prstGeom prst="rect">
            <a:avLst/>
          </a:prstGeom>
          <a:noFill/>
          <a:ln cap="flat" cmpd="sng" w="19050">
            <a:solidFill>
              <a:srgbClr val="AD04A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3" name="Google Shape;673;g115f6d60b73_0_395"/>
          <p:cNvSpPr/>
          <p:nvPr/>
        </p:nvSpPr>
        <p:spPr>
          <a:xfrm>
            <a:off x="819259" y="4198356"/>
            <a:ext cx="754200" cy="359700"/>
          </a:xfrm>
          <a:prstGeom prst="rect">
            <a:avLst/>
          </a:prstGeom>
          <a:noFill/>
          <a:ln cap="flat" cmpd="sng" w="19050">
            <a:solidFill>
              <a:srgbClr val="02AB8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74" name="Google Shape;674;g115f6d60b73_0_395"/>
          <p:cNvCxnSpPr>
            <a:stCxn id="673" idx="0"/>
            <a:endCxn id="666" idx="2"/>
          </p:cNvCxnSpPr>
          <p:nvPr/>
        </p:nvCxnSpPr>
        <p:spPr>
          <a:xfrm rot="-5400000">
            <a:off x="1320259" y="2906256"/>
            <a:ext cx="1168200" cy="1416000"/>
          </a:xfrm>
          <a:prstGeom prst="curvedConnector3">
            <a:avLst>
              <a:gd fmla="val 49997" name="adj1"/>
            </a:avLst>
          </a:prstGeom>
          <a:noFill/>
          <a:ln cap="flat" cmpd="sng" w="19050">
            <a:solidFill>
              <a:srgbClr val="02AB8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75" name="Google Shape;675;g115f6d60b73_0_395"/>
          <p:cNvSpPr/>
          <p:nvPr/>
        </p:nvSpPr>
        <p:spPr>
          <a:xfrm>
            <a:off x="793614" y="1611692"/>
            <a:ext cx="768600" cy="199800"/>
          </a:xfrm>
          <a:prstGeom prst="rect">
            <a:avLst/>
          </a:prstGeom>
          <a:noFill/>
          <a:ln cap="flat" cmpd="sng" w="19050">
            <a:solidFill>
              <a:srgbClr val="02AB8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76" name="Google Shape;676;g115f6d60b73_0_395"/>
          <p:cNvCxnSpPr>
            <a:stCxn id="675" idx="3"/>
            <a:endCxn id="667" idx="1"/>
          </p:cNvCxnSpPr>
          <p:nvPr/>
        </p:nvCxnSpPr>
        <p:spPr>
          <a:xfrm>
            <a:off x="1562214" y="1711592"/>
            <a:ext cx="137100" cy="618000"/>
          </a:xfrm>
          <a:prstGeom prst="curvedConnector3">
            <a:avLst>
              <a:gd fmla="val 49991" name="adj1"/>
            </a:avLst>
          </a:prstGeom>
          <a:noFill/>
          <a:ln cap="flat" cmpd="sng" w="19050">
            <a:solidFill>
              <a:srgbClr val="02AB8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77" name="Google Shape;677;g115f6d60b73_0_395"/>
          <p:cNvCxnSpPr>
            <a:stCxn id="666" idx="1"/>
            <a:endCxn id="678" idx="2"/>
          </p:cNvCxnSpPr>
          <p:nvPr/>
        </p:nvCxnSpPr>
        <p:spPr>
          <a:xfrm rot="10800000">
            <a:off x="602456" y="2199074"/>
            <a:ext cx="1096800" cy="731100"/>
          </a:xfrm>
          <a:prstGeom prst="curvedConnector2">
            <a:avLst/>
          </a:prstGeom>
          <a:noFill/>
          <a:ln cap="flat" cmpd="sng" w="19050">
            <a:solidFill>
              <a:srgbClr val="02AB8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79" name="Google Shape;679;g115f6d60b73_0_395"/>
          <p:cNvCxnSpPr>
            <a:stCxn id="667" idx="0"/>
            <a:endCxn id="663" idx="2"/>
          </p:cNvCxnSpPr>
          <p:nvPr/>
        </p:nvCxnSpPr>
        <p:spPr>
          <a:xfrm rot="-5400000">
            <a:off x="2216306" y="1833198"/>
            <a:ext cx="792600" cy="6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rgbClr val="02AB8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80" name="Google Shape;680;g115f6d60b73_0_395"/>
          <p:cNvCxnSpPr>
            <a:stCxn id="665" idx="2"/>
          </p:cNvCxnSpPr>
          <p:nvPr/>
        </p:nvCxnSpPr>
        <p:spPr>
          <a:xfrm flipH="1" rot="-5400000">
            <a:off x="6905841" y="3707437"/>
            <a:ext cx="201000" cy="1057800"/>
          </a:xfrm>
          <a:prstGeom prst="curvedConnector2">
            <a:avLst/>
          </a:prstGeom>
          <a:noFill/>
          <a:ln cap="flat" cmpd="sng" w="19050">
            <a:solidFill>
              <a:srgbClr val="AD04AC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81" name="Google Shape;681;g115f6d60b73_0_395"/>
          <p:cNvSpPr/>
          <p:nvPr/>
        </p:nvSpPr>
        <p:spPr>
          <a:xfrm>
            <a:off x="7960808" y="1611004"/>
            <a:ext cx="817800" cy="201000"/>
          </a:xfrm>
          <a:prstGeom prst="rect">
            <a:avLst/>
          </a:prstGeom>
          <a:noFill/>
          <a:ln cap="flat" cmpd="sng" w="19050">
            <a:solidFill>
              <a:srgbClr val="AD04A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82" name="Google Shape;682;g115f6d60b73_0_395"/>
          <p:cNvCxnSpPr>
            <a:stCxn id="672" idx="0"/>
            <a:endCxn id="668" idx="2"/>
          </p:cNvCxnSpPr>
          <p:nvPr/>
        </p:nvCxnSpPr>
        <p:spPr>
          <a:xfrm flipH="1" rot="5400000">
            <a:off x="6810458" y="2696858"/>
            <a:ext cx="1226100" cy="1892400"/>
          </a:xfrm>
          <a:prstGeom prst="curvedConnector3">
            <a:avLst>
              <a:gd fmla="val 50005" name="adj1"/>
            </a:avLst>
          </a:prstGeom>
          <a:noFill/>
          <a:ln cap="flat" cmpd="sng" w="19050">
            <a:solidFill>
              <a:srgbClr val="AD04A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83" name="Google Shape;683;g115f6d60b73_0_395"/>
          <p:cNvCxnSpPr>
            <a:stCxn id="668" idx="3"/>
            <a:endCxn id="684" idx="2"/>
          </p:cNvCxnSpPr>
          <p:nvPr/>
        </p:nvCxnSpPr>
        <p:spPr>
          <a:xfrm flipH="1" rot="10800000">
            <a:off x="7414941" y="2307074"/>
            <a:ext cx="359100" cy="623100"/>
          </a:xfrm>
          <a:prstGeom prst="curvedConnector2">
            <a:avLst/>
          </a:prstGeom>
          <a:noFill/>
          <a:ln cap="flat" cmpd="sng" w="19050">
            <a:solidFill>
              <a:srgbClr val="AD04AC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78" name="Google Shape;678;g115f6d60b73_0_395"/>
          <p:cNvSpPr/>
          <p:nvPr/>
        </p:nvSpPr>
        <p:spPr>
          <a:xfrm>
            <a:off x="385964" y="1328945"/>
            <a:ext cx="4332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85" name="Google Shape;685;g115f6d60b73_0_395"/>
          <p:cNvCxnSpPr>
            <a:stCxn id="681" idx="1"/>
            <a:endCxn id="669" idx="3"/>
          </p:cNvCxnSpPr>
          <p:nvPr/>
        </p:nvCxnSpPr>
        <p:spPr>
          <a:xfrm flipH="1">
            <a:off x="7414508" y="1711504"/>
            <a:ext cx="546300" cy="618300"/>
          </a:xfrm>
          <a:prstGeom prst="curvedConnector3">
            <a:avLst>
              <a:gd fmla="val 50009" name="adj1"/>
            </a:avLst>
          </a:prstGeom>
          <a:noFill/>
          <a:ln cap="flat" cmpd="sng" w="19050">
            <a:solidFill>
              <a:srgbClr val="AD04A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86" name="Google Shape;686;g115f6d60b73_0_395"/>
          <p:cNvCxnSpPr>
            <a:stCxn id="669" idx="0"/>
            <a:endCxn id="660" idx="2"/>
          </p:cNvCxnSpPr>
          <p:nvPr/>
        </p:nvCxnSpPr>
        <p:spPr>
          <a:xfrm rot="-5400000">
            <a:off x="6102112" y="1829748"/>
            <a:ext cx="799500" cy="6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rgbClr val="AD04AC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84" name="Google Shape;684;g115f6d60b73_0_395"/>
          <p:cNvSpPr/>
          <p:nvPr/>
        </p:nvSpPr>
        <p:spPr>
          <a:xfrm>
            <a:off x="7557468" y="1297498"/>
            <a:ext cx="433200" cy="100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7" name="Google Shape;687;g115f6d60b73_0_395"/>
          <p:cNvSpPr/>
          <p:nvPr/>
        </p:nvSpPr>
        <p:spPr>
          <a:xfrm>
            <a:off x="5748412" y="305128"/>
            <a:ext cx="1506600" cy="468600"/>
          </a:xfrm>
          <a:prstGeom prst="rect">
            <a:avLst/>
          </a:prstGeom>
          <a:noFill/>
          <a:ln cap="flat" cmpd="sng" w="19050">
            <a:solidFill>
              <a:srgbClr val="AD04A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8" name="Google Shape;688;g115f6d60b73_0_395"/>
          <p:cNvSpPr/>
          <p:nvPr/>
        </p:nvSpPr>
        <p:spPr>
          <a:xfrm>
            <a:off x="1859203" y="322481"/>
            <a:ext cx="1506600" cy="468600"/>
          </a:xfrm>
          <a:prstGeom prst="rect">
            <a:avLst/>
          </a:prstGeom>
          <a:noFill/>
          <a:ln cap="flat" cmpd="sng" w="19050">
            <a:solidFill>
              <a:srgbClr val="02AB8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9" name="Google Shape;689;g115f6d60b73_0_395"/>
          <p:cNvSpPr txBox="1"/>
          <p:nvPr>
            <p:ph idx="12" type="sldNum"/>
          </p:nvPr>
        </p:nvSpPr>
        <p:spPr>
          <a:xfrm>
            <a:off x="4667371" y="4767264"/>
            <a:ext cx="2133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Google Shape;694;g11607c8ec5b_1_187"/>
          <p:cNvPicPr preferRelativeResize="0"/>
          <p:nvPr/>
        </p:nvPicPr>
        <p:blipFill rotWithShape="1">
          <a:blip r:embed="rId3">
            <a:alphaModFix/>
          </a:blip>
          <a:srcRect b="1093" l="1067" r="979" t="1269"/>
          <a:stretch/>
        </p:blipFill>
        <p:spPr>
          <a:xfrm>
            <a:off x="1662801" y="1501647"/>
            <a:ext cx="5820548" cy="2687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g11607c8ec5b_1_1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95463" y="2445232"/>
            <a:ext cx="1283087" cy="2170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g11607c8ec5b_1_1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95463" y="67757"/>
            <a:ext cx="1283087" cy="223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g11607c8ec5b_1_18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48472" y="67746"/>
            <a:ext cx="1506354" cy="1362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g11607c8ec5b_1_187"/>
          <p:cNvPicPr preferRelativeResize="0"/>
          <p:nvPr/>
        </p:nvPicPr>
        <p:blipFill rotWithShape="1">
          <a:blip r:embed="rId7">
            <a:alphaModFix/>
          </a:blip>
          <a:srcRect b="655" l="0" r="0" t="0"/>
          <a:stretch/>
        </p:blipFill>
        <p:spPr>
          <a:xfrm>
            <a:off x="368150" y="2344682"/>
            <a:ext cx="1205040" cy="2213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g11607c8ec5b_1_187"/>
          <p:cNvPicPr preferRelativeResize="0"/>
          <p:nvPr/>
        </p:nvPicPr>
        <p:blipFill rotWithShape="1">
          <a:blip r:embed="rId8">
            <a:alphaModFix/>
          </a:blip>
          <a:srcRect b="744" l="0" r="0" t="0"/>
          <a:stretch/>
        </p:blipFill>
        <p:spPr>
          <a:xfrm>
            <a:off x="368150" y="71755"/>
            <a:ext cx="1205040" cy="2231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g11607c8ec5b_1_18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859215" y="60874"/>
            <a:ext cx="1506354" cy="1376185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g11607c8ec5b_1_187"/>
          <p:cNvSpPr/>
          <p:nvPr/>
        </p:nvSpPr>
        <p:spPr>
          <a:xfrm>
            <a:off x="1650697" y="3936037"/>
            <a:ext cx="18750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2" name="Google Shape;702;g11607c8ec5b_1_187"/>
          <p:cNvSpPr/>
          <p:nvPr/>
        </p:nvSpPr>
        <p:spPr>
          <a:xfrm>
            <a:off x="5539941" y="3936037"/>
            <a:ext cx="18750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3" name="Google Shape;703;g11607c8ec5b_1_187"/>
          <p:cNvSpPr/>
          <p:nvPr/>
        </p:nvSpPr>
        <p:spPr>
          <a:xfrm>
            <a:off x="1699256" y="2830274"/>
            <a:ext cx="18261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4" name="Google Shape;704;g11607c8ec5b_1_187"/>
          <p:cNvSpPr/>
          <p:nvPr/>
        </p:nvSpPr>
        <p:spPr>
          <a:xfrm>
            <a:off x="1699256" y="2229798"/>
            <a:ext cx="18261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5" name="Google Shape;705;g11607c8ec5b_1_187"/>
          <p:cNvSpPr/>
          <p:nvPr/>
        </p:nvSpPr>
        <p:spPr>
          <a:xfrm>
            <a:off x="5539941" y="2830274"/>
            <a:ext cx="18750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6" name="Google Shape;706;g11607c8ec5b_1_187"/>
          <p:cNvSpPr/>
          <p:nvPr/>
        </p:nvSpPr>
        <p:spPr>
          <a:xfrm>
            <a:off x="5588512" y="2229798"/>
            <a:ext cx="18261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7" name="Google Shape;707;g11607c8ec5b_1_187"/>
          <p:cNvSpPr/>
          <p:nvPr/>
        </p:nvSpPr>
        <p:spPr>
          <a:xfrm>
            <a:off x="385964" y="3556195"/>
            <a:ext cx="433200" cy="95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08" name="Google Shape;708;g11607c8ec5b_1_187"/>
          <p:cNvCxnSpPr>
            <a:stCxn id="701" idx="2"/>
            <a:endCxn id="707" idx="2"/>
          </p:cNvCxnSpPr>
          <p:nvPr/>
        </p:nvCxnSpPr>
        <p:spPr>
          <a:xfrm rot="5400000">
            <a:off x="1405447" y="3332887"/>
            <a:ext cx="379800" cy="1985700"/>
          </a:xfrm>
          <a:prstGeom prst="curvedConnector3">
            <a:avLst>
              <a:gd fmla="val 157560" name="adj1"/>
            </a:avLst>
          </a:prstGeom>
          <a:noFill/>
          <a:ln cap="flat" cmpd="sng" w="19050">
            <a:solidFill>
              <a:srgbClr val="02AB8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09" name="Google Shape;709;g11607c8ec5b_1_187"/>
          <p:cNvSpPr/>
          <p:nvPr/>
        </p:nvSpPr>
        <p:spPr>
          <a:xfrm>
            <a:off x="7960808" y="4256108"/>
            <a:ext cx="817800" cy="351300"/>
          </a:xfrm>
          <a:prstGeom prst="rect">
            <a:avLst/>
          </a:prstGeom>
          <a:noFill/>
          <a:ln cap="flat" cmpd="sng" w="19050">
            <a:solidFill>
              <a:srgbClr val="AD04A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0" name="Google Shape;710;g11607c8ec5b_1_187"/>
          <p:cNvSpPr/>
          <p:nvPr/>
        </p:nvSpPr>
        <p:spPr>
          <a:xfrm>
            <a:off x="819259" y="4198356"/>
            <a:ext cx="754200" cy="359700"/>
          </a:xfrm>
          <a:prstGeom prst="rect">
            <a:avLst/>
          </a:prstGeom>
          <a:noFill/>
          <a:ln cap="flat" cmpd="sng" w="19050">
            <a:solidFill>
              <a:srgbClr val="02AB8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11" name="Google Shape;711;g11607c8ec5b_1_187"/>
          <p:cNvCxnSpPr>
            <a:stCxn id="710" idx="0"/>
            <a:endCxn id="703" idx="2"/>
          </p:cNvCxnSpPr>
          <p:nvPr/>
        </p:nvCxnSpPr>
        <p:spPr>
          <a:xfrm rot="-5400000">
            <a:off x="1320259" y="2906256"/>
            <a:ext cx="1168200" cy="1416000"/>
          </a:xfrm>
          <a:prstGeom prst="curvedConnector3">
            <a:avLst>
              <a:gd fmla="val 49997" name="adj1"/>
            </a:avLst>
          </a:prstGeom>
          <a:noFill/>
          <a:ln cap="flat" cmpd="sng" w="19050">
            <a:solidFill>
              <a:srgbClr val="02AB8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12" name="Google Shape;712;g11607c8ec5b_1_187"/>
          <p:cNvSpPr/>
          <p:nvPr/>
        </p:nvSpPr>
        <p:spPr>
          <a:xfrm>
            <a:off x="793614" y="1611692"/>
            <a:ext cx="768600" cy="199800"/>
          </a:xfrm>
          <a:prstGeom prst="rect">
            <a:avLst/>
          </a:prstGeom>
          <a:noFill/>
          <a:ln cap="flat" cmpd="sng" w="19050">
            <a:solidFill>
              <a:srgbClr val="02AB8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13" name="Google Shape;713;g11607c8ec5b_1_187"/>
          <p:cNvCxnSpPr>
            <a:stCxn id="712" idx="3"/>
            <a:endCxn id="704" idx="1"/>
          </p:cNvCxnSpPr>
          <p:nvPr/>
        </p:nvCxnSpPr>
        <p:spPr>
          <a:xfrm>
            <a:off x="1562214" y="1711592"/>
            <a:ext cx="137100" cy="618000"/>
          </a:xfrm>
          <a:prstGeom prst="curvedConnector3">
            <a:avLst>
              <a:gd fmla="val 49991" name="adj1"/>
            </a:avLst>
          </a:prstGeom>
          <a:noFill/>
          <a:ln cap="flat" cmpd="sng" w="19050">
            <a:solidFill>
              <a:srgbClr val="02AB8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14" name="Google Shape;714;g11607c8ec5b_1_187"/>
          <p:cNvCxnSpPr>
            <a:stCxn id="703" idx="1"/>
            <a:endCxn id="715" idx="2"/>
          </p:cNvCxnSpPr>
          <p:nvPr/>
        </p:nvCxnSpPr>
        <p:spPr>
          <a:xfrm rot="10800000">
            <a:off x="602456" y="2199074"/>
            <a:ext cx="1096800" cy="731100"/>
          </a:xfrm>
          <a:prstGeom prst="curvedConnector2">
            <a:avLst/>
          </a:prstGeom>
          <a:noFill/>
          <a:ln cap="flat" cmpd="sng" w="19050">
            <a:solidFill>
              <a:srgbClr val="02AB8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16" name="Google Shape;716;g11607c8ec5b_1_187"/>
          <p:cNvCxnSpPr>
            <a:stCxn id="704" idx="0"/>
            <a:endCxn id="700" idx="2"/>
          </p:cNvCxnSpPr>
          <p:nvPr/>
        </p:nvCxnSpPr>
        <p:spPr>
          <a:xfrm rot="-5400000">
            <a:off x="2216306" y="1833198"/>
            <a:ext cx="792600" cy="6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rgbClr val="02AB8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17" name="Google Shape;717;g11607c8ec5b_1_187"/>
          <p:cNvCxnSpPr>
            <a:stCxn id="702" idx="2"/>
          </p:cNvCxnSpPr>
          <p:nvPr/>
        </p:nvCxnSpPr>
        <p:spPr>
          <a:xfrm flipH="1" rot="-5400000">
            <a:off x="6905841" y="3707437"/>
            <a:ext cx="201000" cy="1057800"/>
          </a:xfrm>
          <a:prstGeom prst="curvedConnector2">
            <a:avLst/>
          </a:prstGeom>
          <a:noFill/>
          <a:ln cap="flat" cmpd="sng" w="19050">
            <a:solidFill>
              <a:srgbClr val="AD04AC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18" name="Google Shape;718;g11607c8ec5b_1_187"/>
          <p:cNvSpPr/>
          <p:nvPr/>
        </p:nvSpPr>
        <p:spPr>
          <a:xfrm>
            <a:off x="7960808" y="1611004"/>
            <a:ext cx="817800" cy="201000"/>
          </a:xfrm>
          <a:prstGeom prst="rect">
            <a:avLst/>
          </a:prstGeom>
          <a:noFill/>
          <a:ln cap="flat" cmpd="sng" w="19050">
            <a:solidFill>
              <a:srgbClr val="AD04A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19" name="Google Shape;719;g11607c8ec5b_1_187"/>
          <p:cNvCxnSpPr>
            <a:stCxn id="709" idx="0"/>
            <a:endCxn id="705" idx="2"/>
          </p:cNvCxnSpPr>
          <p:nvPr/>
        </p:nvCxnSpPr>
        <p:spPr>
          <a:xfrm flipH="1" rot="5400000">
            <a:off x="6810458" y="2696858"/>
            <a:ext cx="1226100" cy="1892400"/>
          </a:xfrm>
          <a:prstGeom prst="curvedConnector3">
            <a:avLst>
              <a:gd fmla="val 50005" name="adj1"/>
            </a:avLst>
          </a:prstGeom>
          <a:noFill/>
          <a:ln cap="flat" cmpd="sng" w="19050">
            <a:solidFill>
              <a:srgbClr val="AD04A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20" name="Google Shape;720;g11607c8ec5b_1_187"/>
          <p:cNvCxnSpPr>
            <a:stCxn id="705" idx="3"/>
            <a:endCxn id="721" idx="2"/>
          </p:cNvCxnSpPr>
          <p:nvPr/>
        </p:nvCxnSpPr>
        <p:spPr>
          <a:xfrm flipH="1" rot="10800000">
            <a:off x="7414941" y="2307074"/>
            <a:ext cx="359100" cy="623100"/>
          </a:xfrm>
          <a:prstGeom prst="curvedConnector2">
            <a:avLst/>
          </a:prstGeom>
          <a:noFill/>
          <a:ln cap="flat" cmpd="sng" w="19050">
            <a:solidFill>
              <a:srgbClr val="AD04AC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15" name="Google Shape;715;g11607c8ec5b_1_187"/>
          <p:cNvSpPr/>
          <p:nvPr/>
        </p:nvSpPr>
        <p:spPr>
          <a:xfrm>
            <a:off x="385964" y="1328945"/>
            <a:ext cx="4332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22" name="Google Shape;722;g11607c8ec5b_1_187"/>
          <p:cNvCxnSpPr>
            <a:stCxn id="718" idx="1"/>
            <a:endCxn id="706" idx="3"/>
          </p:cNvCxnSpPr>
          <p:nvPr/>
        </p:nvCxnSpPr>
        <p:spPr>
          <a:xfrm flipH="1">
            <a:off x="7414508" y="1711504"/>
            <a:ext cx="546300" cy="618300"/>
          </a:xfrm>
          <a:prstGeom prst="curvedConnector3">
            <a:avLst>
              <a:gd fmla="val 50009" name="adj1"/>
            </a:avLst>
          </a:prstGeom>
          <a:noFill/>
          <a:ln cap="flat" cmpd="sng" w="19050">
            <a:solidFill>
              <a:srgbClr val="AD04A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23" name="Google Shape;723;g11607c8ec5b_1_187"/>
          <p:cNvCxnSpPr>
            <a:stCxn id="706" idx="0"/>
            <a:endCxn id="697" idx="2"/>
          </p:cNvCxnSpPr>
          <p:nvPr/>
        </p:nvCxnSpPr>
        <p:spPr>
          <a:xfrm rot="-5400000">
            <a:off x="6102112" y="1829748"/>
            <a:ext cx="799500" cy="6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rgbClr val="AD04AC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21" name="Google Shape;721;g11607c8ec5b_1_187"/>
          <p:cNvSpPr/>
          <p:nvPr/>
        </p:nvSpPr>
        <p:spPr>
          <a:xfrm>
            <a:off x="7557468" y="1297498"/>
            <a:ext cx="433200" cy="100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4" name="Google Shape;724;g11607c8ec5b_1_187"/>
          <p:cNvSpPr/>
          <p:nvPr/>
        </p:nvSpPr>
        <p:spPr>
          <a:xfrm>
            <a:off x="5748412" y="305128"/>
            <a:ext cx="1506600" cy="468600"/>
          </a:xfrm>
          <a:prstGeom prst="rect">
            <a:avLst/>
          </a:prstGeom>
          <a:noFill/>
          <a:ln cap="flat" cmpd="sng" w="19050">
            <a:solidFill>
              <a:srgbClr val="AD04A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5" name="Google Shape;725;g11607c8ec5b_1_187"/>
          <p:cNvSpPr/>
          <p:nvPr/>
        </p:nvSpPr>
        <p:spPr>
          <a:xfrm>
            <a:off x="1859203" y="322481"/>
            <a:ext cx="1506600" cy="468600"/>
          </a:xfrm>
          <a:prstGeom prst="rect">
            <a:avLst/>
          </a:prstGeom>
          <a:noFill/>
          <a:ln cap="flat" cmpd="sng" w="19050">
            <a:solidFill>
              <a:srgbClr val="02AB8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6" name="Google Shape;726;g11607c8ec5b_1_187"/>
          <p:cNvSpPr txBox="1"/>
          <p:nvPr>
            <p:ph idx="12" type="sldNum"/>
          </p:nvPr>
        </p:nvSpPr>
        <p:spPr>
          <a:xfrm>
            <a:off x="4667371" y="4767264"/>
            <a:ext cx="2133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27" name="Google Shape;727;g11607c8ec5b_1_187"/>
          <p:cNvSpPr txBox="1"/>
          <p:nvPr/>
        </p:nvSpPr>
        <p:spPr>
          <a:xfrm>
            <a:off x="405900" y="1685738"/>
            <a:ext cx="8407500" cy="13545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Calibri"/>
                <a:ea typeface="Calibri"/>
                <a:cs typeface="Calibri"/>
                <a:sym typeface="Calibri"/>
              </a:rPr>
              <a:t>In our containerized environment, scientists can explain the results by linking them back to the ML methods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latin typeface="Calibri"/>
                <a:ea typeface="Calibri"/>
                <a:cs typeface="Calibri"/>
                <a:sym typeface="Calibri"/>
              </a:rPr>
              <a:t>The observed output differences come from three different ML methods used during the soil moisture downscaling</a:t>
            </a:r>
            <a:endParaRPr b="1"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15f6d60b73_0_522"/>
          <p:cNvSpPr txBox="1"/>
          <p:nvPr>
            <p:ph type="title"/>
          </p:nvPr>
        </p:nvSpPr>
        <p:spPr>
          <a:xfrm>
            <a:off x="457200" y="-22621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Trusting scientific workflows</a:t>
            </a:r>
            <a:endParaRPr sz="3000"/>
          </a:p>
        </p:txBody>
      </p:sp>
      <p:sp>
        <p:nvSpPr>
          <p:cNvPr id="108" name="Google Shape;108;g115f6d60b73_0_522"/>
          <p:cNvSpPr txBox="1"/>
          <p:nvPr>
            <p:ph idx="1" type="body"/>
          </p:nvPr>
        </p:nvSpPr>
        <p:spPr>
          <a:xfrm>
            <a:off x="457200" y="819151"/>
            <a:ext cx="8229600" cy="339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b="1" lang="en-US" sz="1580">
                <a:solidFill>
                  <a:schemeClr val="dk1"/>
                </a:solidFill>
              </a:rPr>
              <a:t>Motivation:</a:t>
            </a:r>
            <a:r>
              <a:rPr lang="en-US" sz="1580">
                <a:solidFill>
                  <a:schemeClr val="dk1"/>
                </a:solidFill>
              </a:rPr>
              <a:t> Scientists need to </a:t>
            </a:r>
            <a:r>
              <a:rPr b="1" lang="en-US" sz="1580">
                <a:solidFill>
                  <a:schemeClr val="dk1"/>
                </a:solidFill>
              </a:rPr>
              <a:t>trust</a:t>
            </a:r>
            <a:r>
              <a:rPr lang="en-US" sz="1580">
                <a:solidFill>
                  <a:schemeClr val="dk1"/>
                </a:solidFill>
              </a:rPr>
              <a:t> the data, software, infrastructure, and humans in the scientific discovery loop</a:t>
            </a:r>
            <a:endParaRPr sz="158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lang="en-US" sz="1580">
                <a:solidFill>
                  <a:schemeClr val="dk1"/>
                </a:solidFill>
              </a:rPr>
              <a:t>Trust can be </a:t>
            </a:r>
            <a:r>
              <a:rPr b="1" lang="en-US" sz="1580">
                <a:solidFill>
                  <a:schemeClr val="dk1"/>
                </a:solidFill>
              </a:rPr>
              <a:t>measured</a:t>
            </a:r>
            <a:r>
              <a:rPr lang="en-US" sz="1580">
                <a:solidFill>
                  <a:schemeClr val="dk1"/>
                </a:solidFill>
              </a:rPr>
              <a:t> through:</a:t>
            </a:r>
            <a:endParaRPr sz="1580">
              <a:solidFill>
                <a:schemeClr val="dk1"/>
              </a:solidFill>
            </a:endParaRPr>
          </a:p>
          <a:p>
            <a:pPr indent="-328930" lvl="0" marL="45720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580"/>
              <a:buChar char="•"/>
            </a:pPr>
            <a:r>
              <a:rPr b="1" lang="en-US" sz="1580">
                <a:solidFill>
                  <a:schemeClr val="dk1"/>
                </a:solidFill>
              </a:rPr>
              <a:t>Traceability: </a:t>
            </a:r>
            <a:r>
              <a:rPr lang="en-US" sz="1580">
                <a:solidFill>
                  <a:schemeClr val="dk1"/>
                </a:solidFill>
              </a:rPr>
              <a:t>The ability to track down the dataflow and data provenance</a:t>
            </a:r>
            <a:endParaRPr sz="1580">
              <a:solidFill>
                <a:schemeClr val="dk1"/>
              </a:solidFill>
            </a:endParaRPr>
          </a:p>
          <a:p>
            <a:pPr indent="-32893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80"/>
              <a:buChar char="•"/>
            </a:pPr>
            <a:r>
              <a:rPr b="1" lang="en-US" sz="1580">
                <a:solidFill>
                  <a:schemeClr val="dk1"/>
                </a:solidFill>
              </a:rPr>
              <a:t>Explainability:</a:t>
            </a:r>
            <a:r>
              <a:rPr lang="en-US" sz="1580">
                <a:solidFill>
                  <a:schemeClr val="dk1"/>
                </a:solidFill>
              </a:rPr>
              <a:t> The ability to explain the results based on the methods deployed</a:t>
            </a:r>
            <a:br>
              <a:rPr lang="en-US" sz="1765">
                <a:solidFill>
                  <a:schemeClr val="dk1"/>
                </a:solidFill>
              </a:rPr>
            </a:br>
            <a:r>
              <a:rPr lang="en-US" sz="1580">
                <a:solidFill>
                  <a:schemeClr val="dk1"/>
                </a:solidFill>
              </a:rPr>
              <a:t> </a:t>
            </a:r>
            <a:endParaRPr sz="158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lang="en-US" sz="1580">
                <a:solidFill>
                  <a:schemeClr val="dk1"/>
                </a:solidFill>
              </a:rPr>
              <a:t>Trust </a:t>
            </a:r>
            <a:r>
              <a:rPr b="1" lang="en-US" sz="1580">
                <a:solidFill>
                  <a:schemeClr val="dk1"/>
                </a:solidFill>
              </a:rPr>
              <a:t>enables</a:t>
            </a:r>
            <a:r>
              <a:rPr lang="en-US" sz="1580">
                <a:solidFill>
                  <a:schemeClr val="dk1"/>
                </a:solidFill>
              </a:rPr>
              <a:t> reusability of workflow components and composability of complex workflows </a:t>
            </a:r>
            <a:endParaRPr sz="1580">
              <a:solidFill>
                <a:schemeClr val="dk1"/>
              </a:solidFill>
            </a:endParaRPr>
          </a:p>
          <a:p>
            <a:pPr indent="-328930" lvl="0" marL="45720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580"/>
              <a:buChar char="•"/>
            </a:pPr>
            <a:r>
              <a:rPr b="1" lang="en-US" sz="1580">
                <a:solidFill>
                  <a:schemeClr val="dk1"/>
                </a:solidFill>
              </a:rPr>
              <a:t>Reusability: </a:t>
            </a:r>
            <a:r>
              <a:rPr lang="en-US" sz="1580">
                <a:solidFill>
                  <a:schemeClr val="dk1"/>
                </a:solidFill>
              </a:rPr>
              <a:t>The ability to reuse a workflow component (data or application) with no modification</a:t>
            </a:r>
            <a:endParaRPr sz="1580">
              <a:solidFill>
                <a:schemeClr val="dk1"/>
              </a:solidFill>
            </a:endParaRPr>
          </a:p>
          <a:p>
            <a:pPr indent="-32893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80"/>
              <a:buChar char="•"/>
            </a:pPr>
            <a:r>
              <a:rPr b="1" lang="en-US" sz="1580">
                <a:solidFill>
                  <a:schemeClr val="dk1"/>
                </a:solidFill>
              </a:rPr>
              <a:t>Composability: </a:t>
            </a:r>
            <a:r>
              <a:rPr lang="en-US" sz="1580">
                <a:solidFill>
                  <a:schemeClr val="dk1"/>
                </a:solidFill>
              </a:rPr>
              <a:t>The ability to build application workflows from component parts that can be selected  from a dictionary and assembled in various combinations to satisfy specific user requirement</a:t>
            </a:r>
            <a:r>
              <a:rPr lang="en-US" sz="1580">
                <a:solidFill>
                  <a:schemeClr val="dk1"/>
                </a:solidFill>
              </a:rPr>
              <a:t>s</a:t>
            </a:r>
            <a:endParaRPr sz="2690"/>
          </a:p>
        </p:txBody>
      </p:sp>
      <p:sp>
        <p:nvSpPr>
          <p:cNvPr id="109" name="Google Shape;109;g115f6d60b73_0_522"/>
          <p:cNvSpPr txBox="1"/>
          <p:nvPr>
            <p:ph idx="12" type="sldNum"/>
          </p:nvPr>
        </p:nvSpPr>
        <p:spPr>
          <a:xfrm>
            <a:off x="4750663" y="4767264"/>
            <a:ext cx="2133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115f6d60b73_0_634"/>
          <p:cNvSpPr txBox="1"/>
          <p:nvPr>
            <p:ph type="title"/>
          </p:nvPr>
        </p:nvSpPr>
        <p:spPr>
          <a:xfrm>
            <a:off x="457200" y="-22621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Costs</a:t>
            </a:r>
            <a:endParaRPr sz="3000"/>
          </a:p>
        </p:txBody>
      </p:sp>
      <p:sp>
        <p:nvSpPr>
          <p:cNvPr id="733" name="Google Shape;733;g115f6d60b73_0_634"/>
          <p:cNvSpPr txBox="1"/>
          <p:nvPr>
            <p:ph idx="1" type="body"/>
          </p:nvPr>
        </p:nvSpPr>
        <p:spPr>
          <a:xfrm>
            <a:off x="457200" y="819151"/>
            <a:ext cx="8229600" cy="339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412750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900"/>
              <a:buChar char="●"/>
            </a:pPr>
            <a:r>
              <a:rPr lang="en-US" sz="2700">
                <a:solidFill>
                  <a:schemeClr val="dk1"/>
                </a:solidFill>
              </a:rPr>
              <a:t>We study the trade-offs of ensuring scalability considering the fine-grained containerization of the workflow</a:t>
            </a:r>
            <a:endParaRPr sz="2700">
              <a:solidFill>
                <a:schemeClr val="dk1"/>
              </a:solidFill>
            </a:endParaRPr>
          </a:p>
          <a:p>
            <a:pPr indent="-4127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Char char="●"/>
            </a:pPr>
            <a:r>
              <a:rPr lang="en-US" sz="2700">
                <a:solidFill>
                  <a:schemeClr val="dk1"/>
                </a:solidFill>
              </a:rPr>
              <a:t>We compare the differences between the native environment and our fine-grained containerized environment by measuring:</a:t>
            </a:r>
            <a:endParaRPr sz="2700">
              <a:solidFill>
                <a:schemeClr val="dk1"/>
              </a:solidFill>
            </a:endParaRPr>
          </a:p>
          <a:p>
            <a:pPr indent="-3937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○"/>
            </a:pPr>
            <a:r>
              <a:rPr lang="en-US" sz="2400">
                <a:solidFill>
                  <a:schemeClr val="dk1"/>
                </a:solidFill>
              </a:rPr>
              <a:t>Execution time [s]</a:t>
            </a:r>
            <a:endParaRPr sz="2400">
              <a:solidFill>
                <a:schemeClr val="dk1"/>
              </a:solidFill>
            </a:endParaRPr>
          </a:p>
          <a:p>
            <a:pPr indent="-3937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○"/>
            </a:pPr>
            <a:r>
              <a:rPr lang="en-US" sz="2400">
                <a:solidFill>
                  <a:schemeClr val="dk1"/>
                </a:solidFill>
              </a:rPr>
              <a:t>Storage space: Data and application containers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734" name="Google Shape;734;g115f6d60b73_0_634"/>
          <p:cNvSpPr txBox="1"/>
          <p:nvPr>
            <p:ph idx="12" type="sldNum"/>
          </p:nvPr>
        </p:nvSpPr>
        <p:spPr>
          <a:xfrm>
            <a:off x="4750663" y="4767264"/>
            <a:ext cx="2133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115f6d60b73_0_482"/>
          <p:cNvSpPr txBox="1"/>
          <p:nvPr>
            <p:ph type="title"/>
          </p:nvPr>
        </p:nvSpPr>
        <p:spPr>
          <a:xfrm>
            <a:off x="457200" y="-22621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Execution times</a:t>
            </a:r>
            <a:endParaRPr sz="3000"/>
          </a:p>
        </p:txBody>
      </p:sp>
      <p:graphicFrame>
        <p:nvGraphicFramePr>
          <p:cNvPr id="740" name="Google Shape;740;g115f6d60b73_0_482"/>
          <p:cNvGraphicFramePr/>
          <p:nvPr/>
        </p:nvGraphicFramePr>
        <p:xfrm>
          <a:off x="723875" y="1390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{3C36F0C5-08FE-4EC5-A128-826509C5DA3C}</a:tableStyleId>
              </a:tblPr>
              <a:tblGrid>
                <a:gridCol w="1104900"/>
                <a:gridCol w="1104900"/>
                <a:gridCol w="1104900"/>
                <a:gridCol w="1104900"/>
                <a:gridCol w="1104900"/>
                <a:gridCol w="1104900"/>
                <a:gridCol w="1104900"/>
              </a:tblGrid>
              <a:tr h="3304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Resolution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KNN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c_KNN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RF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c_RF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SBM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c_SBM</a:t>
                      </a:r>
                      <a:endParaRPr b="1"/>
                    </a:p>
                  </a:txBody>
                  <a:tcPr marT="91425" marB="91425" marR="91425" marL="91425"/>
                </a:tc>
              </a:tr>
              <a:tr h="21480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 km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9.9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11.3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39.9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42.5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1036.5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902.5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21480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250 m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157.3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152.6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101.0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95.66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1453.3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1276.5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21480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90 m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624.3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672.5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347.7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320.0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5502.1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5146.4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741" name="Google Shape;741;g115f6d60b73_0_482"/>
          <p:cNvSpPr txBox="1"/>
          <p:nvPr/>
        </p:nvSpPr>
        <p:spPr>
          <a:xfrm>
            <a:off x="391200" y="688500"/>
            <a:ext cx="8361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Average execution time in seconds of the SOMOSPIE workflow over 10 runs with three ML methods using the native environment (KNN, RF, SBM) vs. our environment (c_KNN, c_RF, c_SBM).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2" name="Google Shape;742;g115f6d60b73_0_482"/>
          <p:cNvSpPr txBox="1"/>
          <p:nvPr>
            <p:ph idx="12" type="sldNum"/>
          </p:nvPr>
        </p:nvSpPr>
        <p:spPr>
          <a:xfrm>
            <a:off x="4750663" y="4767264"/>
            <a:ext cx="2133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43" name="Google Shape;743;g115f6d60b73_0_482"/>
          <p:cNvSpPr txBox="1"/>
          <p:nvPr/>
        </p:nvSpPr>
        <p:spPr>
          <a:xfrm>
            <a:off x="549275" y="3177925"/>
            <a:ext cx="8203500" cy="13236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Calibri"/>
                <a:ea typeface="Calibri"/>
                <a:cs typeface="Calibri"/>
                <a:sym typeface="Calibri"/>
              </a:rPr>
              <a:t>We observe that the mean execution times obtained with our environment are in the same range as the native performance 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i="1" lang="en-US" sz="1800">
                <a:latin typeface="Calibri"/>
                <a:ea typeface="Calibri"/>
                <a:cs typeface="Calibri"/>
                <a:sym typeface="Calibri"/>
              </a:rPr>
              <a:t>Singularity can perform better given its lightweight solution and no CPU restrictions set by daemon</a:t>
            </a:r>
            <a:endParaRPr i="1"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115f6d60b73_0_502"/>
          <p:cNvSpPr txBox="1"/>
          <p:nvPr>
            <p:ph type="title"/>
          </p:nvPr>
        </p:nvSpPr>
        <p:spPr>
          <a:xfrm>
            <a:off x="457200" y="-22621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Storage space: Data containers</a:t>
            </a:r>
            <a:endParaRPr/>
          </a:p>
        </p:txBody>
      </p:sp>
      <p:pic>
        <p:nvPicPr>
          <p:cNvPr id="749" name="Google Shape;749;g115f6d60b73_0_5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0978" y="1033948"/>
            <a:ext cx="4020323" cy="245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g115f6d60b73_0_5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1033948"/>
            <a:ext cx="4020323" cy="2455101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g115f6d60b73_0_502"/>
          <p:cNvSpPr txBox="1"/>
          <p:nvPr/>
        </p:nvSpPr>
        <p:spPr>
          <a:xfrm>
            <a:off x="984773" y="751525"/>
            <a:ext cx="3171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/>
              <a:t>Oklahoma 1 km</a:t>
            </a:r>
            <a:endParaRPr b="1" sz="1700"/>
          </a:p>
        </p:txBody>
      </p:sp>
      <p:sp>
        <p:nvSpPr>
          <p:cNvPr id="752" name="Google Shape;752;g115f6d60b73_0_502"/>
          <p:cNvSpPr txBox="1"/>
          <p:nvPr/>
        </p:nvSpPr>
        <p:spPr>
          <a:xfrm>
            <a:off x="5151050" y="751525"/>
            <a:ext cx="3171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/>
              <a:t>Oklahoma 250 m</a:t>
            </a:r>
            <a:endParaRPr b="1" sz="1700"/>
          </a:p>
        </p:txBody>
      </p:sp>
      <p:sp>
        <p:nvSpPr>
          <p:cNvPr id="753" name="Google Shape;753;g115f6d60b73_0_502"/>
          <p:cNvSpPr txBox="1"/>
          <p:nvPr>
            <p:ph idx="12" type="sldNum"/>
          </p:nvPr>
        </p:nvSpPr>
        <p:spPr>
          <a:xfrm>
            <a:off x="4750663" y="4767264"/>
            <a:ext cx="2133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54" name="Google Shape;754;g115f6d60b73_0_502"/>
          <p:cNvSpPr txBox="1"/>
          <p:nvPr/>
        </p:nvSpPr>
        <p:spPr>
          <a:xfrm>
            <a:off x="549275" y="3482725"/>
            <a:ext cx="8203500" cy="10158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The extra space in the data container is mostly part of the </a:t>
            </a:r>
            <a:r>
              <a:rPr b="1" lang="en-US" sz="1800">
                <a:latin typeface="Calibri"/>
                <a:ea typeface="Calibri"/>
                <a:cs typeface="Calibri"/>
                <a:sym typeface="Calibri"/>
              </a:rPr>
              <a:t>Ext3 file system space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 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i="1" lang="en-US" sz="1800">
                <a:latin typeface="Calibri"/>
                <a:ea typeface="Calibri"/>
                <a:cs typeface="Calibri"/>
                <a:sym typeface="Calibri"/>
              </a:rPr>
              <a:t>Ext3 reserves space for the journaling information and 5% space for root processes</a:t>
            </a:r>
            <a:endParaRPr i="1"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115f6d60b73_0_511"/>
          <p:cNvSpPr txBox="1"/>
          <p:nvPr>
            <p:ph type="title"/>
          </p:nvPr>
        </p:nvSpPr>
        <p:spPr>
          <a:xfrm>
            <a:off x="457200" y="-22621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Storage space: Application containers</a:t>
            </a:r>
            <a:endParaRPr sz="3000"/>
          </a:p>
        </p:txBody>
      </p:sp>
      <p:pic>
        <p:nvPicPr>
          <p:cNvPr id="760" name="Google Shape;760;g115f6d60b73_0_5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1125" y="739475"/>
            <a:ext cx="5181727" cy="2590851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Google Shape;761;g115f6d60b73_0_511"/>
          <p:cNvSpPr txBox="1"/>
          <p:nvPr>
            <p:ph idx="12" type="sldNum"/>
          </p:nvPr>
        </p:nvSpPr>
        <p:spPr>
          <a:xfrm>
            <a:off x="4750663" y="4767264"/>
            <a:ext cx="2133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62" name="Google Shape;762;g115f6d60b73_0_511"/>
          <p:cNvSpPr txBox="1"/>
          <p:nvPr/>
        </p:nvSpPr>
        <p:spPr>
          <a:xfrm>
            <a:off x="549275" y="3285750"/>
            <a:ext cx="8203500" cy="12930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The extra space in the application container comes from the </a:t>
            </a:r>
            <a:r>
              <a:rPr b="1" lang="en-US" sz="1800">
                <a:latin typeface="Calibri"/>
                <a:ea typeface="Calibri"/>
                <a:cs typeface="Calibri"/>
                <a:sym typeface="Calibri"/>
              </a:rPr>
              <a:t>container space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 which includes the OS and software dependencies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i="1" lang="en-US" sz="1800">
                <a:latin typeface="Calibri"/>
                <a:ea typeface="Calibri"/>
                <a:cs typeface="Calibri"/>
                <a:sym typeface="Calibri"/>
              </a:rPr>
              <a:t>The identification of libraries, software dependencies, and OS by the application container ensures replicability and transparency of the software system</a:t>
            </a:r>
            <a:endParaRPr i="1"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115f6d60b73_0_517"/>
          <p:cNvSpPr txBox="1"/>
          <p:nvPr>
            <p:ph type="title"/>
          </p:nvPr>
        </p:nvSpPr>
        <p:spPr>
          <a:xfrm>
            <a:off x="457200" y="-22621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Next directions</a:t>
            </a:r>
            <a:endParaRPr/>
          </a:p>
        </p:txBody>
      </p:sp>
      <p:sp>
        <p:nvSpPr>
          <p:cNvPr id="768" name="Google Shape;768;g115f6d60b73_0_517"/>
          <p:cNvSpPr txBox="1"/>
          <p:nvPr>
            <p:ph idx="1" type="body"/>
          </p:nvPr>
        </p:nvSpPr>
        <p:spPr>
          <a:xfrm>
            <a:off x="457200" y="819150"/>
            <a:ext cx="8229600" cy="3760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-361950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ct val="107142"/>
              <a:buChar char="●"/>
            </a:pPr>
            <a:r>
              <a:rPr lang="en-US"/>
              <a:t>In an </a:t>
            </a:r>
            <a:r>
              <a:rPr b="1" lang="en-US"/>
              <a:t>object storage</a:t>
            </a:r>
            <a:r>
              <a:rPr lang="en-US"/>
              <a:t> each object is a simple, self-contained repository that includes: </a:t>
            </a:r>
            <a:endParaRPr/>
          </a:p>
          <a:p>
            <a:pPr indent="-348615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000"/>
              <a:buChar char="○"/>
            </a:pPr>
            <a:r>
              <a:rPr lang="en-US"/>
              <a:t>the data</a:t>
            </a:r>
            <a:endParaRPr/>
          </a:p>
          <a:p>
            <a:pPr indent="-348615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000"/>
              <a:buChar char="○"/>
            </a:pPr>
            <a:r>
              <a:rPr lang="en-US"/>
              <a:t>metadata (descriptive information associated with an object)</a:t>
            </a:r>
            <a:endParaRPr/>
          </a:p>
          <a:p>
            <a:pPr indent="-348615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45454"/>
              <a:buChar char="○"/>
            </a:pPr>
            <a:r>
              <a:rPr lang="en-US"/>
              <a:t>a unique identifying ID number (instead of a file name and file path)</a:t>
            </a:r>
            <a:endParaRPr sz="1100">
              <a:solidFill>
                <a:schemeClr val="dk1"/>
              </a:solidFill>
            </a:endParaRPr>
          </a:p>
          <a:p>
            <a:pPr indent="45720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b="1" i="1" lang="en-US"/>
              <a:t>We can leverage</a:t>
            </a:r>
            <a:r>
              <a:rPr b="1" i="1" lang="en-US"/>
              <a:t> </a:t>
            </a:r>
            <a:r>
              <a:rPr b="1" i="1" lang="en-US"/>
              <a:t>object storage technology to enable scientists to achieve trust in their workflow findings</a:t>
            </a:r>
            <a:endParaRPr b="1" i="1"/>
          </a:p>
          <a:p>
            <a:pPr indent="-361950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ct val="107142"/>
              <a:buChar char="●"/>
            </a:pPr>
            <a:r>
              <a:rPr lang="en-US" u="sng">
                <a:solidFill>
                  <a:schemeClr val="hlink"/>
                </a:solidFill>
                <a:hlinkClick r:id="rId3"/>
              </a:rPr>
              <a:t>Data Fabri</a:t>
            </a:r>
            <a:r>
              <a:rPr lang="en-US" u="sng">
                <a:solidFill>
                  <a:schemeClr val="hlink"/>
                </a:solidFill>
                <a:hlinkClick r:id="rId4"/>
              </a:rPr>
              <a:t>c</a:t>
            </a:r>
            <a:r>
              <a:rPr lang="en-US"/>
              <a:t> is a current initiative</a:t>
            </a:r>
            <a:r>
              <a:rPr lang="en-US"/>
              <a:t> that facilitates the end-to-end integration of data pipelines and cloud environments through the use of intelligent and automated systems. The main use case has been for </a:t>
            </a:r>
            <a:r>
              <a:rPr lang="en-US"/>
              <a:t>banking applications (e.g., customer profiles, credentials, fraud detection, etc.)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	</a:t>
            </a:r>
            <a:r>
              <a:rPr b="1" i="1" lang="en-US"/>
              <a:t>We can integrate our solution to this initiative and extend it for scientific applications</a:t>
            </a:r>
            <a:endParaRPr/>
          </a:p>
        </p:txBody>
      </p:sp>
      <p:sp>
        <p:nvSpPr>
          <p:cNvPr id="769" name="Google Shape;769;g115f6d60b73_0_517"/>
          <p:cNvSpPr txBox="1"/>
          <p:nvPr>
            <p:ph idx="12" type="sldNum"/>
          </p:nvPr>
        </p:nvSpPr>
        <p:spPr>
          <a:xfrm>
            <a:off x="4750663" y="4767264"/>
            <a:ext cx="2133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11607c8ec5b_1_233"/>
          <p:cNvSpPr txBox="1"/>
          <p:nvPr>
            <p:ph type="title"/>
          </p:nvPr>
        </p:nvSpPr>
        <p:spPr>
          <a:xfrm>
            <a:off x="457200" y="-22621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Summary</a:t>
            </a:r>
            <a:endParaRPr sz="3000"/>
          </a:p>
        </p:txBody>
      </p:sp>
      <p:sp>
        <p:nvSpPr>
          <p:cNvPr id="775" name="Google Shape;775;g11607c8ec5b_1_233"/>
          <p:cNvSpPr txBox="1"/>
          <p:nvPr>
            <p:ph idx="1" type="body"/>
          </p:nvPr>
        </p:nvSpPr>
        <p:spPr>
          <a:xfrm>
            <a:off x="457200" y="819150"/>
            <a:ext cx="8229600" cy="3597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We present a computational environment using </a:t>
            </a:r>
            <a:r>
              <a:rPr lang="en-US" sz="2000"/>
              <a:t>containerized</a:t>
            </a:r>
            <a:r>
              <a:rPr lang="en-US" sz="2000"/>
              <a:t> technology that enables scientists to achieve trust in their findings by seamlessly providing data traceability and result explainability</a:t>
            </a:r>
            <a:endParaRPr sz="2000"/>
          </a:p>
          <a:p>
            <a:pPr indent="-355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000"/>
              <a:buChar char="●"/>
            </a:pPr>
            <a:r>
              <a:rPr lang="en-US" sz="2000"/>
              <a:t>We demonstrate the benefits of our environment for an earth science workflow that uses machine learning to downscale satellite soil moisture data to a resolution necessary for practical use in policymaking and precision agriculture</a:t>
            </a:r>
            <a:endParaRPr sz="2000"/>
          </a:p>
        </p:txBody>
      </p:sp>
      <p:sp>
        <p:nvSpPr>
          <p:cNvPr id="776" name="Google Shape;776;g11607c8ec5b_1_233"/>
          <p:cNvSpPr txBox="1"/>
          <p:nvPr>
            <p:ph idx="12" type="sldNum"/>
          </p:nvPr>
        </p:nvSpPr>
        <p:spPr>
          <a:xfrm>
            <a:off x="4750663" y="4767264"/>
            <a:ext cx="2133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"/>
          <p:cNvSpPr txBox="1"/>
          <p:nvPr>
            <p:ph type="title"/>
          </p:nvPr>
        </p:nvSpPr>
        <p:spPr>
          <a:xfrm>
            <a:off x="457200" y="-22621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3B3C3E"/>
              </a:buClr>
              <a:buSzPts val="4000"/>
              <a:buFont typeface="Arial"/>
              <a:buNone/>
            </a:pPr>
            <a:r>
              <a:rPr lang="en-US" sz="3000"/>
              <a:t>Modeling containerized workflows</a:t>
            </a:r>
            <a:endParaRPr sz="3000"/>
          </a:p>
        </p:txBody>
      </p:sp>
      <p:sp>
        <p:nvSpPr>
          <p:cNvPr id="115" name="Google Shape;115;p1"/>
          <p:cNvSpPr txBox="1"/>
          <p:nvPr/>
        </p:nvSpPr>
        <p:spPr>
          <a:xfrm>
            <a:off x="263356" y="2251915"/>
            <a:ext cx="690900" cy="3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Native</a:t>
            </a:r>
            <a:endParaRPr b="1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1"/>
          <p:cNvSpPr/>
          <p:nvPr/>
        </p:nvSpPr>
        <p:spPr>
          <a:xfrm>
            <a:off x="2804231" y="2336687"/>
            <a:ext cx="660300" cy="2880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Input</a:t>
            </a:r>
            <a:r>
              <a:rPr b="0" baseline="-2500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0" baseline="-2500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1"/>
          <p:cNvSpPr/>
          <p:nvPr/>
        </p:nvSpPr>
        <p:spPr>
          <a:xfrm>
            <a:off x="3570533" y="2336687"/>
            <a:ext cx="660300" cy="2880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Input</a:t>
            </a:r>
            <a:r>
              <a:rPr b="0" baseline="-2500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b="0" baseline="-2500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"/>
          <p:cNvSpPr/>
          <p:nvPr/>
        </p:nvSpPr>
        <p:spPr>
          <a:xfrm>
            <a:off x="4534348" y="2226467"/>
            <a:ext cx="1036500" cy="508500"/>
          </a:xfrm>
          <a:prstGeom prst="diamond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App</a:t>
            </a:r>
            <a:r>
              <a:rPr b="0" baseline="-25000" i="0" lang="en-US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b="0" baseline="-25000" i="0" sz="1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1"/>
          <p:cNvSpPr/>
          <p:nvPr/>
        </p:nvSpPr>
        <p:spPr>
          <a:xfrm>
            <a:off x="5874092" y="2336687"/>
            <a:ext cx="660300" cy="2880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</a:t>
            </a:r>
            <a:endParaRPr b="0" baseline="-2500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1"/>
          <p:cNvSpPr/>
          <p:nvPr/>
        </p:nvSpPr>
        <p:spPr>
          <a:xfrm>
            <a:off x="6788780" y="2226467"/>
            <a:ext cx="1036500" cy="508500"/>
          </a:xfrm>
          <a:prstGeom prst="diamond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App</a:t>
            </a:r>
            <a:r>
              <a:rPr b="0" baseline="-25000" i="0" lang="en-US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b="0" baseline="-25000" i="0" sz="1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1"/>
          <p:cNvSpPr/>
          <p:nvPr/>
        </p:nvSpPr>
        <p:spPr>
          <a:xfrm>
            <a:off x="8152906" y="2336687"/>
            <a:ext cx="660300" cy="2880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Out</a:t>
            </a:r>
            <a:endParaRPr b="0" baseline="-2500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2" name="Google Shape;122;p1"/>
          <p:cNvCxnSpPr>
            <a:stCxn id="117" idx="3"/>
            <a:endCxn id="118" idx="1"/>
          </p:cNvCxnSpPr>
          <p:nvPr/>
        </p:nvCxnSpPr>
        <p:spPr>
          <a:xfrm>
            <a:off x="4230833" y="2480687"/>
            <a:ext cx="3036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23" name="Google Shape;123;p1"/>
          <p:cNvCxnSpPr>
            <a:stCxn id="118" idx="3"/>
            <a:endCxn id="119" idx="1"/>
          </p:cNvCxnSpPr>
          <p:nvPr/>
        </p:nvCxnSpPr>
        <p:spPr>
          <a:xfrm>
            <a:off x="5570848" y="2480717"/>
            <a:ext cx="3033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24" name="Google Shape;124;p1"/>
          <p:cNvCxnSpPr>
            <a:stCxn id="119" idx="3"/>
            <a:endCxn id="120" idx="1"/>
          </p:cNvCxnSpPr>
          <p:nvPr/>
        </p:nvCxnSpPr>
        <p:spPr>
          <a:xfrm>
            <a:off x="6534392" y="2480687"/>
            <a:ext cx="2544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25" name="Google Shape;125;p1"/>
          <p:cNvCxnSpPr>
            <a:stCxn id="120" idx="3"/>
            <a:endCxn id="121" idx="1"/>
          </p:cNvCxnSpPr>
          <p:nvPr/>
        </p:nvCxnSpPr>
        <p:spPr>
          <a:xfrm>
            <a:off x="7825280" y="2480717"/>
            <a:ext cx="3276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26" name="Google Shape;126;p1"/>
          <p:cNvSpPr txBox="1"/>
          <p:nvPr/>
        </p:nvSpPr>
        <p:spPr>
          <a:xfrm>
            <a:off x="1370530" y="2225994"/>
            <a:ext cx="1289100" cy="4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00517C"/>
                </a:solidFill>
                <a:latin typeface="Calibri"/>
                <a:ea typeface="Calibri"/>
                <a:cs typeface="Calibri"/>
                <a:sym typeface="Calibri"/>
              </a:rPr>
              <a:t>Original execution in an HPC or a clou</a:t>
            </a:r>
            <a:r>
              <a:rPr lang="en-US" sz="1000">
                <a:solidFill>
                  <a:srgbClr val="00517C"/>
                </a:solidFill>
                <a:latin typeface="Calibri"/>
                <a:ea typeface="Calibri"/>
                <a:cs typeface="Calibri"/>
                <a:sym typeface="Calibri"/>
              </a:rPr>
              <a:t>d </a:t>
            </a:r>
            <a:r>
              <a:rPr b="0" i="0" lang="en-US" sz="1000" u="none" cap="none" strike="noStrike">
                <a:solidFill>
                  <a:srgbClr val="00517C"/>
                </a:solidFill>
                <a:latin typeface="Calibri"/>
                <a:ea typeface="Calibri"/>
                <a:cs typeface="Calibri"/>
                <a:sym typeface="Calibri"/>
              </a:rPr>
              <a:t>cluster</a:t>
            </a:r>
            <a:endParaRPr b="0" i="0" sz="1000" u="none" cap="none" strike="noStrike">
              <a:solidFill>
                <a:srgbClr val="00517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1"/>
          <p:cNvSpPr/>
          <p:nvPr/>
        </p:nvSpPr>
        <p:spPr>
          <a:xfrm>
            <a:off x="3580275" y="3910925"/>
            <a:ext cx="963600" cy="287700"/>
          </a:xfrm>
          <a:prstGeom prst="roundRect">
            <a:avLst>
              <a:gd fmla="val 16667" name="adj"/>
            </a:avLst>
          </a:prstGeom>
          <a:solidFill>
            <a:srgbClr val="68BD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 Container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1"/>
          <p:cNvSpPr/>
          <p:nvPr/>
        </p:nvSpPr>
        <p:spPr>
          <a:xfrm>
            <a:off x="2724845" y="3891024"/>
            <a:ext cx="649200" cy="2877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endParaRPr b="0" baseline="-2500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1"/>
          <p:cNvSpPr/>
          <p:nvPr/>
        </p:nvSpPr>
        <p:spPr>
          <a:xfrm>
            <a:off x="5799599" y="3923350"/>
            <a:ext cx="1046400" cy="287700"/>
          </a:xfrm>
          <a:prstGeom prst="roundRect">
            <a:avLst>
              <a:gd fmla="val 16667" name="adj"/>
            </a:avLst>
          </a:prstGeom>
          <a:solidFill>
            <a:srgbClr val="FFAB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Application Container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1"/>
          <p:cNvSpPr/>
          <p:nvPr/>
        </p:nvSpPr>
        <p:spPr>
          <a:xfrm>
            <a:off x="4686847" y="3856747"/>
            <a:ext cx="963600" cy="372300"/>
          </a:xfrm>
          <a:prstGeom prst="diamond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App</a:t>
            </a:r>
            <a:endParaRPr b="0" baseline="-25000" i="0" sz="1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1"/>
          <p:cNvSpPr/>
          <p:nvPr/>
        </p:nvSpPr>
        <p:spPr>
          <a:xfrm>
            <a:off x="6785886" y="2873477"/>
            <a:ext cx="1042200" cy="760800"/>
          </a:xfrm>
          <a:prstGeom prst="roundRect">
            <a:avLst>
              <a:gd fmla="val 16667" name="adj"/>
            </a:avLst>
          </a:prstGeom>
          <a:solidFill>
            <a:srgbClr val="FFAB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1"/>
          <p:cNvSpPr/>
          <p:nvPr/>
        </p:nvSpPr>
        <p:spPr>
          <a:xfrm>
            <a:off x="4528512" y="2902644"/>
            <a:ext cx="1042200" cy="760800"/>
          </a:xfrm>
          <a:prstGeom prst="roundRect">
            <a:avLst>
              <a:gd fmla="val 16667" name="adj"/>
            </a:avLst>
          </a:prstGeom>
          <a:solidFill>
            <a:srgbClr val="FFAB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1"/>
          <p:cNvSpPr/>
          <p:nvPr/>
        </p:nvSpPr>
        <p:spPr>
          <a:xfrm>
            <a:off x="5852394" y="2877749"/>
            <a:ext cx="703800" cy="760800"/>
          </a:xfrm>
          <a:prstGeom prst="roundRect">
            <a:avLst>
              <a:gd fmla="val 16667" name="adj"/>
            </a:avLst>
          </a:prstGeom>
          <a:solidFill>
            <a:srgbClr val="68BD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2782525" y="2869076"/>
            <a:ext cx="703800" cy="760800"/>
          </a:xfrm>
          <a:prstGeom prst="roundRect">
            <a:avLst>
              <a:gd fmla="val 16667" name="adj"/>
            </a:avLst>
          </a:prstGeom>
          <a:solidFill>
            <a:srgbClr val="68BD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3548835" y="2869076"/>
            <a:ext cx="703800" cy="760800"/>
          </a:xfrm>
          <a:prstGeom prst="roundRect">
            <a:avLst>
              <a:gd fmla="val 16667" name="adj"/>
            </a:avLst>
          </a:prstGeom>
          <a:solidFill>
            <a:srgbClr val="68BD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1"/>
          <p:cNvSpPr/>
          <p:nvPr/>
        </p:nvSpPr>
        <p:spPr>
          <a:xfrm>
            <a:off x="8131208" y="2869076"/>
            <a:ext cx="703800" cy="760800"/>
          </a:xfrm>
          <a:prstGeom prst="roundRect">
            <a:avLst>
              <a:gd fmla="val 16667" name="adj"/>
            </a:avLst>
          </a:prstGeom>
          <a:solidFill>
            <a:srgbClr val="68BD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1"/>
          <p:cNvSpPr txBox="1"/>
          <p:nvPr/>
        </p:nvSpPr>
        <p:spPr>
          <a:xfrm>
            <a:off x="263356" y="2876344"/>
            <a:ext cx="1264200" cy="7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Fine-grained Workflow in Container</a:t>
            </a:r>
            <a:endParaRPr b="1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"/>
          <p:cNvSpPr/>
          <p:nvPr/>
        </p:nvSpPr>
        <p:spPr>
          <a:xfrm>
            <a:off x="2804231" y="3105422"/>
            <a:ext cx="660300" cy="2880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Input</a:t>
            </a:r>
            <a:r>
              <a:rPr b="0" baseline="-2500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0" baseline="-2500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"/>
          <p:cNvSpPr/>
          <p:nvPr/>
        </p:nvSpPr>
        <p:spPr>
          <a:xfrm>
            <a:off x="3570533" y="3105422"/>
            <a:ext cx="660300" cy="2880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Input</a:t>
            </a:r>
            <a:r>
              <a:rPr b="0" baseline="-2500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b="0" baseline="-2500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1"/>
          <p:cNvSpPr/>
          <p:nvPr/>
        </p:nvSpPr>
        <p:spPr>
          <a:xfrm>
            <a:off x="4534348" y="2995203"/>
            <a:ext cx="1036500" cy="508500"/>
          </a:xfrm>
          <a:prstGeom prst="diamond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App</a:t>
            </a:r>
            <a:r>
              <a:rPr b="0" baseline="-25000" i="0" lang="en-US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b="0" baseline="-25000" i="0" sz="1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"/>
          <p:cNvSpPr/>
          <p:nvPr/>
        </p:nvSpPr>
        <p:spPr>
          <a:xfrm>
            <a:off x="5874104" y="3099597"/>
            <a:ext cx="660300" cy="2880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</a:t>
            </a:r>
            <a:endParaRPr b="0" baseline="-2500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"/>
          <p:cNvSpPr/>
          <p:nvPr/>
        </p:nvSpPr>
        <p:spPr>
          <a:xfrm>
            <a:off x="6788780" y="2995203"/>
            <a:ext cx="1036500" cy="508500"/>
          </a:xfrm>
          <a:prstGeom prst="diamond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App</a:t>
            </a:r>
            <a:r>
              <a:rPr b="0" baseline="-25000" i="0" lang="en-US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b="0" baseline="-25000" i="0" sz="1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"/>
          <p:cNvSpPr/>
          <p:nvPr/>
        </p:nvSpPr>
        <p:spPr>
          <a:xfrm>
            <a:off x="8155981" y="3099597"/>
            <a:ext cx="660300" cy="2880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Out</a:t>
            </a:r>
            <a:endParaRPr b="0" baseline="-2500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4" name="Google Shape;144;p1"/>
          <p:cNvCxnSpPr>
            <a:stCxn id="135" idx="3"/>
            <a:endCxn id="140" idx="1"/>
          </p:cNvCxnSpPr>
          <p:nvPr/>
        </p:nvCxnSpPr>
        <p:spPr>
          <a:xfrm>
            <a:off x="4252635" y="3249476"/>
            <a:ext cx="2817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45" name="Google Shape;145;p1"/>
          <p:cNvCxnSpPr>
            <a:stCxn id="140" idx="3"/>
            <a:endCxn id="133" idx="1"/>
          </p:cNvCxnSpPr>
          <p:nvPr/>
        </p:nvCxnSpPr>
        <p:spPr>
          <a:xfrm>
            <a:off x="5570848" y="3249453"/>
            <a:ext cx="281400" cy="87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46" name="Google Shape;146;p1"/>
          <p:cNvCxnSpPr>
            <a:stCxn id="133" idx="3"/>
            <a:endCxn id="142" idx="1"/>
          </p:cNvCxnSpPr>
          <p:nvPr/>
        </p:nvCxnSpPr>
        <p:spPr>
          <a:xfrm flipH="1" rot="10800000">
            <a:off x="6556194" y="3249449"/>
            <a:ext cx="232500" cy="87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47" name="Google Shape;147;p1"/>
          <p:cNvCxnSpPr>
            <a:stCxn id="142" idx="3"/>
            <a:endCxn id="136" idx="1"/>
          </p:cNvCxnSpPr>
          <p:nvPr/>
        </p:nvCxnSpPr>
        <p:spPr>
          <a:xfrm>
            <a:off x="7825280" y="3249453"/>
            <a:ext cx="3060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48" name="Google Shape;148;p1"/>
          <p:cNvSpPr txBox="1"/>
          <p:nvPr/>
        </p:nvSpPr>
        <p:spPr>
          <a:xfrm>
            <a:off x="1370530" y="2800047"/>
            <a:ext cx="1289100" cy="86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00517C"/>
                </a:solidFill>
                <a:latin typeface="Calibri"/>
                <a:ea typeface="Calibri"/>
                <a:cs typeface="Calibri"/>
                <a:sym typeface="Calibri"/>
              </a:rPr>
              <a:t>Decoupled workflow. Every workflow component (data and apps) as a single service</a:t>
            </a:r>
            <a:endParaRPr b="0" i="0" sz="1000" u="none" cap="none" strike="noStrike">
              <a:solidFill>
                <a:srgbClr val="00517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1"/>
          <p:cNvSpPr txBox="1"/>
          <p:nvPr/>
        </p:nvSpPr>
        <p:spPr>
          <a:xfrm>
            <a:off x="351575" y="727000"/>
            <a:ext cx="84468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●"/>
            </a:pPr>
            <a:r>
              <a:rPr lang="en-US" sz="1900">
                <a:latin typeface="Calibri"/>
                <a:ea typeface="Calibri"/>
                <a:cs typeface="Calibri"/>
                <a:sym typeface="Calibri"/>
              </a:rPr>
              <a:t>We propose a computational environment that seamlessly builds on top of container </a:t>
            </a:r>
            <a:r>
              <a:rPr lang="en-US" sz="1900">
                <a:latin typeface="Calibri"/>
                <a:ea typeface="Calibri"/>
                <a:cs typeface="Calibri"/>
                <a:sym typeface="Calibri"/>
              </a:rPr>
              <a:t>technology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●"/>
            </a:pPr>
            <a:r>
              <a:rPr lang="en-US" sz="1900">
                <a:latin typeface="Calibri"/>
                <a:ea typeface="Calibri"/>
                <a:cs typeface="Calibri"/>
                <a:sym typeface="Calibri"/>
              </a:rPr>
              <a:t>We use a fine-grained approach to encapsulate each workflow component into its own independent container 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"/>
          <p:cNvSpPr txBox="1"/>
          <p:nvPr>
            <p:ph idx="12" type="sldNum"/>
          </p:nvPr>
        </p:nvSpPr>
        <p:spPr>
          <a:xfrm>
            <a:off x="4750663" y="4767264"/>
            <a:ext cx="2133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15f6d60b73_0_81"/>
          <p:cNvSpPr txBox="1"/>
          <p:nvPr>
            <p:ph type="title"/>
          </p:nvPr>
        </p:nvSpPr>
        <p:spPr>
          <a:xfrm>
            <a:off x="457200" y="-22621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Connecting containerized workflows</a:t>
            </a:r>
            <a:endParaRPr sz="3000"/>
          </a:p>
        </p:txBody>
      </p:sp>
      <p:sp>
        <p:nvSpPr>
          <p:cNvPr id="156" name="Google Shape;156;g115f6d60b73_0_81"/>
          <p:cNvSpPr/>
          <p:nvPr/>
        </p:nvSpPr>
        <p:spPr>
          <a:xfrm>
            <a:off x="6028527" y="1570975"/>
            <a:ext cx="1101300" cy="550800"/>
          </a:xfrm>
          <a:prstGeom prst="roundRect">
            <a:avLst>
              <a:gd fmla="val 16667" name="adj"/>
            </a:avLst>
          </a:prstGeom>
          <a:solidFill>
            <a:srgbClr val="FFAB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g115f6d60b73_0_81"/>
          <p:cNvSpPr/>
          <p:nvPr/>
        </p:nvSpPr>
        <p:spPr>
          <a:xfrm>
            <a:off x="3541903" y="1570975"/>
            <a:ext cx="1101300" cy="550800"/>
          </a:xfrm>
          <a:prstGeom prst="roundRect">
            <a:avLst>
              <a:gd fmla="val 16667" name="adj"/>
            </a:avLst>
          </a:prstGeom>
          <a:solidFill>
            <a:srgbClr val="FFAB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g115f6d60b73_0_81"/>
          <p:cNvSpPr txBox="1"/>
          <p:nvPr/>
        </p:nvSpPr>
        <p:spPr>
          <a:xfrm>
            <a:off x="8135650" y="4206017"/>
            <a:ext cx="580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9" name="Google Shape;159;g115f6d60b73_0_81"/>
          <p:cNvSpPr/>
          <p:nvPr/>
        </p:nvSpPr>
        <p:spPr>
          <a:xfrm>
            <a:off x="2175696" y="2297432"/>
            <a:ext cx="6401229" cy="819157"/>
          </a:xfrm>
          <a:prstGeom prst="flowChartMagneticDisk">
            <a:avLst/>
          </a:prstGeom>
          <a:solidFill>
            <a:srgbClr val="EEEEEE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g115f6d60b73_0_81"/>
          <p:cNvSpPr/>
          <p:nvPr/>
        </p:nvSpPr>
        <p:spPr>
          <a:xfrm>
            <a:off x="3499467" y="2659336"/>
            <a:ext cx="701700" cy="1929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Input</a:t>
            </a:r>
            <a:endParaRPr b="0" baseline="-2500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g115f6d60b73_0_81"/>
          <p:cNvSpPr/>
          <p:nvPr/>
        </p:nvSpPr>
        <p:spPr>
          <a:xfrm>
            <a:off x="3541901" y="1650229"/>
            <a:ext cx="1101300" cy="339600"/>
          </a:xfrm>
          <a:prstGeom prst="diamond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App</a:t>
            </a:r>
            <a:r>
              <a:rPr b="0" baseline="-25000" i="0" lang="en-US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b="0" baseline="-25000" i="0" sz="1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g115f6d60b73_0_81"/>
          <p:cNvSpPr/>
          <p:nvPr/>
        </p:nvSpPr>
        <p:spPr>
          <a:xfrm>
            <a:off x="3948097" y="2413749"/>
            <a:ext cx="701700" cy="1929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</a:t>
            </a:r>
            <a:endParaRPr b="0" baseline="-2500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g115f6d60b73_0_81"/>
          <p:cNvSpPr/>
          <p:nvPr/>
        </p:nvSpPr>
        <p:spPr>
          <a:xfrm>
            <a:off x="6028516" y="1650229"/>
            <a:ext cx="1101300" cy="339600"/>
          </a:xfrm>
          <a:prstGeom prst="diamond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App</a:t>
            </a:r>
            <a:r>
              <a:rPr b="0" baseline="-25000" i="0" lang="en-US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b="0" baseline="-25000" i="0" sz="1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g115f6d60b73_0_81"/>
          <p:cNvSpPr/>
          <p:nvPr/>
        </p:nvSpPr>
        <p:spPr>
          <a:xfrm>
            <a:off x="6585346" y="2413749"/>
            <a:ext cx="701700" cy="1929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Out</a:t>
            </a:r>
            <a:endParaRPr b="0" baseline="-2500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5" name="Google Shape;165;g115f6d60b73_0_81"/>
          <p:cNvCxnSpPr>
            <a:stCxn id="161" idx="1"/>
            <a:endCxn id="160" idx="0"/>
          </p:cNvCxnSpPr>
          <p:nvPr/>
        </p:nvCxnSpPr>
        <p:spPr>
          <a:xfrm>
            <a:off x="3541901" y="1820029"/>
            <a:ext cx="308400" cy="839400"/>
          </a:xfrm>
          <a:prstGeom prst="bentConnector4">
            <a:avLst>
              <a:gd fmla="val -77213" name="adj1"/>
              <a:gd fmla="val 60109" name="adj2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triangle"/>
            <a:tailEnd len="med" w="med" type="none"/>
          </a:ln>
        </p:spPr>
      </p:cxnSp>
      <p:cxnSp>
        <p:nvCxnSpPr>
          <p:cNvPr id="166" name="Google Shape;166;g115f6d60b73_0_81"/>
          <p:cNvCxnSpPr>
            <a:stCxn id="163" idx="3"/>
            <a:endCxn id="164" idx="0"/>
          </p:cNvCxnSpPr>
          <p:nvPr/>
        </p:nvCxnSpPr>
        <p:spPr>
          <a:xfrm flipH="1">
            <a:off x="6936316" y="1820029"/>
            <a:ext cx="193500" cy="593700"/>
          </a:xfrm>
          <a:prstGeom prst="bentConnector4">
            <a:avLst>
              <a:gd fmla="val -123062" name="adj1"/>
              <a:gd fmla="val 64302" name="adj2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67" name="Google Shape;167;g115f6d60b73_0_81"/>
          <p:cNvCxnSpPr>
            <a:stCxn id="161" idx="3"/>
            <a:endCxn id="162" idx="0"/>
          </p:cNvCxnSpPr>
          <p:nvPr/>
        </p:nvCxnSpPr>
        <p:spPr>
          <a:xfrm flipH="1">
            <a:off x="4298801" y="1820029"/>
            <a:ext cx="344400" cy="593700"/>
          </a:xfrm>
          <a:prstGeom prst="bentConnector4">
            <a:avLst>
              <a:gd fmla="val -69142" name="adj1"/>
              <a:gd fmla="val 64302" name="adj2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8" name="Google Shape;168;g115f6d60b73_0_81"/>
          <p:cNvSpPr/>
          <p:nvPr/>
        </p:nvSpPr>
        <p:spPr>
          <a:xfrm>
            <a:off x="2389820" y="2510376"/>
            <a:ext cx="881700" cy="490500"/>
          </a:xfrm>
          <a:prstGeom prst="roundRect">
            <a:avLst>
              <a:gd fmla="val 16667" name="adj"/>
            </a:avLst>
          </a:prstGeom>
          <a:solidFill>
            <a:srgbClr val="68BD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9" name="Google Shape;169;g115f6d60b73_0_81"/>
          <p:cNvCxnSpPr>
            <a:stCxn id="168" idx="3"/>
            <a:endCxn id="160" idx="1"/>
          </p:cNvCxnSpPr>
          <p:nvPr/>
        </p:nvCxnSpPr>
        <p:spPr>
          <a:xfrm>
            <a:off x="3271520" y="2755626"/>
            <a:ext cx="228000" cy="600"/>
          </a:xfrm>
          <a:prstGeom prst="bentConnector3">
            <a:avLst>
              <a:gd fmla="val 49989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0" name="Google Shape;170;g115f6d60b73_0_81"/>
          <p:cNvSpPr/>
          <p:nvPr/>
        </p:nvSpPr>
        <p:spPr>
          <a:xfrm>
            <a:off x="2418659" y="2681892"/>
            <a:ext cx="813300" cy="1929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Input</a:t>
            </a:r>
            <a:endParaRPr b="0" baseline="-2500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g115f6d60b73_0_81"/>
          <p:cNvSpPr/>
          <p:nvPr/>
        </p:nvSpPr>
        <p:spPr>
          <a:xfrm>
            <a:off x="4924975" y="2559368"/>
            <a:ext cx="881700" cy="490500"/>
          </a:xfrm>
          <a:prstGeom prst="roundRect">
            <a:avLst>
              <a:gd fmla="val 16667" name="adj"/>
            </a:avLst>
          </a:prstGeom>
          <a:solidFill>
            <a:srgbClr val="68BD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g115f6d60b73_0_81"/>
          <p:cNvSpPr/>
          <p:nvPr/>
        </p:nvSpPr>
        <p:spPr>
          <a:xfrm>
            <a:off x="4953814" y="2730884"/>
            <a:ext cx="813300" cy="1929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</a:t>
            </a:r>
            <a:endParaRPr b="0" baseline="-2500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3" name="Google Shape;173;g115f6d60b73_0_81"/>
          <p:cNvCxnSpPr>
            <a:stCxn id="162" idx="3"/>
            <a:endCxn id="171" idx="1"/>
          </p:cNvCxnSpPr>
          <p:nvPr/>
        </p:nvCxnSpPr>
        <p:spPr>
          <a:xfrm>
            <a:off x="4649797" y="2510199"/>
            <a:ext cx="275100" cy="294300"/>
          </a:xfrm>
          <a:prstGeom prst="bentConnector3">
            <a:avLst>
              <a:gd fmla="val 50014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4" name="Google Shape;174;g115f6d60b73_0_81"/>
          <p:cNvSpPr/>
          <p:nvPr/>
        </p:nvSpPr>
        <p:spPr>
          <a:xfrm>
            <a:off x="6011572" y="2708401"/>
            <a:ext cx="701700" cy="1929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</a:t>
            </a:r>
            <a:endParaRPr b="0" baseline="-2500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5" name="Google Shape;175;g115f6d60b73_0_81"/>
          <p:cNvCxnSpPr>
            <a:stCxn id="171" idx="3"/>
            <a:endCxn id="174" idx="1"/>
          </p:cNvCxnSpPr>
          <p:nvPr/>
        </p:nvCxnSpPr>
        <p:spPr>
          <a:xfrm>
            <a:off x="5806675" y="2804618"/>
            <a:ext cx="204900" cy="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6" name="Google Shape;176;g115f6d60b73_0_81"/>
          <p:cNvCxnSpPr>
            <a:stCxn id="174" idx="0"/>
            <a:endCxn id="163" idx="1"/>
          </p:cNvCxnSpPr>
          <p:nvPr/>
        </p:nvCxnSpPr>
        <p:spPr>
          <a:xfrm flipH="1" rot="5400000">
            <a:off x="5751322" y="2097301"/>
            <a:ext cx="888300" cy="333900"/>
          </a:xfrm>
          <a:prstGeom prst="bentConnector4">
            <a:avLst>
              <a:gd fmla="val 40446" name="adj1"/>
              <a:gd fmla="val 171318" name="adj2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7" name="Google Shape;177;g115f6d60b73_0_81"/>
          <p:cNvSpPr/>
          <p:nvPr/>
        </p:nvSpPr>
        <p:spPr>
          <a:xfrm>
            <a:off x="7662381" y="2495331"/>
            <a:ext cx="881700" cy="490500"/>
          </a:xfrm>
          <a:prstGeom prst="roundRect">
            <a:avLst>
              <a:gd fmla="val 16667" name="adj"/>
            </a:avLst>
          </a:prstGeom>
          <a:solidFill>
            <a:srgbClr val="68BD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g115f6d60b73_0_81"/>
          <p:cNvSpPr/>
          <p:nvPr/>
        </p:nvSpPr>
        <p:spPr>
          <a:xfrm>
            <a:off x="7691220" y="2666847"/>
            <a:ext cx="813300" cy="1929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Out</a:t>
            </a:r>
            <a:endParaRPr b="0" baseline="-2500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9" name="Google Shape;179;g115f6d60b73_0_81"/>
          <p:cNvCxnSpPr>
            <a:stCxn id="164" idx="3"/>
            <a:endCxn id="177" idx="1"/>
          </p:cNvCxnSpPr>
          <p:nvPr/>
        </p:nvCxnSpPr>
        <p:spPr>
          <a:xfrm>
            <a:off x="7287046" y="2510199"/>
            <a:ext cx="375300" cy="230400"/>
          </a:xfrm>
          <a:prstGeom prst="bentConnector3">
            <a:avLst>
              <a:gd fmla="val 50005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0" name="Google Shape;180;g115f6d60b73_0_81"/>
          <p:cNvSpPr/>
          <p:nvPr/>
        </p:nvSpPr>
        <p:spPr>
          <a:xfrm>
            <a:off x="6028527" y="3224033"/>
            <a:ext cx="1101300" cy="550800"/>
          </a:xfrm>
          <a:prstGeom prst="roundRect">
            <a:avLst>
              <a:gd fmla="val 16667" name="adj"/>
            </a:avLst>
          </a:prstGeom>
          <a:solidFill>
            <a:srgbClr val="FFAB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g115f6d60b73_0_81"/>
          <p:cNvSpPr/>
          <p:nvPr/>
        </p:nvSpPr>
        <p:spPr>
          <a:xfrm>
            <a:off x="3541903" y="3224033"/>
            <a:ext cx="1101300" cy="550800"/>
          </a:xfrm>
          <a:prstGeom prst="roundRect">
            <a:avLst>
              <a:gd fmla="val 16667" name="adj"/>
            </a:avLst>
          </a:prstGeom>
          <a:solidFill>
            <a:srgbClr val="FFAB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g115f6d60b73_0_81"/>
          <p:cNvSpPr/>
          <p:nvPr/>
        </p:nvSpPr>
        <p:spPr>
          <a:xfrm>
            <a:off x="2175696" y="3816451"/>
            <a:ext cx="6401229" cy="708299"/>
          </a:xfrm>
          <a:prstGeom prst="flowChartMagneticDisk">
            <a:avLst/>
          </a:prstGeom>
          <a:solidFill>
            <a:srgbClr val="EEEEEE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g115f6d60b73_0_81"/>
          <p:cNvSpPr/>
          <p:nvPr/>
        </p:nvSpPr>
        <p:spPr>
          <a:xfrm>
            <a:off x="3541901" y="3351937"/>
            <a:ext cx="1101300" cy="339600"/>
          </a:xfrm>
          <a:prstGeom prst="diamond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App</a:t>
            </a:r>
            <a:r>
              <a:rPr b="0" baseline="-25000" i="0" lang="en-US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b="0" baseline="-25000" i="0" sz="1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g115f6d60b73_0_81"/>
          <p:cNvSpPr/>
          <p:nvPr/>
        </p:nvSpPr>
        <p:spPr>
          <a:xfrm>
            <a:off x="6028516" y="3351937"/>
            <a:ext cx="1101300" cy="339600"/>
          </a:xfrm>
          <a:prstGeom prst="diamond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App</a:t>
            </a:r>
            <a:r>
              <a:rPr b="0" baseline="-25000" i="0" lang="en-US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b="0" baseline="-25000" i="0" sz="1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5" name="Google Shape;185;g115f6d60b73_0_81"/>
          <p:cNvCxnSpPr>
            <a:stCxn id="183" idx="1"/>
            <a:endCxn id="186" idx="3"/>
          </p:cNvCxnSpPr>
          <p:nvPr/>
        </p:nvCxnSpPr>
        <p:spPr>
          <a:xfrm flipH="1">
            <a:off x="3271601" y="3521737"/>
            <a:ext cx="270300" cy="642000"/>
          </a:xfrm>
          <a:prstGeom prst="bentConnector3">
            <a:avLst>
              <a:gd fmla="val 50015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triangle"/>
            <a:tailEnd len="med" w="med" type="none"/>
          </a:ln>
        </p:spPr>
      </p:cxnSp>
      <p:cxnSp>
        <p:nvCxnSpPr>
          <p:cNvPr id="187" name="Google Shape;187;g115f6d60b73_0_81"/>
          <p:cNvCxnSpPr>
            <a:stCxn id="184" idx="3"/>
            <a:endCxn id="188" idx="1"/>
          </p:cNvCxnSpPr>
          <p:nvPr/>
        </p:nvCxnSpPr>
        <p:spPr>
          <a:xfrm>
            <a:off x="7129816" y="3521737"/>
            <a:ext cx="290700" cy="627000"/>
          </a:xfrm>
          <a:prstGeom prst="bentConnector3">
            <a:avLst>
              <a:gd fmla="val 49989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89" name="Google Shape;189;g115f6d60b73_0_81"/>
          <p:cNvCxnSpPr>
            <a:stCxn id="183" idx="3"/>
            <a:endCxn id="190" idx="1"/>
          </p:cNvCxnSpPr>
          <p:nvPr/>
        </p:nvCxnSpPr>
        <p:spPr>
          <a:xfrm>
            <a:off x="4643201" y="3521737"/>
            <a:ext cx="243300" cy="680100"/>
          </a:xfrm>
          <a:prstGeom prst="bentConnector3">
            <a:avLst>
              <a:gd fmla="val 50023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6" name="Google Shape;186;g115f6d60b73_0_81"/>
          <p:cNvSpPr/>
          <p:nvPr/>
        </p:nvSpPr>
        <p:spPr>
          <a:xfrm>
            <a:off x="2389820" y="3918537"/>
            <a:ext cx="881700" cy="490500"/>
          </a:xfrm>
          <a:prstGeom prst="roundRect">
            <a:avLst>
              <a:gd fmla="val 16667" name="adj"/>
            </a:avLst>
          </a:prstGeom>
          <a:solidFill>
            <a:srgbClr val="68BD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g115f6d60b73_0_81"/>
          <p:cNvSpPr/>
          <p:nvPr/>
        </p:nvSpPr>
        <p:spPr>
          <a:xfrm>
            <a:off x="2418659" y="4090053"/>
            <a:ext cx="813300" cy="1929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Input</a:t>
            </a:r>
            <a:endParaRPr b="0" baseline="-2500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g115f6d60b73_0_81"/>
          <p:cNvSpPr/>
          <p:nvPr/>
        </p:nvSpPr>
        <p:spPr>
          <a:xfrm>
            <a:off x="4886613" y="3956621"/>
            <a:ext cx="881700" cy="490500"/>
          </a:xfrm>
          <a:prstGeom prst="roundRect">
            <a:avLst>
              <a:gd fmla="val 16667" name="adj"/>
            </a:avLst>
          </a:prstGeom>
          <a:solidFill>
            <a:srgbClr val="68BD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g115f6d60b73_0_81"/>
          <p:cNvSpPr/>
          <p:nvPr/>
        </p:nvSpPr>
        <p:spPr>
          <a:xfrm>
            <a:off x="4915452" y="4128137"/>
            <a:ext cx="813300" cy="1929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</a:t>
            </a:r>
            <a:endParaRPr b="0" baseline="-2500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3" name="Google Shape;193;g115f6d60b73_0_81"/>
          <p:cNvCxnSpPr>
            <a:stCxn id="190" idx="3"/>
            <a:endCxn id="184" idx="1"/>
          </p:cNvCxnSpPr>
          <p:nvPr/>
        </p:nvCxnSpPr>
        <p:spPr>
          <a:xfrm flipH="1" rot="10800000">
            <a:off x="5768313" y="3521771"/>
            <a:ext cx="260100" cy="680100"/>
          </a:xfrm>
          <a:prstGeom prst="bentConnector3">
            <a:avLst>
              <a:gd fmla="val 50020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8" name="Google Shape;188;g115f6d60b73_0_81"/>
          <p:cNvSpPr/>
          <p:nvPr/>
        </p:nvSpPr>
        <p:spPr>
          <a:xfrm>
            <a:off x="7420449" y="3903492"/>
            <a:ext cx="881700" cy="490500"/>
          </a:xfrm>
          <a:prstGeom prst="roundRect">
            <a:avLst>
              <a:gd fmla="val 16667" name="adj"/>
            </a:avLst>
          </a:prstGeom>
          <a:solidFill>
            <a:srgbClr val="68BD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g115f6d60b73_0_81"/>
          <p:cNvSpPr/>
          <p:nvPr/>
        </p:nvSpPr>
        <p:spPr>
          <a:xfrm>
            <a:off x="7449289" y="4075008"/>
            <a:ext cx="813300" cy="1929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Out</a:t>
            </a:r>
            <a:endParaRPr b="0" baseline="-2500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g115f6d60b73_0_81"/>
          <p:cNvSpPr txBox="1"/>
          <p:nvPr/>
        </p:nvSpPr>
        <p:spPr>
          <a:xfrm>
            <a:off x="586475" y="2323987"/>
            <a:ext cx="1653000" cy="58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300">
                <a:latin typeface="Calibri"/>
                <a:ea typeface="Calibri"/>
                <a:cs typeface="Calibri"/>
                <a:sym typeface="Calibri"/>
              </a:rPr>
              <a:t>Two-copy data transfer in fine-grained containerization </a:t>
            </a:r>
            <a:endParaRPr i="0" sz="1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g115f6d60b73_0_81"/>
          <p:cNvSpPr txBox="1"/>
          <p:nvPr/>
        </p:nvSpPr>
        <p:spPr>
          <a:xfrm>
            <a:off x="586475" y="3732147"/>
            <a:ext cx="1653000" cy="58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300">
                <a:latin typeface="Calibri"/>
                <a:ea typeface="Calibri"/>
                <a:cs typeface="Calibri"/>
                <a:sym typeface="Calibri"/>
              </a:rPr>
              <a:t>Zero-copy data transfer in fine-grained containerization </a:t>
            </a:r>
            <a:endParaRPr i="0" sz="1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g115f6d60b73_0_81"/>
          <p:cNvSpPr txBox="1"/>
          <p:nvPr>
            <p:ph idx="12" type="sldNum"/>
          </p:nvPr>
        </p:nvSpPr>
        <p:spPr>
          <a:xfrm>
            <a:off x="4750663" y="4767264"/>
            <a:ext cx="2133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8" name="Google Shape;198;g115f6d60b73_0_81"/>
          <p:cNvSpPr txBox="1"/>
          <p:nvPr/>
        </p:nvSpPr>
        <p:spPr>
          <a:xfrm>
            <a:off x="351575" y="727000"/>
            <a:ext cx="84468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●"/>
            </a:pPr>
            <a:r>
              <a:rPr lang="en-US" sz="1900">
                <a:latin typeface="Calibri"/>
                <a:ea typeface="Calibri"/>
                <a:cs typeface="Calibri"/>
                <a:sym typeface="Calibri"/>
              </a:rPr>
              <a:t>We connect our containers using a </a:t>
            </a:r>
            <a:r>
              <a:rPr b="1" lang="en-US" sz="1900">
                <a:latin typeface="Calibri"/>
                <a:ea typeface="Calibri"/>
                <a:cs typeface="Calibri"/>
                <a:sym typeface="Calibri"/>
              </a:rPr>
              <a:t>zero-copy data transfer</a:t>
            </a:r>
            <a:r>
              <a:rPr lang="en-US" sz="1900">
                <a:latin typeface="Calibri"/>
                <a:ea typeface="Calibri"/>
                <a:cs typeface="Calibri"/>
                <a:sym typeface="Calibri"/>
              </a:rPr>
              <a:t> approach.  This allows containers to directly exchange data without creating extra copies or using external storage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15f6d60b73_0_34"/>
          <p:cNvSpPr txBox="1"/>
          <p:nvPr>
            <p:ph type="title"/>
          </p:nvPr>
        </p:nvSpPr>
        <p:spPr>
          <a:xfrm>
            <a:off x="457200" y="-22621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Annotating</a:t>
            </a:r>
            <a:r>
              <a:rPr lang="en-US" sz="3000"/>
              <a:t> c</a:t>
            </a:r>
            <a:r>
              <a:rPr lang="en-US" sz="3000"/>
              <a:t>ontainerized workflows</a:t>
            </a:r>
            <a:endParaRPr/>
          </a:p>
        </p:txBody>
      </p:sp>
      <p:sp>
        <p:nvSpPr>
          <p:cNvPr id="204" name="Google Shape;204;g115f6d60b73_0_34"/>
          <p:cNvSpPr txBox="1"/>
          <p:nvPr>
            <p:ph idx="12" type="sldNum"/>
          </p:nvPr>
        </p:nvSpPr>
        <p:spPr>
          <a:xfrm>
            <a:off x="4750663" y="4767264"/>
            <a:ext cx="2133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5" name="Google Shape;205;g115f6d60b73_0_34"/>
          <p:cNvSpPr/>
          <p:nvPr/>
        </p:nvSpPr>
        <p:spPr>
          <a:xfrm>
            <a:off x="2800713" y="4112600"/>
            <a:ext cx="963600" cy="287700"/>
          </a:xfrm>
          <a:prstGeom prst="roundRect">
            <a:avLst>
              <a:gd fmla="val 16667" name="adj"/>
            </a:avLst>
          </a:prstGeom>
          <a:solidFill>
            <a:srgbClr val="68BD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 Container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g115f6d60b73_0_34"/>
          <p:cNvSpPr/>
          <p:nvPr/>
        </p:nvSpPr>
        <p:spPr>
          <a:xfrm>
            <a:off x="1945283" y="4092699"/>
            <a:ext cx="649200" cy="2877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endParaRPr b="0" baseline="-2500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g115f6d60b73_0_34"/>
          <p:cNvSpPr/>
          <p:nvPr/>
        </p:nvSpPr>
        <p:spPr>
          <a:xfrm>
            <a:off x="5020036" y="4125025"/>
            <a:ext cx="1046400" cy="287700"/>
          </a:xfrm>
          <a:prstGeom prst="roundRect">
            <a:avLst>
              <a:gd fmla="val 16667" name="adj"/>
            </a:avLst>
          </a:prstGeom>
          <a:solidFill>
            <a:srgbClr val="FFAB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Application Container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g115f6d60b73_0_34"/>
          <p:cNvSpPr/>
          <p:nvPr/>
        </p:nvSpPr>
        <p:spPr>
          <a:xfrm>
            <a:off x="3907285" y="4058422"/>
            <a:ext cx="963600" cy="372300"/>
          </a:xfrm>
          <a:prstGeom prst="diamond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App</a:t>
            </a:r>
            <a:endParaRPr b="0" baseline="-25000" i="0" sz="1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g115f6d60b73_0_34"/>
          <p:cNvSpPr/>
          <p:nvPr/>
        </p:nvSpPr>
        <p:spPr>
          <a:xfrm>
            <a:off x="5625313" y="3151350"/>
            <a:ext cx="1042200" cy="760800"/>
          </a:xfrm>
          <a:prstGeom prst="roundRect">
            <a:avLst>
              <a:gd fmla="val 16667" name="adj"/>
            </a:avLst>
          </a:prstGeom>
          <a:solidFill>
            <a:srgbClr val="FFAB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g115f6d60b73_0_34"/>
          <p:cNvSpPr/>
          <p:nvPr/>
        </p:nvSpPr>
        <p:spPr>
          <a:xfrm>
            <a:off x="3367950" y="3180519"/>
            <a:ext cx="1042200" cy="760800"/>
          </a:xfrm>
          <a:prstGeom prst="roundRect">
            <a:avLst>
              <a:gd fmla="val 16667" name="adj"/>
            </a:avLst>
          </a:prstGeom>
          <a:solidFill>
            <a:srgbClr val="FFAB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g115f6d60b73_0_34"/>
          <p:cNvSpPr/>
          <p:nvPr/>
        </p:nvSpPr>
        <p:spPr>
          <a:xfrm>
            <a:off x="4691832" y="3155624"/>
            <a:ext cx="703800" cy="760800"/>
          </a:xfrm>
          <a:prstGeom prst="roundRect">
            <a:avLst>
              <a:gd fmla="val 16667" name="adj"/>
            </a:avLst>
          </a:prstGeom>
          <a:solidFill>
            <a:srgbClr val="68BD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g115f6d60b73_0_34"/>
          <p:cNvSpPr/>
          <p:nvPr/>
        </p:nvSpPr>
        <p:spPr>
          <a:xfrm>
            <a:off x="1621963" y="3146951"/>
            <a:ext cx="703800" cy="760800"/>
          </a:xfrm>
          <a:prstGeom prst="roundRect">
            <a:avLst>
              <a:gd fmla="val 16667" name="adj"/>
            </a:avLst>
          </a:prstGeom>
          <a:solidFill>
            <a:srgbClr val="68BD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g115f6d60b73_0_34"/>
          <p:cNvSpPr/>
          <p:nvPr/>
        </p:nvSpPr>
        <p:spPr>
          <a:xfrm>
            <a:off x="2388273" y="3146951"/>
            <a:ext cx="703800" cy="760800"/>
          </a:xfrm>
          <a:prstGeom prst="roundRect">
            <a:avLst>
              <a:gd fmla="val 16667" name="adj"/>
            </a:avLst>
          </a:prstGeom>
          <a:solidFill>
            <a:srgbClr val="68BD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g115f6d60b73_0_34"/>
          <p:cNvSpPr/>
          <p:nvPr/>
        </p:nvSpPr>
        <p:spPr>
          <a:xfrm>
            <a:off x="6970645" y="3146951"/>
            <a:ext cx="703800" cy="760800"/>
          </a:xfrm>
          <a:prstGeom prst="roundRect">
            <a:avLst>
              <a:gd fmla="val 16667" name="adj"/>
            </a:avLst>
          </a:prstGeom>
          <a:solidFill>
            <a:srgbClr val="68BD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g115f6d60b73_0_34"/>
          <p:cNvSpPr/>
          <p:nvPr/>
        </p:nvSpPr>
        <p:spPr>
          <a:xfrm>
            <a:off x="1643669" y="3230897"/>
            <a:ext cx="660300" cy="2880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Input</a:t>
            </a:r>
            <a:r>
              <a:rPr b="0" baseline="-2500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0" baseline="-2500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g115f6d60b73_0_34"/>
          <p:cNvSpPr/>
          <p:nvPr/>
        </p:nvSpPr>
        <p:spPr>
          <a:xfrm>
            <a:off x="2409970" y="3230897"/>
            <a:ext cx="660300" cy="2880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Input</a:t>
            </a:r>
            <a:r>
              <a:rPr b="0" baseline="-2500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b="0" baseline="-2500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g115f6d60b73_0_34"/>
          <p:cNvSpPr/>
          <p:nvPr/>
        </p:nvSpPr>
        <p:spPr>
          <a:xfrm>
            <a:off x="3373786" y="3273078"/>
            <a:ext cx="1036500" cy="508500"/>
          </a:xfrm>
          <a:prstGeom prst="diamond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App</a:t>
            </a:r>
            <a:r>
              <a:rPr b="0" baseline="-25000" i="0" lang="en-US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b="0" baseline="-25000" i="0" sz="1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g115f6d60b73_0_34"/>
          <p:cNvSpPr/>
          <p:nvPr/>
        </p:nvSpPr>
        <p:spPr>
          <a:xfrm>
            <a:off x="4713541" y="3225072"/>
            <a:ext cx="660300" cy="2880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</a:t>
            </a:r>
            <a:endParaRPr b="0" baseline="-2500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g115f6d60b73_0_34"/>
          <p:cNvSpPr/>
          <p:nvPr/>
        </p:nvSpPr>
        <p:spPr>
          <a:xfrm>
            <a:off x="5620550" y="3348525"/>
            <a:ext cx="1036500" cy="372600"/>
          </a:xfrm>
          <a:prstGeom prst="diamond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App</a:t>
            </a:r>
            <a:r>
              <a:rPr b="0" baseline="-25000" i="0" lang="en-US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b="0" baseline="-25000" i="0" sz="1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g115f6d60b73_0_34"/>
          <p:cNvSpPr/>
          <p:nvPr/>
        </p:nvSpPr>
        <p:spPr>
          <a:xfrm>
            <a:off x="6995419" y="3225072"/>
            <a:ext cx="660300" cy="2880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Out</a:t>
            </a:r>
            <a:endParaRPr b="0" baseline="-2500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1" name="Google Shape;221;g115f6d60b73_0_34"/>
          <p:cNvCxnSpPr>
            <a:stCxn id="213" idx="3"/>
            <a:endCxn id="217" idx="1"/>
          </p:cNvCxnSpPr>
          <p:nvPr/>
        </p:nvCxnSpPr>
        <p:spPr>
          <a:xfrm>
            <a:off x="3092073" y="3527351"/>
            <a:ext cx="2817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22" name="Google Shape;222;g115f6d60b73_0_34"/>
          <p:cNvCxnSpPr>
            <a:stCxn id="217" idx="3"/>
            <a:endCxn id="211" idx="1"/>
          </p:cNvCxnSpPr>
          <p:nvPr/>
        </p:nvCxnSpPr>
        <p:spPr>
          <a:xfrm>
            <a:off x="4410286" y="3527328"/>
            <a:ext cx="281400" cy="87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23" name="Google Shape;223;g115f6d60b73_0_34"/>
          <p:cNvCxnSpPr>
            <a:stCxn id="211" idx="3"/>
            <a:endCxn id="219" idx="1"/>
          </p:cNvCxnSpPr>
          <p:nvPr/>
        </p:nvCxnSpPr>
        <p:spPr>
          <a:xfrm flipH="1" rot="10800000">
            <a:off x="5395632" y="3534824"/>
            <a:ext cx="225000" cy="12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24" name="Google Shape;224;g115f6d60b73_0_34"/>
          <p:cNvCxnSpPr>
            <a:stCxn id="219" idx="3"/>
            <a:endCxn id="214" idx="1"/>
          </p:cNvCxnSpPr>
          <p:nvPr/>
        </p:nvCxnSpPr>
        <p:spPr>
          <a:xfrm flipH="1" rot="10800000">
            <a:off x="6657050" y="3527325"/>
            <a:ext cx="313500" cy="75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25" name="Google Shape;225;g115f6d60b73_0_34"/>
          <p:cNvSpPr/>
          <p:nvPr/>
        </p:nvSpPr>
        <p:spPr>
          <a:xfrm>
            <a:off x="6999363" y="3534975"/>
            <a:ext cx="649200" cy="287700"/>
          </a:xfrm>
          <a:prstGeom prst="rect">
            <a:avLst/>
          </a:prstGeom>
          <a:solidFill>
            <a:srgbClr val="EAD1DC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824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Metadata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g115f6d60b73_0_34"/>
          <p:cNvSpPr/>
          <p:nvPr/>
        </p:nvSpPr>
        <p:spPr>
          <a:xfrm>
            <a:off x="4715363" y="3562750"/>
            <a:ext cx="649200" cy="287700"/>
          </a:xfrm>
          <a:prstGeom prst="rect">
            <a:avLst/>
          </a:prstGeom>
          <a:solidFill>
            <a:srgbClr val="EAD1DC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824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Metadata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g115f6d60b73_0_34"/>
          <p:cNvSpPr/>
          <p:nvPr/>
        </p:nvSpPr>
        <p:spPr>
          <a:xfrm>
            <a:off x="6763188" y="4125025"/>
            <a:ext cx="649200" cy="287700"/>
          </a:xfrm>
          <a:prstGeom prst="rect">
            <a:avLst/>
          </a:prstGeom>
          <a:solidFill>
            <a:srgbClr val="EAD1DC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824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Metadata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g115f6d60b73_0_34"/>
          <p:cNvSpPr/>
          <p:nvPr/>
        </p:nvSpPr>
        <p:spPr>
          <a:xfrm>
            <a:off x="1649288" y="3562750"/>
            <a:ext cx="649200" cy="287700"/>
          </a:xfrm>
          <a:prstGeom prst="rect">
            <a:avLst/>
          </a:prstGeom>
          <a:solidFill>
            <a:srgbClr val="EAD1DC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863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Metadata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g115f6d60b73_0_34"/>
          <p:cNvSpPr/>
          <p:nvPr/>
        </p:nvSpPr>
        <p:spPr>
          <a:xfrm>
            <a:off x="2411288" y="3562750"/>
            <a:ext cx="649200" cy="287700"/>
          </a:xfrm>
          <a:prstGeom prst="rect">
            <a:avLst/>
          </a:prstGeom>
          <a:solidFill>
            <a:srgbClr val="EAD1DC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863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Metadata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g115f6d60b73_0_34"/>
          <p:cNvSpPr/>
          <p:nvPr/>
        </p:nvSpPr>
        <p:spPr>
          <a:xfrm>
            <a:off x="3442063" y="3781575"/>
            <a:ext cx="906000" cy="130500"/>
          </a:xfrm>
          <a:prstGeom prst="rect">
            <a:avLst/>
          </a:prstGeom>
          <a:solidFill>
            <a:srgbClr val="EAD1DC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824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Metadata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g115f6d60b73_0_34"/>
          <p:cNvSpPr/>
          <p:nvPr/>
        </p:nvSpPr>
        <p:spPr>
          <a:xfrm>
            <a:off x="5714600" y="3721125"/>
            <a:ext cx="906000" cy="130500"/>
          </a:xfrm>
          <a:prstGeom prst="rect">
            <a:avLst/>
          </a:prstGeom>
          <a:solidFill>
            <a:srgbClr val="EAD1DC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824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Metadata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g115f6d60b73_0_34"/>
          <p:cNvSpPr txBox="1"/>
          <p:nvPr/>
        </p:nvSpPr>
        <p:spPr>
          <a:xfrm>
            <a:off x="351575" y="623875"/>
            <a:ext cx="8446800" cy="27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●"/>
            </a:pPr>
            <a:r>
              <a:rPr lang="en-US" sz="1900">
                <a:latin typeface="Calibri"/>
                <a:ea typeface="Calibri"/>
                <a:cs typeface="Calibri"/>
                <a:sym typeface="Calibri"/>
              </a:rPr>
              <a:t>We annotate our workflow at a fine-grained level where each of our containers </a:t>
            </a:r>
            <a:r>
              <a:rPr lang="en-US" sz="1900">
                <a:latin typeface="Calibri"/>
                <a:ea typeface="Calibri"/>
                <a:cs typeface="Calibri"/>
                <a:sym typeface="Calibri"/>
              </a:rPr>
              <a:t>is annotated with </a:t>
            </a:r>
            <a:r>
              <a:rPr lang="en-US" sz="1900">
                <a:latin typeface="Calibri"/>
                <a:ea typeface="Calibri"/>
                <a:cs typeface="Calibri"/>
                <a:sym typeface="Calibri"/>
              </a:rPr>
              <a:t>provenance information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●"/>
            </a:pPr>
            <a:r>
              <a:rPr lang="en-US" sz="1900">
                <a:latin typeface="Calibri"/>
                <a:ea typeface="Calibri"/>
                <a:cs typeface="Calibri"/>
                <a:sym typeface="Calibri"/>
              </a:rPr>
              <a:t>The metadata includes: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</a:pPr>
            <a:r>
              <a:rPr b="1"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Container identification [UUID, name]: 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unique identification of each component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Creation time:  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the point in time when the container is written to disk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Font typeface="Calibri"/>
              <a:buChar char="○"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Command line: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 the set of instructions to execute the application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Font typeface="Calibri"/>
              <a:buChar char="○"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Container record trail {[UUID, name]}: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 the pipeline of containers used to generate a new result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●"/>
            </a:pP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information in the metadata enables building the in-depth data lineage and the complete record trail of the applications generating the results</a:t>
            </a:r>
            <a:br>
              <a:rPr lang="en-US">
                <a:latin typeface="Calibri"/>
                <a:ea typeface="Calibri"/>
                <a:cs typeface="Calibri"/>
                <a:sym typeface="Calibri"/>
              </a:rPr>
            </a:b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15f6d60b73_0_124"/>
          <p:cNvSpPr txBox="1"/>
          <p:nvPr>
            <p:ph type="title"/>
          </p:nvPr>
        </p:nvSpPr>
        <p:spPr>
          <a:xfrm>
            <a:off x="457200" y="-22621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Content of the metadata </a:t>
            </a:r>
            <a:endParaRPr sz="3000"/>
          </a:p>
        </p:txBody>
      </p:sp>
      <p:sp>
        <p:nvSpPr>
          <p:cNvPr id="238" name="Google Shape;238;g115f6d60b73_0_124"/>
          <p:cNvSpPr/>
          <p:nvPr/>
        </p:nvSpPr>
        <p:spPr>
          <a:xfrm>
            <a:off x="5537900" y="1026775"/>
            <a:ext cx="1631100" cy="2981100"/>
          </a:xfrm>
          <a:prstGeom prst="roundRect">
            <a:avLst>
              <a:gd fmla="val 16667" name="adj"/>
            </a:avLst>
          </a:prstGeom>
          <a:solidFill>
            <a:srgbClr val="FFAB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g115f6d60b73_0_124"/>
          <p:cNvSpPr/>
          <p:nvPr/>
        </p:nvSpPr>
        <p:spPr>
          <a:xfrm>
            <a:off x="1927600" y="1026775"/>
            <a:ext cx="1627500" cy="2979900"/>
          </a:xfrm>
          <a:prstGeom prst="roundRect">
            <a:avLst>
              <a:gd fmla="val 16667" name="adj"/>
            </a:avLst>
          </a:prstGeom>
          <a:solidFill>
            <a:srgbClr val="FFAB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g115f6d60b73_0_124"/>
          <p:cNvSpPr/>
          <p:nvPr/>
        </p:nvSpPr>
        <p:spPr>
          <a:xfrm>
            <a:off x="2008350" y="1102175"/>
            <a:ext cx="1482300" cy="890700"/>
          </a:xfrm>
          <a:prstGeom prst="diamond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App</a:t>
            </a:r>
            <a:r>
              <a:rPr b="0" baseline="-25000" i="0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b="0" baseline="-2500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g115f6d60b73_0_124"/>
          <p:cNvSpPr/>
          <p:nvPr/>
        </p:nvSpPr>
        <p:spPr>
          <a:xfrm>
            <a:off x="5637650" y="1141176"/>
            <a:ext cx="1481400" cy="887100"/>
          </a:xfrm>
          <a:prstGeom prst="diamond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App</a:t>
            </a:r>
            <a:r>
              <a:rPr b="0" baseline="-25000" i="0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b="0" baseline="-2500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g115f6d60b73_0_124"/>
          <p:cNvSpPr/>
          <p:nvPr/>
        </p:nvSpPr>
        <p:spPr>
          <a:xfrm>
            <a:off x="145100" y="1039624"/>
            <a:ext cx="1627500" cy="2981100"/>
          </a:xfrm>
          <a:prstGeom prst="roundRect">
            <a:avLst>
              <a:gd fmla="val 16667" name="adj"/>
            </a:avLst>
          </a:prstGeom>
          <a:solidFill>
            <a:srgbClr val="68BD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g115f6d60b73_0_124"/>
          <p:cNvSpPr/>
          <p:nvPr/>
        </p:nvSpPr>
        <p:spPr>
          <a:xfrm>
            <a:off x="409375" y="1262081"/>
            <a:ext cx="1080300" cy="6453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Input</a:t>
            </a:r>
            <a:endParaRPr b="0" baseline="-2500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g115f6d60b73_0_124"/>
          <p:cNvSpPr/>
          <p:nvPr/>
        </p:nvSpPr>
        <p:spPr>
          <a:xfrm>
            <a:off x="3726375" y="1026775"/>
            <a:ext cx="1627500" cy="2981100"/>
          </a:xfrm>
          <a:prstGeom prst="roundRect">
            <a:avLst>
              <a:gd fmla="val 16667" name="adj"/>
            </a:avLst>
          </a:prstGeom>
          <a:solidFill>
            <a:srgbClr val="68BD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g115f6d60b73_0_124"/>
          <p:cNvSpPr/>
          <p:nvPr/>
        </p:nvSpPr>
        <p:spPr>
          <a:xfrm>
            <a:off x="4028555" y="1262079"/>
            <a:ext cx="1080300" cy="6453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</a:t>
            </a:r>
            <a:endParaRPr b="0" baseline="-2500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g115f6d60b73_0_124"/>
          <p:cNvSpPr/>
          <p:nvPr/>
        </p:nvSpPr>
        <p:spPr>
          <a:xfrm>
            <a:off x="7402825" y="1039624"/>
            <a:ext cx="1627500" cy="2981100"/>
          </a:xfrm>
          <a:prstGeom prst="roundRect">
            <a:avLst>
              <a:gd fmla="val 16667" name="adj"/>
            </a:avLst>
          </a:prstGeom>
          <a:solidFill>
            <a:srgbClr val="68BD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g115f6d60b73_0_124"/>
          <p:cNvSpPr/>
          <p:nvPr/>
        </p:nvSpPr>
        <p:spPr>
          <a:xfrm>
            <a:off x="7726600" y="1262079"/>
            <a:ext cx="1080300" cy="6453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Out</a:t>
            </a:r>
            <a:endParaRPr b="0" baseline="-2500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g115f6d60b73_0_124"/>
          <p:cNvSpPr txBox="1"/>
          <p:nvPr/>
        </p:nvSpPr>
        <p:spPr>
          <a:xfrm>
            <a:off x="251375" y="2076000"/>
            <a:ext cx="1425000" cy="245100"/>
          </a:xfrm>
          <a:prstGeom prst="rect">
            <a:avLst/>
          </a:prstGeom>
          <a:solidFill>
            <a:srgbClr val="EAD1DC"/>
          </a:solidFill>
          <a:ln cap="flat" cmpd="sng" w="38100">
            <a:solidFill>
              <a:srgbClr val="C27B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i="0" lang="en-US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[UUI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D_inp</a:t>
            </a:r>
            <a:r>
              <a:rPr i="0" lang="en-US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input</a:t>
            </a:r>
            <a:r>
              <a:rPr i="0" lang="en-US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]</a:t>
            </a:r>
            <a:endParaRPr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g115f6d60b73_0_124"/>
          <p:cNvSpPr txBox="1"/>
          <p:nvPr/>
        </p:nvSpPr>
        <p:spPr>
          <a:xfrm>
            <a:off x="252529" y="2839151"/>
            <a:ext cx="1425000" cy="1010100"/>
          </a:xfrm>
          <a:prstGeom prst="rect">
            <a:avLst/>
          </a:prstGeom>
          <a:solidFill>
            <a:srgbClr val="EAD1DC"/>
          </a:solidFill>
          <a:ln cap="flat" cmpd="sng" w="38100">
            <a:solidFill>
              <a:srgbClr val="C27B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i="0" lang="en-US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Record trai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l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g115f6d60b73_0_124"/>
          <p:cNvSpPr txBox="1"/>
          <p:nvPr/>
        </p:nvSpPr>
        <p:spPr>
          <a:xfrm>
            <a:off x="252529" y="2576428"/>
            <a:ext cx="1425000" cy="245100"/>
          </a:xfrm>
          <a:prstGeom prst="rect">
            <a:avLst/>
          </a:prstGeom>
          <a:solidFill>
            <a:srgbClr val="EAD1DC"/>
          </a:solidFill>
          <a:ln cap="flat" cmpd="sng" w="38100">
            <a:solidFill>
              <a:srgbClr val="C27B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i="0" lang="en-US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Command line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 = noop</a:t>
            </a:r>
            <a:endParaRPr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g115f6d60b73_0_124"/>
          <p:cNvSpPr txBox="1"/>
          <p:nvPr/>
        </p:nvSpPr>
        <p:spPr>
          <a:xfrm>
            <a:off x="251375" y="2305176"/>
            <a:ext cx="1425000" cy="271200"/>
          </a:xfrm>
          <a:prstGeom prst="rect">
            <a:avLst/>
          </a:prstGeom>
          <a:solidFill>
            <a:srgbClr val="EAD1DC"/>
          </a:solidFill>
          <a:ln cap="flat" cmpd="sng" w="38100">
            <a:solidFill>
              <a:srgbClr val="C27B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i="0" lang="en-US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Creation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_time</a:t>
            </a:r>
            <a:r>
              <a:rPr baseline="-25000" lang="en-US" sz="1000">
                <a:latin typeface="Calibri"/>
                <a:ea typeface="Calibri"/>
                <a:cs typeface="Calibri"/>
                <a:sym typeface="Calibri"/>
              </a:rPr>
              <a:t>input</a:t>
            </a:r>
            <a:endParaRPr baseline="-25000"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g115f6d60b73_0_124"/>
          <p:cNvSpPr txBox="1"/>
          <p:nvPr/>
        </p:nvSpPr>
        <p:spPr>
          <a:xfrm>
            <a:off x="2036413" y="2076000"/>
            <a:ext cx="1425000" cy="245100"/>
          </a:xfrm>
          <a:prstGeom prst="rect">
            <a:avLst/>
          </a:prstGeom>
          <a:solidFill>
            <a:srgbClr val="EAD1DC"/>
          </a:solidFill>
          <a:ln cap="flat" cmpd="sng" w="38100">
            <a:solidFill>
              <a:srgbClr val="C27B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i="0" lang="en-US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[UUI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D_app1</a:t>
            </a:r>
            <a:r>
              <a:rPr i="0" lang="en-US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app1</a:t>
            </a:r>
            <a:r>
              <a:rPr i="0" lang="en-US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]</a:t>
            </a:r>
            <a:endParaRPr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g115f6d60b73_0_124"/>
          <p:cNvSpPr txBox="1"/>
          <p:nvPr/>
        </p:nvSpPr>
        <p:spPr>
          <a:xfrm>
            <a:off x="2037566" y="2839151"/>
            <a:ext cx="1425000" cy="1010100"/>
          </a:xfrm>
          <a:prstGeom prst="rect">
            <a:avLst/>
          </a:prstGeom>
          <a:solidFill>
            <a:srgbClr val="EAD1DC"/>
          </a:solidFill>
          <a:ln cap="flat" cmpd="sng" w="38100">
            <a:solidFill>
              <a:srgbClr val="C27B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i="0" lang="en-US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Record trai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l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NULL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g115f6d60b73_0_124"/>
          <p:cNvSpPr txBox="1"/>
          <p:nvPr/>
        </p:nvSpPr>
        <p:spPr>
          <a:xfrm>
            <a:off x="2037566" y="2576428"/>
            <a:ext cx="1425000" cy="245100"/>
          </a:xfrm>
          <a:prstGeom prst="rect">
            <a:avLst/>
          </a:prstGeom>
          <a:solidFill>
            <a:srgbClr val="EAD1DC"/>
          </a:solidFill>
          <a:ln cap="flat" cmpd="sng" w="38100">
            <a:solidFill>
              <a:srgbClr val="C27B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i="0" lang="en-US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Command line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 = noop</a:t>
            </a:r>
            <a:endParaRPr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g115f6d60b73_0_124"/>
          <p:cNvSpPr txBox="1"/>
          <p:nvPr/>
        </p:nvSpPr>
        <p:spPr>
          <a:xfrm>
            <a:off x="2036425" y="2305176"/>
            <a:ext cx="1425000" cy="271200"/>
          </a:xfrm>
          <a:prstGeom prst="rect">
            <a:avLst/>
          </a:prstGeom>
          <a:solidFill>
            <a:srgbClr val="EAD1DC"/>
          </a:solidFill>
          <a:ln cap="flat" cmpd="sng" w="38100">
            <a:solidFill>
              <a:srgbClr val="C27B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i="0" lang="en-US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Creation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_time</a:t>
            </a:r>
            <a:r>
              <a:rPr baseline="-25000" lang="en-US" sz="1000">
                <a:latin typeface="Calibri"/>
                <a:ea typeface="Calibri"/>
                <a:cs typeface="Calibri"/>
                <a:sym typeface="Calibri"/>
              </a:rPr>
              <a:t>app1</a:t>
            </a:r>
            <a:endParaRPr baseline="-25000"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g115f6d60b73_0_124"/>
          <p:cNvSpPr txBox="1"/>
          <p:nvPr/>
        </p:nvSpPr>
        <p:spPr>
          <a:xfrm>
            <a:off x="3833413" y="2076000"/>
            <a:ext cx="1425000" cy="245100"/>
          </a:xfrm>
          <a:prstGeom prst="rect">
            <a:avLst/>
          </a:prstGeom>
          <a:solidFill>
            <a:srgbClr val="EAD1DC"/>
          </a:solidFill>
          <a:ln cap="flat" cmpd="sng" w="38100">
            <a:solidFill>
              <a:srgbClr val="C27B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i="0" lang="en-US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[UUI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D_inter</a:t>
            </a:r>
            <a:r>
              <a:rPr i="0" lang="en-US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inter</a:t>
            </a:r>
            <a:r>
              <a:rPr i="0" lang="en-US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]</a:t>
            </a:r>
            <a:endParaRPr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g115f6d60b73_0_124"/>
          <p:cNvSpPr txBox="1"/>
          <p:nvPr/>
        </p:nvSpPr>
        <p:spPr>
          <a:xfrm>
            <a:off x="3834566" y="2839151"/>
            <a:ext cx="1425000" cy="1010100"/>
          </a:xfrm>
          <a:prstGeom prst="rect">
            <a:avLst/>
          </a:prstGeom>
          <a:solidFill>
            <a:srgbClr val="EAD1DC"/>
          </a:solidFill>
          <a:ln cap="flat" cmpd="sng" w="38100">
            <a:solidFill>
              <a:srgbClr val="C27B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i="0" lang="en-US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Record trai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l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g115f6d60b73_0_124"/>
          <p:cNvSpPr txBox="1"/>
          <p:nvPr/>
        </p:nvSpPr>
        <p:spPr>
          <a:xfrm>
            <a:off x="3834566" y="2576428"/>
            <a:ext cx="1425000" cy="245100"/>
          </a:xfrm>
          <a:prstGeom prst="rect">
            <a:avLst/>
          </a:prstGeom>
          <a:solidFill>
            <a:srgbClr val="EAD1DC"/>
          </a:solidFill>
          <a:ln cap="flat" cmpd="sng" w="38100">
            <a:solidFill>
              <a:srgbClr val="C27B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8575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i="0" lang="en-US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Command line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 = app1…</a:t>
            </a:r>
            <a:endParaRPr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g115f6d60b73_0_124"/>
          <p:cNvSpPr txBox="1"/>
          <p:nvPr/>
        </p:nvSpPr>
        <p:spPr>
          <a:xfrm>
            <a:off x="3833425" y="2305176"/>
            <a:ext cx="1425000" cy="271200"/>
          </a:xfrm>
          <a:prstGeom prst="rect">
            <a:avLst/>
          </a:prstGeom>
          <a:solidFill>
            <a:srgbClr val="EAD1DC"/>
          </a:solidFill>
          <a:ln cap="flat" cmpd="sng" w="38100">
            <a:solidFill>
              <a:srgbClr val="C27B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i="0" lang="en-US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Creation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_time</a:t>
            </a:r>
            <a:r>
              <a:rPr baseline="-25000" lang="en-US" sz="1000">
                <a:latin typeface="Calibri"/>
                <a:ea typeface="Calibri"/>
                <a:cs typeface="Calibri"/>
                <a:sym typeface="Calibri"/>
              </a:rPr>
              <a:t>inter</a:t>
            </a:r>
            <a:endParaRPr baseline="-25000"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g115f6d60b73_0_124"/>
          <p:cNvSpPr txBox="1"/>
          <p:nvPr/>
        </p:nvSpPr>
        <p:spPr>
          <a:xfrm>
            <a:off x="5665263" y="2076000"/>
            <a:ext cx="1425000" cy="245100"/>
          </a:xfrm>
          <a:prstGeom prst="rect">
            <a:avLst/>
          </a:prstGeom>
          <a:solidFill>
            <a:srgbClr val="EAD1DC"/>
          </a:solidFill>
          <a:ln cap="flat" cmpd="sng" w="38100">
            <a:solidFill>
              <a:srgbClr val="C27B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i="0" lang="en-US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[UUI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D_app2</a:t>
            </a:r>
            <a:r>
              <a:rPr i="0" lang="en-US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app2</a:t>
            </a:r>
            <a:r>
              <a:rPr i="0" lang="en-US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]</a:t>
            </a:r>
            <a:endParaRPr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g115f6d60b73_0_124"/>
          <p:cNvSpPr txBox="1"/>
          <p:nvPr/>
        </p:nvSpPr>
        <p:spPr>
          <a:xfrm>
            <a:off x="5666416" y="2839151"/>
            <a:ext cx="1425000" cy="1010100"/>
          </a:xfrm>
          <a:prstGeom prst="rect">
            <a:avLst/>
          </a:prstGeom>
          <a:solidFill>
            <a:srgbClr val="EAD1DC"/>
          </a:solidFill>
          <a:ln cap="flat" cmpd="sng" w="38100">
            <a:solidFill>
              <a:srgbClr val="C27B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i="0" lang="en-US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Record trai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l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NULL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g115f6d60b73_0_124"/>
          <p:cNvSpPr txBox="1"/>
          <p:nvPr/>
        </p:nvSpPr>
        <p:spPr>
          <a:xfrm>
            <a:off x="5666416" y="2576428"/>
            <a:ext cx="1425000" cy="245100"/>
          </a:xfrm>
          <a:prstGeom prst="rect">
            <a:avLst/>
          </a:prstGeom>
          <a:solidFill>
            <a:srgbClr val="EAD1DC"/>
          </a:solidFill>
          <a:ln cap="flat" cmpd="sng" w="38100">
            <a:solidFill>
              <a:srgbClr val="C27B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i="0" lang="en-US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Command line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 = noop</a:t>
            </a:r>
            <a:endParaRPr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g115f6d60b73_0_124"/>
          <p:cNvSpPr txBox="1"/>
          <p:nvPr/>
        </p:nvSpPr>
        <p:spPr>
          <a:xfrm>
            <a:off x="5665275" y="2305175"/>
            <a:ext cx="1425000" cy="271200"/>
          </a:xfrm>
          <a:prstGeom prst="rect">
            <a:avLst/>
          </a:prstGeom>
          <a:solidFill>
            <a:srgbClr val="EAD1DC"/>
          </a:solidFill>
          <a:ln cap="flat" cmpd="sng" w="38100">
            <a:solidFill>
              <a:srgbClr val="C27B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i="0" lang="en-US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Creation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_time</a:t>
            </a:r>
            <a:r>
              <a:rPr baseline="-25000" lang="en-US" sz="1000">
                <a:latin typeface="Calibri"/>
                <a:ea typeface="Calibri"/>
                <a:cs typeface="Calibri"/>
                <a:sym typeface="Calibri"/>
              </a:rPr>
              <a:t>app2</a:t>
            </a:r>
            <a:endParaRPr baseline="-25000"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g115f6d60b73_0_124"/>
          <p:cNvSpPr txBox="1"/>
          <p:nvPr/>
        </p:nvSpPr>
        <p:spPr>
          <a:xfrm>
            <a:off x="7522813" y="2076000"/>
            <a:ext cx="1425000" cy="245100"/>
          </a:xfrm>
          <a:prstGeom prst="rect">
            <a:avLst/>
          </a:prstGeom>
          <a:solidFill>
            <a:srgbClr val="EAD1DC"/>
          </a:solidFill>
          <a:ln cap="flat" cmpd="sng" w="38100">
            <a:solidFill>
              <a:srgbClr val="C27B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i="0" lang="en-US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[UUI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D_out</a:t>
            </a:r>
            <a:r>
              <a:rPr i="0" lang="en-US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output</a:t>
            </a:r>
            <a:r>
              <a:rPr i="0" lang="en-US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]</a:t>
            </a:r>
            <a:endParaRPr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g115f6d60b73_0_124"/>
          <p:cNvSpPr txBox="1"/>
          <p:nvPr/>
        </p:nvSpPr>
        <p:spPr>
          <a:xfrm>
            <a:off x="7523966" y="2839151"/>
            <a:ext cx="1425000" cy="1010100"/>
          </a:xfrm>
          <a:prstGeom prst="rect">
            <a:avLst/>
          </a:prstGeom>
          <a:solidFill>
            <a:srgbClr val="EAD1DC"/>
          </a:solidFill>
          <a:ln cap="flat" cmpd="sng" w="38100">
            <a:solidFill>
              <a:srgbClr val="C27B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i="0" lang="en-US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Record trai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l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g115f6d60b73_0_124"/>
          <p:cNvSpPr txBox="1"/>
          <p:nvPr/>
        </p:nvSpPr>
        <p:spPr>
          <a:xfrm>
            <a:off x="7523966" y="2576428"/>
            <a:ext cx="1425000" cy="245100"/>
          </a:xfrm>
          <a:prstGeom prst="rect">
            <a:avLst/>
          </a:prstGeom>
          <a:solidFill>
            <a:srgbClr val="EAD1DC"/>
          </a:solidFill>
          <a:ln cap="flat" cmpd="sng" w="38100">
            <a:solidFill>
              <a:srgbClr val="C27B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5715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i="0" lang="en-US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Command line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 = app2…</a:t>
            </a:r>
            <a:endParaRPr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g115f6d60b73_0_124"/>
          <p:cNvSpPr txBox="1"/>
          <p:nvPr/>
        </p:nvSpPr>
        <p:spPr>
          <a:xfrm>
            <a:off x="7522813" y="2305167"/>
            <a:ext cx="1425000" cy="245100"/>
          </a:xfrm>
          <a:prstGeom prst="rect">
            <a:avLst/>
          </a:prstGeom>
          <a:solidFill>
            <a:srgbClr val="EAD1DC"/>
          </a:solidFill>
          <a:ln cap="flat" cmpd="sng" w="38100">
            <a:solidFill>
              <a:srgbClr val="C27B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i="0" lang="en-US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Creation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_time</a:t>
            </a:r>
            <a:r>
              <a:rPr baseline="-25000" lang="en-US" sz="1000">
                <a:latin typeface="Calibri"/>
                <a:ea typeface="Calibri"/>
                <a:cs typeface="Calibri"/>
                <a:sym typeface="Calibri"/>
              </a:rPr>
              <a:t>out</a:t>
            </a:r>
            <a:endParaRPr baseline="-25000"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g115f6d60b73_0_124"/>
          <p:cNvSpPr txBox="1"/>
          <p:nvPr/>
        </p:nvSpPr>
        <p:spPr>
          <a:xfrm>
            <a:off x="3874200" y="3112275"/>
            <a:ext cx="1350900" cy="227400"/>
          </a:xfrm>
          <a:prstGeom prst="rect">
            <a:avLst/>
          </a:prstGeom>
          <a:solidFill>
            <a:srgbClr val="68BDFF"/>
          </a:solidFill>
          <a:ln>
            <a:noFill/>
          </a:ln>
        </p:spPr>
        <p:txBody>
          <a:bodyPr anchorCtr="0" anchor="ctr" bIns="91425" lIns="142875" spcFirstLastPara="1" rIns="91425" wrap="square" tIns="91425">
            <a:noAutofit/>
          </a:bodyPr>
          <a:lstStyle/>
          <a:p>
            <a:pPr indent="-381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Out:</a:t>
            </a:r>
            <a:r>
              <a:rPr i="0" lang="en-US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[UUID_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inter</a:t>
            </a:r>
            <a:r>
              <a:rPr i="0" lang="en-US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inter</a:t>
            </a:r>
            <a:r>
              <a:rPr i="0" lang="en-US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]</a:t>
            </a:r>
            <a:endParaRPr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g115f6d60b73_0_124"/>
          <p:cNvSpPr txBox="1"/>
          <p:nvPr/>
        </p:nvSpPr>
        <p:spPr>
          <a:xfrm>
            <a:off x="3874200" y="3324950"/>
            <a:ext cx="1350900" cy="227400"/>
          </a:xfrm>
          <a:prstGeom prst="rect">
            <a:avLst/>
          </a:prstGeom>
          <a:solidFill>
            <a:srgbClr val="FFAB40"/>
          </a:solidFill>
          <a:ln>
            <a:noFill/>
          </a:ln>
        </p:spPr>
        <p:txBody>
          <a:bodyPr anchorCtr="0" anchor="ctr" bIns="91425" lIns="114300" spcFirstLastPara="1" rIns="91425" wrap="square" tIns="91425">
            <a:noAutofit/>
          </a:bodyPr>
          <a:lstStyle/>
          <a:p>
            <a:pPr indent="-381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App:</a:t>
            </a:r>
            <a:r>
              <a:rPr i="0" lang="en-US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[UUID_app1, 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app1</a:t>
            </a:r>
            <a:r>
              <a:rPr i="0" lang="en-US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]</a:t>
            </a:r>
            <a:endParaRPr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g115f6d60b73_0_124"/>
          <p:cNvSpPr txBox="1"/>
          <p:nvPr/>
        </p:nvSpPr>
        <p:spPr>
          <a:xfrm>
            <a:off x="3874200" y="3537625"/>
            <a:ext cx="1350900" cy="227400"/>
          </a:xfrm>
          <a:prstGeom prst="rect">
            <a:avLst/>
          </a:prstGeom>
          <a:solidFill>
            <a:srgbClr val="68BD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In:{</a:t>
            </a:r>
            <a:r>
              <a:rPr i="0" lang="en-US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[UUID_in, 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input</a:t>
            </a:r>
            <a:r>
              <a:rPr i="0" lang="en-US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]}</a:t>
            </a:r>
            <a:endParaRPr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g115f6d60b73_0_124"/>
          <p:cNvSpPr txBox="1"/>
          <p:nvPr/>
        </p:nvSpPr>
        <p:spPr>
          <a:xfrm>
            <a:off x="7561025" y="3112275"/>
            <a:ext cx="1350900" cy="227400"/>
          </a:xfrm>
          <a:prstGeom prst="rect">
            <a:avLst/>
          </a:prstGeom>
          <a:solidFill>
            <a:srgbClr val="68BDFF"/>
          </a:solidFill>
          <a:ln>
            <a:noFill/>
          </a:ln>
        </p:spPr>
        <p:txBody>
          <a:bodyPr anchorCtr="0" anchor="ctr" bIns="91425" lIns="160025" spcFirstLastPara="1" rIns="91425" wrap="square" tIns="91425">
            <a:noAutofit/>
          </a:bodyPr>
          <a:lstStyle/>
          <a:p>
            <a:pPr indent="-190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Out:</a:t>
            </a:r>
            <a:r>
              <a:rPr i="0" lang="en-US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[UUID_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out,</a:t>
            </a:r>
            <a:r>
              <a:rPr i="0" lang="en-US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out</a:t>
            </a:r>
            <a:r>
              <a:rPr i="0" lang="en-US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]</a:t>
            </a:r>
            <a:endParaRPr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g115f6d60b73_0_124"/>
          <p:cNvSpPr txBox="1"/>
          <p:nvPr/>
        </p:nvSpPr>
        <p:spPr>
          <a:xfrm>
            <a:off x="7561025" y="3324950"/>
            <a:ext cx="1350900" cy="227400"/>
          </a:xfrm>
          <a:prstGeom prst="rect">
            <a:avLst/>
          </a:prstGeom>
          <a:solidFill>
            <a:srgbClr val="FFAB40"/>
          </a:solidFill>
          <a:ln>
            <a:noFill/>
          </a:ln>
        </p:spPr>
        <p:txBody>
          <a:bodyPr anchorCtr="0" anchor="ctr" bIns="91425" lIns="45725" spcFirstLastPara="1" rIns="91425" wrap="square" tIns="91425">
            <a:noAutofit/>
          </a:bodyPr>
          <a:lstStyle/>
          <a:p>
            <a:pPr indent="-190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App:</a:t>
            </a:r>
            <a:r>
              <a:rPr i="0" lang="en-US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[UUID_app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i="0" lang="en-US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app2</a:t>
            </a:r>
            <a:r>
              <a:rPr i="0" lang="en-US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]</a:t>
            </a:r>
            <a:endParaRPr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g115f6d60b73_0_124"/>
          <p:cNvSpPr txBox="1"/>
          <p:nvPr/>
        </p:nvSpPr>
        <p:spPr>
          <a:xfrm>
            <a:off x="7561025" y="3537625"/>
            <a:ext cx="1350900" cy="227400"/>
          </a:xfrm>
          <a:prstGeom prst="rect">
            <a:avLst/>
          </a:prstGeom>
          <a:solidFill>
            <a:srgbClr val="68BDFF"/>
          </a:solidFill>
          <a:ln>
            <a:noFill/>
          </a:ln>
        </p:spPr>
        <p:txBody>
          <a:bodyPr anchorCtr="0" anchor="ctr" bIns="91425" lIns="185725" spcFirstLastPara="1" rIns="91425" wrap="square" tIns="91425">
            <a:noAutofit/>
          </a:bodyPr>
          <a:lstStyle/>
          <a:p>
            <a:pPr indent="-4762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In:{</a:t>
            </a:r>
            <a:r>
              <a:rPr i="0" lang="en-US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[UUID_inter, 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inter</a:t>
            </a:r>
            <a:r>
              <a:rPr i="0" lang="en-US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]}</a:t>
            </a:r>
            <a:endParaRPr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g115f6d60b73_0_124"/>
          <p:cNvSpPr txBox="1"/>
          <p:nvPr/>
        </p:nvSpPr>
        <p:spPr>
          <a:xfrm>
            <a:off x="288425" y="3112275"/>
            <a:ext cx="1350900" cy="227400"/>
          </a:xfrm>
          <a:prstGeom prst="rect">
            <a:avLst/>
          </a:prstGeom>
          <a:solidFill>
            <a:srgbClr val="68BDFF"/>
          </a:solidFill>
          <a:ln>
            <a:noFill/>
          </a:ln>
        </p:spPr>
        <p:txBody>
          <a:bodyPr anchorCtr="0" anchor="ctr" bIns="91425" lIns="142875" spcFirstLastPara="1" rIns="91425" wrap="square" tIns="91425">
            <a:noAutofit/>
          </a:bodyPr>
          <a:lstStyle/>
          <a:p>
            <a:pPr indent="-381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Out:</a:t>
            </a: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[UUID_in, input]</a:t>
            </a:r>
            <a:endParaRPr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g115f6d60b73_0_124"/>
          <p:cNvSpPr txBox="1"/>
          <p:nvPr/>
        </p:nvSpPr>
        <p:spPr>
          <a:xfrm>
            <a:off x="288425" y="3324950"/>
            <a:ext cx="1350900" cy="227400"/>
          </a:xfrm>
          <a:prstGeom prst="rect">
            <a:avLst/>
          </a:prstGeom>
          <a:solidFill>
            <a:srgbClr val="FFAB40"/>
          </a:solidFill>
          <a:ln>
            <a:noFill/>
          </a:ln>
        </p:spPr>
        <p:txBody>
          <a:bodyPr anchorCtr="0" anchor="ctr" bIns="91425" lIns="114300" spcFirstLastPara="1" rIns="91425" wrap="square" tIns="91425">
            <a:noAutofit/>
          </a:bodyPr>
          <a:lstStyle/>
          <a:p>
            <a:pPr indent="-381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App:NULL</a:t>
            </a:r>
            <a:endParaRPr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15f6d60b73_0_124"/>
          <p:cNvSpPr txBox="1"/>
          <p:nvPr/>
        </p:nvSpPr>
        <p:spPr>
          <a:xfrm>
            <a:off x="288425" y="3537625"/>
            <a:ext cx="1350900" cy="227400"/>
          </a:xfrm>
          <a:prstGeom prst="rect">
            <a:avLst/>
          </a:prstGeom>
          <a:solidFill>
            <a:srgbClr val="68BD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In:NULL</a:t>
            </a:r>
            <a:endParaRPr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g115f6d60b73_0_124"/>
          <p:cNvSpPr txBox="1"/>
          <p:nvPr>
            <p:ph idx="12" type="sldNum"/>
          </p:nvPr>
        </p:nvSpPr>
        <p:spPr>
          <a:xfrm>
            <a:off x="4750663" y="4767264"/>
            <a:ext cx="2133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15f6d60b73_0_640"/>
          <p:cNvSpPr txBox="1"/>
          <p:nvPr>
            <p:ph type="title"/>
          </p:nvPr>
        </p:nvSpPr>
        <p:spPr>
          <a:xfrm>
            <a:off x="457200" y="-22621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Implementing our environment using Singularity </a:t>
            </a:r>
            <a:endParaRPr sz="3000"/>
          </a:p>
        </p:txBody>
      </p:sp>
      <p:sp>
        <p:nvSpPr>
          <p:cNvPr id="283" name="Google Shape;283;g115f6d60b73_0_640"/>
          <p:cNvSpPr txBox="1"/>
          <p:nvPr>
            <p:ph idx="1" type="body"/>
          </p:nvPr>
        </p:nvSpPr>
        <p:spPr>
          <a:xfrm>
            <a:off x="304800" y="819150"/>
            <a:ext cx="3664500" cy="1068600"/>
          </a:xfrm>
          <a:prstGeom prst="rect">
            <a:avLst/>
          </a:prstGeom>
          <a:solidFill>
            <a:srgbClr val="68BDFF">
              <a:alpha val="55870"/>
            </a:srgbClr>
          </a:solidFill>
        </p:spPr>
        <p:txBody>
          <a:bodyPr anchorCtr="0" anchor="t" bIns="45700" lIns="91425" spcFirstLastPara="1" rIns="91425" wrap="square" tIns="45700">
            <a:normAutofit fontScale="55000"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b="1" lang="en-US"/>
              <a:t>Data container: </a:t>
            </a:r>
            <a:endParaRPr b="1"/>
          </a:p>
          <a:p>
            <a:pPr indent="-333375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ct val="107142"/>
              <a:buChar char="•"/>
            </a:pPr>
            <a:r>
              <a:rPr lang="en-US"/>
              <a:t>Data compressed and added as an EXT3 file systems partition</a:t>
            </a:r>
            <a:endParaRPr/>
          </a:p>
          <a:p>
            <a:pPr indent="-333375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7142"/>
              <a:buChar char="•"/>
            </a:pPr>
            <a:r>
              <a:rPr lang="en-US"/>
              <a:t>Metadata added as a JSON partition</a:t>
            </a:r>
            <a:endParaRPr/>
          </a:p>
        </p:txBody>
      </p:sp>
      <p:sp>
        <p:nvSpPr>
          <p:cNvPr id="284" name="Google Shape;284;g115f6d60b73_0_640"/>
          <p:cNvSpPr txBox="1"/>
          <p:nvPr>
            <p:ph idx="12" type="sldNum"/>
          </p:nvPr>
        </p:nvSpPr>
        <p:spPr>
          <a:xfrm>
            <a:off x="4750663" y="4767264"/>
            <a:ext cx="2133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5" name="Google Shape;285;g115f6d60b73_0_640"/>
          <p:cNvSpPr/>
          <p:nvPr/>
        </p:nvSpPr>
        <p:spPr>
          <a:xfrm>
            <a:off x="4133700" y="866911"/>
            <a:ext cx="1290600" cy="1767300"/>
          </a:xfrm>
          <a:prstGeom prst="roundRect">
            <a:avLst>
              <a:gd fmla="val 16667" name="adj"/>
            </a:avLst>
          </a:prstGeom>
          <a:solidFill>
            <a:srgbClr val="68BD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g115f6d60b73_0_640"/>
          <p:cNvSpPr/>
          <p:nvPr/>
        </p:nvSpPr>
        <p:spPr>
          <a:xfrm>
            <a:off x="4294261" y="1278257"/>
            <a:ext cx="940500" cy="6453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Input</a:t>
            </a:r>
            <a:endParaRPr b="0" baseline="-2500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g115f6d60b73_0_640"/>
          <p:cNvSpPr/>
          <p:nvPr/>
        </p:nvSpPr>
        <p:spPr>
          <a:xfrm>
            <a:off x="7594400" y="819150"/>
            <a:ext cx="1240800" cy="1812600"/>
          </a:xfrm>
          <a:prstGeom prst="roundRect">
            <a:avLst>
              <a:gd fmla="val 16667" name="adj"/>
            </a:avLst>
          </a:prstGeom>
          <a:solidFill>
            <a:srgbClr val="68BD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g115f6d60b73_0_640"/>
          <p:cNvSpPr/>
          <p:nvPr/>
        </p:nvSpPr>
        <p:spPr>
          <a:xfrm>
            <a:off x="7769456" y="1269404"/>
            <a:ext cx="940500" cy="6453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Out</a:t>
            </a:r>
            <a:endParaRPr b="0" baseline="-2500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g115f6d60b73_0_640"/>
          <p:cNvSpPr txBox="1"/>
          <p:nvPr/>
        </p:nvSpPr>
        <p:spPr>
          <a:xfrm>
            <a:off x="4244850" y="2063825"/>
            <a:ext cx="1068300" cy="245100"/>
          </a:xfrm>
          <a:prstGeom prst="rect">
            <a:avLst/>
          </a:prstGeom>
          <a:solidFill>
            <a:srgbClr val="EAD1DC"/>
          </a:solidFill>
          <a:ln cap="flat" cmpd="sng" w="38100">
            <a:solidFill>
              <a:srgbClr val="C27B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Metadata</a:t>
            </a:r>
            <a:endParaRPr i="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g115f6d60b73_0_640"/>
          <p:cNvSpPr txBox="1"/>
          <p:nvPr/>
        </p:nvSpPr>
        <p:spPr>
          <a:xfrm>
            <a:off x="7683000" y="2076000"/>
            <a:ext cx="1068300" cy="245100"/>
          </a:xfrm>
          <a:prstGeom prst="rect">
            <a:avLst/>
          </a:prstGeom>
          <a:solidFill>
            <a:srgbClr val="EAD1DC"/>
          </a:solidFill>
          <a:ln cap="flat" cmpd="sng" w="38100">
            <a:solidFill>
              <a:srgbClr val="C27B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Metadata</a:t>
            </a:r>
            <a:endParaRPr i="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1607c8ec5b_1_6"/>
          <p:cNvSpPr txBox="1"/>
          <p:nvPr>
            <p:ph type="title"/>
          </p:nvPr>
        </p:nvSpPr>
        <p:spPr>
          <a:xfrm>
            <a:off x="457200" y="-22621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Implementing our environment using Singularity </a:t>
            </a:r>
            <a:endParaRPr sz="3000"/>
          </a:p>
        </p:txBody>
      </p:sp>
      <p:sp>
        <p:nvSpPr>
          <p:cNvPr id="296" name="Google Shape;296;g11607c8ec5b_1_6"/>
          <p:cNvSpPr txBox="1"/>
          <p:nvPr>
            <p:ph idx="1" type="body"/>
          </p:nvPr>
        </p:nvSpPr>
        <p:spPr>
          <a:xfrm>
            <a:off x="304800" y="819150"/>
            <a:ext cx="3664500" cy="1068600"/>
          </a:xfrm>
          <a:prstGeom prst="rect">
            <a:avLst/>
          </a:prstGeom>
          <a:solidFill>
            <a:srgbClr val="68BDFF">
              <a:alpha val="55870"/>
            </a:srgbClr>
          </a:solidFill>
        </p:spPr>
        <p:txBody>
          <a:bodyPr anchorCtr="0" anchor="t" bIns="45700" lIns="91425" spcFirstLastPara="1" rIns="91425" wrap="square" tIns="45700">
            <a:normAutofit fontScale="55000"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b="1" lang="en-US"/>
              <a:t>Data container: </a:t>
            </a:r>
            <a:endParaRPr b="1"/>
          </a:p>
          <a:p>
            <a:pPr indent="-333375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ct val="107142"/>
              <a:buChar char="•"/>
            </a:pPr>
            <a:r>
              <a:rPr lang="en-US"/>
              <a:t>Data compressed and added as an EXT3 file systems partition</a:t>
            </a:r>
            <a:endParaRPr/>
          </a:p>
          <a:p>
            <a:pPr indent="-333375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7142"/>
              <a:buChar char="•"/>
            </a:pPr>
            <a:r>
              <a:rPr lang="en-US"/>
              <a:t>Metadata added as a JSON partition</a:t>
            </a:r>
            <a:endParaRPr/>
          </a:p>
        </p:txBody>
      </p:sp>
      <p:sp>
        <p:nvSpPr>
          <p:cNvPr id="297" name="Google Shape;297;g11607c8ec5b_1_6"/>
          <p:cNvSpPr txBox="1"/>
          <p:nvPr>
            <p:ph idx="12" type="sldNum"/>
          </p:nvPr>
        </p:nvSpPr>
        <p:spPr>
          <a:xfrm>
            <a:off x="4750663" y="4767264"/>
            <a:ext cx="2133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8" name="Google Shape;298;g11607c8ec5b_1_6"/>
          <p:cNvSpPr/>
          <p:nvPr/>
        </p:nvSpPr>
        <p:spPr>
          <a:xfrm>
            <a:off x="5799650" y="819150"/>
            <a:ext cx="1416900" cy="1767300"/>
          </a:xfrm>
          <a:prstGeom prst="roundRect">
            <a:avLst>
              <a:gd fmla="val 16667" name="adj"/>
            </a:avLst>
          </a:prstGeom>
          <a:solidFill>
            <a:srgbClr val="FFAB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g11607c8ec5b_1_6"/>
          <p:cNvSpPr/>
          <p:nvPr/>
        </p:nvSpPr>
        <p:spPr>
          <a:xfrm>
            <a:off x="5869958" y="1139375"/>
            <a:ext cx="1290600" cy="890700"/>
          </a:xfrm>
          <a:prstGeom prst="diamond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App</a:t>
            </a:r>
            <a:endParaRPr b="0" baseline="-2500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g11607c8ec5b_1_6"/>
          <p:cNvSpPr/>
          <p:nvPr/>
        </p:nvSpPr>
        <p:spPr>
          <a:xfrm>
            <a:off x="4133700" y="866911"/>
            <a:ext cx="1290600" cy="1767300"/>
          </a:xfrm>
          <a:prstGeom prst="roundRect">
            <a:avLst>
              <a:gd fmla="val 16667" name="adj"/>
            </a:avLst>
          </a:prstGeom>
          <a:solidFill>
            <a:srgbClr val="68BD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g11607c8ec5b_1_6"/>
          <p:cNvSpPr/>
          <p:nvPr/>
        </p:nvSpPr>
        <p:spPr>
          <a:xfrm>
            <a:off x="4294261" y="1278257"/>
            <a:ext cx="940500" cy="6453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Input</a:t>
            </a:r>
            <a:endParaRPr b="0" baseline="-2500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g11607c8ec5b_1_6"/>
          <p:cNvSpPr/>
          <p:nvPr/>
        </p:nvSpPr>
        <p:spPr>
          <a:xfrm>
            <a:off x="7594400" y="819150"/>
            <a:ext cx="1240800" cy="1812600"/>
          </a:xfrm>
          <a:prstGeom prst="roundRect">
            <a:avLst>
              <a:gd fmla="val 16667" name="adj"/>
            </a:avLst>
          </a:prstGeom>
          <a:solidFill>
            <a:srgbClr val="68BD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g11607c8ec5b_1_6"/>
          <p:cNvSpPr/>
          <p:nvPr/>
        </p:nvSpPr>
        <p:spPr>
          <a:xfrm>
            <a:off x="7769456" y="1269404"/>
            <a:ext cx="940500" cy="6453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Out</a:t>
            </a:r>
            <a:endParaRPr b="0" baseline="-2500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g11607c8ec5b_1_6"/>
          <p:cNvSpPr txBox="1"/>
          <p:nvPr/>
        </p:nvSpPr>
        <p:spPr>
          <a:xfrm>
            <a:off x="4244850" y="2063825"/>
            <a:ext cx="1068300" cy="245100"/>
          </a:xfrm>
          <a:prstGeom prst="rect">
            <a:avLst/>
          </a:prstGeom>
          <a:solidFill>
            <a:srgbClr val="EAD1DC"/>
          </a:solidFill>
          <a:ln cap="flat" cmpd="sng" w="38100">
            <a:solidFill>
              <a:srgbClr val="C27B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Metadata</a:t>
            </a:r>
            <a:endParaRPr i="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g11607c8ec5b_1_6"/>
          <p:cNvSpPr txBox="1"/>
          <p:nvPr/>
        </p:nvSpPr>
        <p:spPr>
          <a:xfrm>
            <a:off x="5895141" y="2067151"/>
            <a:ext cx="1240800" cy="245100"/>
          </a:xfrm>
          <a:prstGeom prst="rect">
            <a:avLst/>
          </a:prstGeom>
          <a:solidFill>
            <a:srgbClr val="EAD1DC"/>
          </a:solidFill>
          <a:ln cap="flat" cmpd="sng" w="38100">
            <a:solidFill>
              <a:srgbClr val="C27B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Metadata</a:t>
            </a:r>
            <a:endParaRPr i="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g11607c8ec5b_1_6"/>
          <p:cNvSpPr txBox="1"/>
          <p:nvPr/>
        </p:nvSpPr>
        <p:spPr>
          <a:xfrm>
            <a:off x="7683000" y="2076000"/>
            <a:ext cx="1068300" cy="245100"/>
          </a:xfrm>
          <a:prstGeom prst="rect">
            <a:avLst/>
          </a:prstGeom>
          <a:solidFill>
            <a:srgbClr val="EAD1DC"/>
          </a:solidFill>
          <a:ln cap="flat" cmpd="sng" w="38100">
            <a:solidFill>
              <a:srgbClr val="C27B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Metadata</a:t>
            </a:r>
            <a:endParaRPr i="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g11607c8ec5b_1_6"/>
          <p:cNvSpPr txBox="1"/>
          <p:nvPr>
            <p:ph idx="1" type="body"/>
          </p:nvPr>
        </p:nvSpPr>
        <p:spPr>
          <a:xfrm>
            <a:off x="304800" y="1885951"/>
            <a:ext cx="3664500" cy="1318500"/>
          </a:xfrm>
          <a:prstGeom prst="rect">
            <a:avLst/>
          </a:prstGeom>
          <a:solidFill>
            <a:srgbClr val="F6B26B"/>
          </a:solidFill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b="1" lang="en-US" sz="1500"/>
              <a:t>Application container: </a:t>
            </a:r>
            <a:endParaRPr b="1" sz="1500"/>
          </a:p>
          <a:p>
            <a:pPr indent="-323850" lvl="0" marL="457200" rtl="0" algn="l">
              <a:spcBef>
                <a:spcPts val="640"/>
              </a:spcBef>
              <a:spcAft>
                <a:spcPts val="0"/>
              </a:spcAft>
              <a:buSzPts val="1500"/>
              <a:buChar char="•"/>
            </a:pPr>
            <a:r>
              <a:rPr lang="en-US" sz="1500"/>
              <a:t>Application executable or scripts + software stack compressed in a squashFS partition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-US" sz="1500"/>
              <a:t>Metadata added as a JSON partition</a:t>
            </a:r>
            <a:endParaRPr sz="15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1607c8ec5b_1_39"/>
          <p:cNvSpPr txBox="1"/>
          <p:nvPr>
            <p:ph type="title"/>
          </p:nvPr>
        </p:nvSpPr>
        <p:spPr>
          <a:xfrm>
            <a:off x="457200" y="-22621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Implementing our environment using Singularity </a:t>
            </a:r>
            <a:endParaRPr sz="3000"/>
          </a:p>
        </p:txBody>
      </p:sp>
      <p:sp>
        <p:nvSpPr>
          <p:cNvPr id="313" name="Google Shape;313;g11607c8ec5b_1_39"/>
          <p:cNvSpPr txBox="1"/>
          <p:nvPr>
            <p:ph idx="1" type="body"/>
          </p:nvPr>
        </p:nvSpPr>
        <p:spPr>
          <a:xfrm>
            <a:off x="304800" y="819150"/>
            <a:ext cx="3664500" cy="1068600"/>
          </a:xfrm>
          <a:prstGeom prst="rect">
            <a:avLst/>
          </a:prstGeom>
          <a:solidFill>
            <a:srgbClr val="68BDFF">
              <a:alpha val="55870"/>
            </a:srgbClr>
          </a:solidFill>
        </p:spPr>
        <p:txBody>
          <a:bodyPr anchorCtr="0" anchor="t" bIns="45700" lIns="91425" spcFirstLastPara="1" rIns="91425" wrap="square" tIns="45700">
            <a:normAutofit fontScale="55000"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b="1" lang="en-US"/>
              <a:t>Data container: </a:t>
            </a:r>
            <a:endParaRPr b="1"/>
          </a:p>
          <a:p>
            <a:pPr indent="-333375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ct val="107142"/>
              <a:buChar char="•"/>
            </a:pPr>
            <a:r>
              <a:rPr lang="en-US"/>
              <a:t>Data compressed and added as an EXT3 file systems partition</a:t>
            </a:r>
            <a:endParaRPr/>
          </a:p>
          <a:p>
            <a:pPr indent="-333375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7142"/>
              <a:buChar char="•"/>
            </a:pPr>
            <a:r>
              <a:rPr lang="en-US"/>
              <a:t>Metadata added as a JSON partition</a:t>
            </a:r>
            <a:endParaRPr/>
          </a:p>
        </p:txBody>
      </p:sp>
      <p:sp>
        <p:nvSpPr>
          <p:cNvPr id="314" name="Google Shape;314;g11607c8ec5b_1_39"/>
          <p:cNvSpPr txBox="1"/>
          <p:nvPr>
            <p:ph idx="12" type="sldNum"/>
          </p:nvPr>
        </p:nvSpPr>
        <p:spPr>
          <a:xfrm>
            <a:off x="4750663" y="4767264"/>
            <a:ext cx="2133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5" name="Google Shape;315;g11607c8ec5b_1_39"/>
          <p:cNvSpPr/>
          <p:nvPr/>
        </p:nvSpPr>
        <p:spPr>
          <a:xfrm>
            <a:off x="5799650" y="819150"/>
            <a:ext cx="1416900" cy="1767300"/>
          </a:xfrm>
          <a:prstGeom prst="roundRect">
            <a:avLst>
              <a:gd fmla="val 16667" name="adj"/>
            </a:avLst>
          </a:prstGeom>
          <a:solidFill>
            <a:srgbClr val="FFAB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g11607c8ec5b_1_39"/>
          <p:cNvSpPr/>
          <p:nvPr/>
        </p:nvSpPr>
        <p:spPr>
          <a:xfrm>
            <a:off x="5869958" y="1139375"/>
            <a:ext cx="1290600" cy="890700"/>
          </a:xfrm>
          <a:prstGeom prst="diamond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App</a:t>
            </a:r>
            <a:endParaRPr b="0" baseline="-2500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g11607c8ec5b_1_39"/>
          <p:cNvSpPr/>
          <p:nvPr/>
        </p:nvSpPr>
        <p:spPr>
          <a:xfrm>
            <a:off x="4133700" y="866911"/>
            <a:ext cx="1290600" cy="1767300"/>
          </a:xfrm>
          <a:prstGeom prst="roundRect">
            <a:avLst>
              <a:gd fmla="val 16667" name="adj"/>
            </a:avLst>
          </a:prstGeom>
          <a:solidFill>
            <a:srgbClr val="68BD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g11607c8ec5b_1_39"/>
          <p:cNvSpPr/>
          <p:nvPr/>
        </p:nvSpPr>
        <p:spPr>
          <a:xfrm>
            <a:off x="4294261" y="1278257"/>
            <a:ext cx="940500" cy="6453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Input</a:t>
            </a:r>
            <a:endParaRPr b="0" baseline="-2500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g11607c8ec5b_1_39"/>
          <p:cNvSpPr/>
          <p:nvPr/>
        </p:nvSpPr>
        <p:spPr>
          <a:xfrm>
            <a:off x="7594400" y="819150"/>
            <a:ext cx="1240800" cy="1812600"/>
          </a:xfrm>
          <a:prstGeom prst="roundRect">
            <a:avLst>
              <a:gd fmla="val 16667" name="adj"/>
            </a:avLst>
          </a:prstGeom>
          <a:solidFill>
            <a:srgbClr val="68BD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g11607c8ec5b_1_39"/>
          <p:cNvSpPr/>
          <p:nvPr/>
        </p:nvSpPr>
        <p:spPr>
          <a:xfrm>
            <a:off x="7769456" y="1269404"/>
            <a:ext cx="940500" cy="6453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Out</a:t>
            </a:r>
            <a:endParaRPr b="0" baseline="-2500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g11607c8ec5b_1_39"/>
          <p:cNvSpPr txBox="1"/>
          <p:nvPr/>
        </p:nvSpPr>
        <p:spPr>
          <a:xfrm>
            <a:off x="4244850" y="2063825"/>
            <a:ext cx="1068300" cy="245100"/>
          </a:xfrm>
          <a:prstGeom prst="rect">
            <a:avLst/>
          </a:prstGeom>
          <a:solidFill>
            <a:srgbClr val="EAD1DC"/>
          </a:solidFill>
          <a:ln cap="flat" cmpd="sng" w="38100">
            <a:solidFill>
              <a:srgbClr val="C27B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Metadata</a:t>
            </a:r>
            <a:endParaRPr i="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g11607c8ec5b_1_39"/>
          <p:cNvSpPr txBox="1"/>
          <p:nvPr/>
        </p:nvSpPr>
        <p:spPr>
          <a:xfrm>
            <a:off x="5895141" y="2067151"/>
            <a:ext cx="1240800" cy="245100"/>
          </a:xfrm>
          <a:prstGeom prst="rect">
            <a:avLst/>
          </a:prstGeom>
          <a:solidFill>
            <a:srgbClr val="EAD1DC"/>
          </a:solidFill>
          <a:ln cap="flat" cmpd="sng" w="38100">
            <a:solidFill>
              <a:srgbClr val="C27B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Metadata</a:t>
            </a:r>
            <a:endParaRPr i="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g11607c8ec5b_1_39"/>
          <p:cNvSpPr txBox="1"/>
          <p:nvPr/>
        </p:nvSpPr>
        <p:spPr>
          <a:xfrm>
            <a:off x="7683000" y="2076000"/>
            <a:ext cx="1068300" cy="245100"/>
          </a:xfrm>
          <a:prstGeom prst="rect">
            <a:avLst/>
          </a:prstGeom>
          <a:solidFill>
            <a:srgbClr val="EAD1DC"/>
          </a:solidFill>
          <a:ln cap="flat" cmpd="sng" w="38100">
            <a:solidFill>
              <a:srgbClr val="C27B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Metadata</a:t>
            </a:r>
            <a:endParaRPr i="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4" name="Google Shape;324;g11607c8ec5b_1_39"/>
          <p:cNvCxnSpPr>
            <a:stCxn id="318" idx="3"/>
            <a:endCxn id="316" idx="1"/>
          </p:cNvCxnSpPr>
          <p:nvPr/>
        </p:nvCxnSpPr>
        <p:spPr>
          <a:xfrm flipH="1" rot="10800000">
            <a:off x="5234761" y="1584707"/>
            <a:ext cx="635100" cy="16200"/>
          </a:xfrm>
          <a:prstGeom prst="straightConnector1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25" name="Google Shape;325;g11607c8ec5b_1_39"/>
          <p:cNvCxnSpPr>
            <a:stCxn id="316" idx="3"/>
            <a:endCxn id="320" idx="1"/>
          </p:cNvCxnSpPr>
          <p:nvPr/>
        </p:nvCxnSpPr>
        <p:spPr>
          <a:xfrm>
            <a:off x="7160558" y="1584725"/>
            <a:ext cx="609000" cy="7200"/>
          </a:xfrm>
          <a:prstGeom prst="straightConnector1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26" name="Google Shape;326;g11607c8ec5b_1_39"/>
          <p:cNvSpPr txBox="1"/>
          <p:nvPr/>
        </p:nvSpPr>
        <p:spPr>
          <a:xfrm>
            <a:off x="5313150" y="1015900"/>
            <a:ext cx="565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zero-copy</a:t>
            </a:r>
            <a:endParaRPr b="1" sz="1300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g11607c8ec5b_1_39"/>
          <p:cNvSpPr txBox="1"/>
          <p:nvPr/>
        </p:nvSpPr>
        <p:spPr>
          <a:xfrm>
            <a:off x="7135950" y="1015900"/>
            <a:ext cx="565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zero-copy</a:t>
            </a:r>
            <a:endParaRPr b="1" sz="1300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g11607c8ec5b_1_39"/>
          <p:cNvSpPr txBox="1"/>
          <p:nvPr>
            <p:ph idx="1" type="body"/>
          </p:nvPr>
        </p:nvSpPr>
        <p:spPr>
          <a:xfrm>
            <a:off x="304800" y="1885951"/>
            <a:ext cx="3664500" cy="1318500"/>
          </a:xfrm>
          <a:prstGeom prst="rect">
            <a:avLst/>
          </a:prstGeom>
          <a:solidFill>
            <a:srgbClr val="F6B26B"/>
          </a:solidFill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b="1" lang="en-US" sz="1500"/>
              <a:t>Application container: </a:t>
            </a:r>
            <a:endParaRPr b="1" sz="1500"/>
          </a:p>
          <a:p>
            <a:pPr indent="-323850" lvl="0" marL="457200" rtl="0" algn="l">
              <a:spcBef>
                <a:spcPts val="640"/>
              </a:spcBef>
              <a:spcAft>
                <a:spcPts val="0"/>
              </a:spcAft>
              <a:buSzPts val="1500"/>
              <a:buChar char="•"/>
            </a:pPr>
            <a:r>
              <a:rPr lang="en-US" sz="1500"/>
              <a:t>Application executable or scripts + software stack compressed in a squashFS partition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-US" sz="1500"/>
              <a:t>Metadata added as a JSON partition</a:t>
            </a:r>
            <a:endParaRPr sz="1500"/>
          </a:p>
        </p:txBody>
      </p:sp>
      <p:sp>
        <p:nvSpPr>
          <p:cNvPr id="329" name="Google Shape;329;g11607c8ec5b_1_39"/>
          <p:cNvSpPr txBox="1"/>
          <p:nvPr>
            <p:ph idx="1" type="body"/>
          </p:nvPr>
        </p:nvSpPr>
        <p:spPr>
          <a:xfrm>
            <a:off x="304800" y="3181350"/>
            <a:ext cx="3664500" cy="1318500"/>
          </a:xfrm>
          <a:prstGeom prst="rect">
            <a:avLst/>
          </a:prstGeom>
          <a:solidFill>
            <a:srgbClr val="93C47D"/>
          </a:solidFill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b="1" lang="en-US" sz="1500"/>
              <a:t>Zero-copy data transfer:</a:t>
            </a:r>
            <a:endParaRPr b="1" sz="1500"/>
          </a:p>
          <a:p>
            <a:pPr indent="-323850" lvl="0" marL="457200" rtl="0" algn="l">
              <a:spcBef>
                <a:spcPts val="640"/>
              </a:spcBef>
              <a:spcAft>
                <a:spcPts val="0"/>
              </a:spcAft>
              <a:buSzPts val="1500"/>
              <a:buChar char="•"/>
            </a:pPr>
            <a:r>
              <a:rPr lang="en-US" sz="1500"/>
              <a:t>Bind mount functionality that links a directory from a source container to a directory in a destination container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-US" sz="1500"/>
              <a:t>Multiple containers can be connected</a:t>
            </a:r>
            <a:endParaRPr sz="15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itle Screens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ontent: Meta Info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2014-12-02T19:58:44Z</dcterms:created>
</cp:coreProperties>
</file>