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Roboto"/>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3" roundtripDataSignature="AMtx7mg9Hp+MJ94LepvP2XvPoBhq5H1g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5.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H:\.shortcut-targets-by-id\1IadZzVBoBR6_jxTgM0zJv5MH9ELMC2wm\APS%20talk\foglio%20per%20valerio3.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H:\.shortcut-targets-by-id\1IadZzVBoBR6_jxTgM0zJv5MH9ELMC2wm\APS%20talk\foglio%20per%20valerio3.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H:\.shortcut-targets-by-id\1IadZzVBoBR6_jxTgM0zJv5MH9ELMC2wm\APS%20talk\foglio%20per%20valerio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H:\.shortcut-targets-by-id\1IadZzVBoBR6_jxTgM0zJv5MH9ELMC2wm\APS%20talk\foglio%20per%20valerio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H:\.shortcut-targets-by-id\1IadZzVBoBR6_jxTgM0zJv5MH9ELMC2wm\APS%20talk\foglio%20per%20valerio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H:\.shortcut-targets-by-id\1IadZzVBoBR6_jxTgM0zJv5MH9ELMC2wm\APS%20talk\foglio%20per%20valerio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[foglio per valerio3.xlsx]PLOT1!PivotTable2</c:name>
    <c:fmtId val="8"/>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PLOT1!$B$3:$B$4</c:f>
              <c:strCache>
                <c:ptCount val="1"/>
                <c:pt idx="0">
                  <c:v>aws-aws</c:v>
                </c:pt>
              </c:strCache>
            </c:strRef>
          </c:tx>
          <c:spPr>
            <a:ln w="28575" cap="rnd">
              <a:solidFill>
                <a:schemeClr val="accent1"/>
              </a:solidFill>
              <a:round/>
            </a:ln>
            <a:effectLst/>
          </c:spPr>
          <c:marker>
            <c:symbol val="none"/>
          </c:marker>
          <c:cat>
            <c:strRef>
              <c:f>PLOT1!$A$5:$A$18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PLOT1!$B$5:$B$18</c:f>
              <c:numCache>
                <c:formatCode>General</c:formatCode>
                <c:ptCount val="13"/>
                <c:pt idx="0">
                  <c:v>0.51</c:v>
                </c:pt>
                <c:pt idx="1">
                  <c:v>1.02</c:v>
                </c:pt>
                <c:pt idx="2">
                  <c:v>1.81</c:v>
                </c:pt>
                <c:pt idx="3">
                  <c:v>3.72</c:v>
                </c:pt>
                <c:pt idx="4">
                  <c:v>7.27</c:v>
                </c:pt>
                <c:pt idx="5">
                  <c:v>14.56</c:v>
                </c:pt>
                <c:pt idx="6">
                  <c:v>30.76</c:v>
                </c:pt>
                <c:pt idx="7">
                  <c:v>56.63</c:v>
                </c:pt>
                <c:pt idx="8">
                  <c:v>106.91</c:v>
                </c:pt>
                <c:pt idx="9">
                  <c:v>192.15</c:v>
                </c:pt>
                <c:pt idx="10">
                  <c:v>371.94</c:v>
                </c:pt>
                <c:pt idx="11">
                  <c:v>489.19</c:v>
                </c:pt>
                <c:pt idx="12">
                  <c:v>671.65</c:v>
                </c:pt>
              </c:numCache>
            </c:numRef>
          </c:val>
          <c:smooth val="0"/>
          <c:extLst>
            <c:ext xmlns:c16="http://schemas.microsoft.com/office/drawing/2014/chart" uri="{C3380CC4-5D6E-409C-BE32-E72D297353CC}">
              <c16:uniqueId val="{00000000-7F14-4A4E-94A1-7D32AB1008BB}"/>
            </c:ext>
          </c:extLst>
        </c:ser>
        <c:ser>
          <c:idx val="1"/>
          <c:order val="1"/>
          <c:tx>
            <c:strRef>
              <c:f>PLOT1!$C$3:$C$4</c:f>
              <c:strCache>
                <c:ptCount val="1"/>
                <c:pt idx="0">
                  <c:v>aws-chpc</c:v>
                </c:pt>
              </c:strCache>
            </c:strRef>
          </c:tx>
          <c:spPr>
            <a:ln w="28575" cap="rnd">
              <a:solidFill>
                <a:schemeClr val="accent2"/>
              </a:solidFill>
              <a:round/>
            </a:ln>
            <a:effectLst/>
          </c:spPr>
          <c:marker>
            <c:symbol val="none"/>
          </c:marker>
          <c:cat>
            <c:strRef>
              <c:f>PLOT1!$A$5:$A$18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PLOT1!$C$5:$C$18</c:f>
              <c:numCache>
                <c:formatCode>General</c:formatCode>
                <c:ptCount val="13"/>
                <c:pt idx="0">
                  <c:v>7.0000000000000007E-2</c:v>
                </c:pt>
                <c:pt idx="1">
                  <c:v>0.15</c:v>
                </c:pt>
                <c:pt idx="2">
                  <c:v>0.3</c:v>
                </c:pt>
                <c:pt idx="3">
                  <c:v>0.59</c:v>
                </c:pt>
                <c:pt idx="4">
                  <c:v>1.19</c:v>
                </c:pt>
                <c:pt idx="5">
                  <c:v>2.4</c:v>
                </c:pt>
                <c:pt idx="6">
                  <c:v>4.5999999999999996</c:v>
                </c:pt>
                <c:pt idx="7">
                  <c:v>8.74</c:v>
                </c:pt>
                <c:pt idx="8">
                  <c:v>18.579999999999998</c:v>
                </c:pt>
                <c:pt idx="9">
                  <c:v>37.020000000000003</c:v>
                </c:pt>
                <c:pt idx="10">
                  <c:v>70.8</c:v>
                </c:pt>
                <c:pt idx="11">
                  <c:v>78.69</c:v>
                </c:pt>
                <c:pt idx="12">
                  <c:v>100.93</c:v>
                </c:pt>
              </c:numCache>
            </c:numRef>
          </c:val>
          <c:smooth val="0"/>
          <c:extLst>
            <c:ext xmlns:c16="http://schemas.microsoft.com/office/drawing/2014/chart" uri="{C3380CC4-5D6E-409C-BE32-E72D297353CC}">
              <c16:uniqueId val="{00000001-7F14-4A4E-94A1-7D32AB1008BB}"/>
            </c:ext>
          </c:extLst>
        </c:ser>
        <c:ser>
          <c:idx val="2"/>
          <c:order val="2"/>
          <c:tx>
            <c:strRef>
              <c:f>PLOT1!$D$3:$D$4</c:f>
              <c:strCache>
                <c:ptCount val="1"/>
                <c:pt idx="0">
                  <c:v>aws-osn</c:v>
                </c:pt>
              </c:strCache>
            </c:strRef>
          </c:tx>
          <c:spPr>
            <a:ln w="28575" cap="rnd">
              <a:solidFill>
                <a:schemeClr val="accent3"/>
              </a:solidFill>
              <a:round/>
            </a:ln>
            <a:effectLst/>
          </c:spPr>
          <c:marker>
            <c:symbol val="none"/>
          </c:marker>
          <c:cat>
            <c:strRef>
              <c:f>PLOT1!$A$5:$A$18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PLOT1!$D$5:$D$18</c:f>
              <c:numCache>
                <c:formatCode>General</c:formatCode>
                <c:ptCount val="13"/>
                <c:pt idx="0">
                  <c:v>0.16</c:v>
                </c:pt>
                <c:pt idx="1">
                  <c:v>0.31</c:v>
                </c:pt>
                <c:pt idx="2">
                  <c:v>0.82</c:v>
                </c:pt>
                <c:pt idx="3">
                  <c:v>1.51</c:v>
                </c:pt>
                <c:pt idx="4">
                  <c:v>3.52</c:v>
                </c:pt>
                <c:pt idx="5">
                  <c:v>6.51</c:v>
                </c:pt>
                <c:pt idx="6">
                  <c:v>15.14</c:v>
                </c:pt>
                <c:pt idx="7">
                  <c:v>29.49</c:v>
                </c:pt>
                <c:pt idx="8">
                  <c:v>50.91</c:v>
                </c:pt>
                <c:pt idx="9">
                  <c:v>99.02</c:v>
                </c:pt>
                <c:pt idx="10">
                  <c:v>218.39</c:v>
                </c:pt>
                <c:pt idx="11">
                  <c:v>267.61</c:v>
                </c:pt>
                <c:pt idx="12">
                  <c:v>341.91</c:v>
                </c:pt>
              </c:numCache>
            </c:numRef>
          </c:val>
          <c:smooth val="0"/>
          <c:extLst>
            <c:ext xmlns:c16="http://schemas.microsoft.com/office/drawing/2014/chart" uri="{C3380CC4-5D6E-409C-BE32-E72D297353CC}">
              <c16:uniqueId val="{00000002-7F14-4A4E-94A1-7D32AB1008BB}"/>
            </c:ext>
          </c:extLst>
        </c:ser>
        <c:ser>
          <c:idx val="3"/>
          <c:order val="3"/>
          <c:tx>
            <c:strRef>
              <c:f>PLOT1!$E$3:$E$4</c:f>
              <c:strCache>
                <c:ptCount val="1"/>
                <c:pt idx="0">
                  <c:v>aws-wasabi</c:v>
                </c:pt>
              </c:strCache>
            </c:strRef>
          </c:tx>
          <c:spPr>
            <a:ln w="28575" cap="rnd">
              <a:solidFill>
                <a:schemeClr val="accent4"/>
              </a:solidFill>
              <a:round/>
            </a:ln>
            <a:effectLst/>
          </c:spPr>
          <c:marker>
            <c:symbol val="none"/>
          </c:marker>
          <c:cat>
            <c:strRef>
              <c:f>PLOT1!$A$5:$A$18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PLOT1!$E$5:$E$18</c:f>
              <c:numCache>
                <c:formatCode>General</c:formatCode>
                <c:ptCount val="13"/>
                <c:pt idx="0">
                  <c:v>0.33</c:v>
                </c:pt>
                <c:pt idx="1">
                  <c:v>0.67</c:v>
                </c:pt>
                <c:pt idx="2">
                  <c:v>1.28</c:v>
                </c:pt>
                <c:pt idx="3">
                  <c:v>2.68</c:v>
                </c:pt>
                <c:pt idx="4">
                  <c:v>5.29</c:v>
                </c:pt>
                <c:pt idx="5">
                  <c:v>10.039999999999999</c:v>
                </c:pt>
                <c:pt idx="6">
                  <c:v>19.47</c:v>
                </c:pt>
                <c:pt idx="7">
                  <c:v>26</c:v>
                </c:pt>
                <c:pt idx="8">
                  <c:v>46.33</c:v>
                </c:pt>
                <c:pt idx="9">
                  <c:v>65.989999999999995</c:v>
                </c:pt>
                <c:pt idx="10">
                  <c:v>101.11</c:v>
                </c:pt>
                <c:pt idx="11">
                  <c:v>155.38</c:v>
                </c:pt>
                <c:pt idx="12">
                  <c:v>237.66</c:v>
                </c:pt>
              </c:numCache>
            </c:numRef>
          </c:val>
          <c:smooth val="0"/>
          <c:extLst>
            <c:ext xmlns:c16="http://schemas.microsoft.com/office/drawing/2014/chart" uri="{C3380CC4-5D6E-409C-BE32-E72D297353CC}">
              <c16:uniqueId val="{00000003-7F14-4A4E-94A1-7D32AB1008BB}"/>
            </c:ext>
          </c:extLst>
        </c:ser>
        <c:dLbls>
          <c:showLegendKey val="0"/>
          <c:showVal val="0"/>
          <c:showCatName val="0"/>
          <c:showSerName val="0"/>
          <c:showPercent val="0"/>
          <c:showBubbleSize val="0"/>
        </c:dLbls>
        <c:smooth val="0"/>
        <c:axId val="336740847"/>
        <c:axId val="336739599"/>
      </c:lineChart>
      <c:catAx>
        <c:axId val="336740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36739599"/>
        <c:crosses val="autoZero"/>
        <c:auto val="1"/>
        <c:lblAlgn val="ctr"/>
        <c:lblOffset val="100"/>
        <c:noMultiLvlLbl val="0"/>
      </c:catAx>
      <c:valAx>
        <c:axId val="336739599"/>
        <c:scaling>
          <c:orientation val="minMax"/>
          <c:max val="1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36740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[foglio per valerio3.xlsx]PLOT1 (2)!PivotTable2</c:name>
    <c:fmtId val="9"/>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'PLOT1 (2)'!$B$3:$B$4</c:f>
              <c:strCache>
                <c:ptCount val="1"/>
                <c:pt idx="0">
                  <c:v>aws-aws</c:v>
                </c:pt>
              </c:strCache>
            </c:strRef>
          </c:tx>
          <c:spPr>
            <a:ln w="28575" cap="rnd">
              <a:solidFill>
                <a:schemeClr val="accent1"/>
              </a:solidFill>
              <a:round/>
            </a:ln>
            <a:effectLst/>
          </c:spPr>
          <c:marker>
            <c:symbol val="none"/>
          </c:marker>
          <c:cat>
            <c:strRef>
              <c:f>'PLOT1 (2)'!$A$5:$A$18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 (2)'!$B$5:$B$18</c:f>
              <c:numCache>
                <c:formatCode>General</c:formatCode>
                <c:ptCount val="13"/>
                <c:pt idx="0">
                  <c:v>0.85</c:v>
                </c:pt>
                <c:pt idx="1">
                  <c:v>1.68</c:v>
                </c:pt>
                <c:pt idx="2">
                  <c:v>3.3</c:v>
                </c:pt>
                <c:pt idx="3">
                  <c:v>6.33</c:v>
                </c:pt>
                <c:pt idx="4">
                  <c:v>12.48</c:v>
                </c:pt>
                <c:pt idx="5">
                  <c:v>26.19</c:v>
                </c:pt>
                <c:pt idx="6">
                  <c:v>51.89</c:v>
                </c:pt>
                <c:pt idx="7">
                  <c:v>93.87</c:v>
                </c:pt>
                <c:pt idx="8">
                  <c:v>192.56</c:v>
                </c:pt>
                <c:pt idx="9">
                  <c:v>339.7</c:v>
                </c:pt>
                <c:pt idx="10">
                  <c:v>635.98</c:v>
                </c:pt>
                <c:pt idx="11">
                  <c:v>1019.48</c:v>
                </c:pt>
                <c:pt idx="12">
                  <c:v>1314.33</c:v>
                </c:pt>
              </c:numCache>
            </c:numRef>
          </c:val>
          <c:smooth val="0"/>
          <c:extLst>
            <c:ext xmlns:c16="http://schemas.microsoft.com/office/drawing/2014/chart" uri="{C3380CC4-5D6E-409C-BE32-E72D297353CC}">
              <c16:uniqueId val="{00000000-4E56-4609-B7F6-0AA257AF8CD6}"/>
            </c:ext>
          </c:extLst>
        </c:ser>
        <c:ser>
          <c:idx val="1"/>
          <c:order val="1"/>
          <c:tx>
            <c:strRef>
              <c:f>'PLOT1 (2)'!$C$3:$C$4</c:f>
              <c:strCache>
                <c:ptCount val="1"/>
                <c:pt idx="0">
                  <c:v>aws-chpc</c:v>
                </c:pt>
              </c:strCache>
            </c:strRef>
          </c:tx>
          <c:spPr>
            <a:ln w="28575" cap="rnd">
              <a:solidFill>
                <a:schemeClr val="accent2"/>
              </a:solidFill>
              <a:round/>
            </a:ln>
            <a:effectLst/>
          </c:spPr>
          <c:marker>
            <c:symbol val="none"/>
          </c:marker>
          <c:cat>
            <c:strRef>
              <c:f>'PLOT1 (2)'!$A$5:$A$18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 (2)'!$C$5:$C$18</c:f>
              <c:numCache>
                <c:formatCode>General</c:formatCode>
                <c:ptCount val="13"/>
                <c:pt idx="0">
                  <c:v>0.13</c:v>
                </c:pt>
                <c:pt idx="1">
                  <c:v>0.3</c:v>
                </c:pt>
                <c:pt idx="2">
                  <c:v>0.59</c:v>
                </c:pt>
                <c:pt idx="3">
                  <c:v>1.2</c:v>
                </c:pt>
                <c:pt idx="4">
                  <c:v>2.35</c:v>
                </c:pt>
                <c:pt idx="5">
                  <c:v>4.72</c:v>
                </c:pt>
                <c:pt idx="6">
                  <c:v>9.2899999999999991</c:v>
                </c:pt>
                <c:pt idx="7">
                  <c:v>17.489999999999998</c:v>
                </c:pt>
                <c:pt idx="8">
                  <c:v>37.21</c:v>
                </c:pt>
                <c:pt idx="9">
                  <c:v>73.849999999999994</c:v>
                </c:pt>
                <c:pt idx="10">
                  <c:v>117.11</c:v>
                </c:pt>
                <c:pt idx="11">
                  <c:v>122.76</c:v>
                </c:pt>
                <c:pt idx="12">
                  <c:v>129.86000000000001</c:v>
                </c:pt>
              </c:numCache>
            </c:numRef>
          </c:val>
          <c:smooth val="0"/>
          <c:extLst>
            <c:ext xmlns:c16="http://schemas.microsoft.com/office/drawing/2014/chart" uri="{C3380CC4-5D6E-409C-BE32-E72D297353CC}">
              <c16:uniqueId val="{00000001-4E56-4609-B7F6-0AA257AF8CD6}"/>
            </c:ext>
          </c:extLst>
        </c:ser>
        <c:ser>
          <c:idx val="2"/>
          <c:order val="2"/>
          <c:tx>
            <c:strRef>
              <c:f>'PLOT1 (2)'!$D$3:$D$4</c:f>
              <c:strCache>
                <c:ptCount val="1"/>
                <c:pt idx="0">
                  <c:v>aws-osn</c:v>
                </c:pt>
              </c:strCache>
            </c:strRef>
          </c:tx>
          <c:spPr>
            <a:ln w="28575" cap="rnd">
              <a:solidFill>
                <a:schemeClr val="accent3"/>
              </a:solidFill>
              <a:round/>
            </a:ln>
            <a:effectLst/>
          </c:spPr>
          <c:marker>
            <c:symbol val="none"/>
          </c:marker>
          <c:cat>
            <c:strRef>
              <c:f>'PLOT1 (2)'!$A$5:$A$18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 (2)'!$D$5:$D$18</c:f>
              <c:numCache>
                <c:formatCode>General</c:formatCode>
                <c:ptCount val="13"/>
                <c:pt idx="0">
                  <c:v>0.4</c:v>
                </c:pt>
                <c:pt idx="1">
                  <c:v>0.79</c:v>
                </c:pt>
                <c:pt idx="2">
                  <c:v>1.34</c:v>
                </c:pt>
                <c:pt idx="3">
                  <c:v>2.73</c:v>
                </c:pt>
                <c:pt idx="4">
                  <c:v>7.19</c:v>
                </c:pt>
                <c:pt idx="5">
                  <c:v>13.05</c:v>
                </c:pt>
                <c:pt idx="6">
                  <c:v>30.01</c:v>
                </c:pt>
                <c:pt idx="7">
                  <c:v>58.29</c:v>
                </c:pt>
                <c:pt idx="8">
                  <c:v>110.64</c:v>
                </c:pt>
                <c:pt idx="9">
                  <c:v>216.24</c:v>
                </c:pt>
                <c:pt idx="10">
                  <c:v>398.57</c:v>
                </c:pt>
                <c:pt idx="11">
                  <c:v>510.06</c:v>
                </c:pt>
                <c:pt idx="12">
                  <c:v>684.15</c:v>
                </c:pt>
              </c:numCache>
            </c:numRef>
          </c:val>
          <c:smooth val="0"/>
          <c:extLst>
            <c:ext xmlns:c16="http://schemas.microsoft.com/office/drawing/2014/chart" uri="{C3380CC4-5D6E-409C-BE32-E72D297353CC}">
              <c16:uniqueId val="{00000002-4E56-4609-B7F6-0AA257AF8CD6}"/>
            </c:ext>
          </c:extLst>
        </c:ser>
        <c:ser>
          <c:idx val="3"/>
          <c:order val="3"/>
          <c:tx>
            <c:strRef>
              <c:f>'PLOT1 (2)'!$E$3:$E$4</c:f>
              <c:strCache>
                <c:ptCount val="1"/>
                <c:pt idx="0">
                  <c:v>aws-wasabi</c:v>
                </c:pt>
              </c:strCache>
            </c:strRef>
          </c:tx>
          <c:spPr>
            <a:ln w="28575" cap="rnd">
              <a:solidFill>
                <a:schemeClr val="accent4"/>
              </a:solidFill>
              <a:round/>
            </a:ln>
            <a:effectLst/>
          </c:spPr>
          <c:marker>
            <c:symbol val="none"/>
          </c:marker>
          <c:cat>
            <c:strRef>
              <c:f>'PLOT1 (2)'!$A$5:$A$18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 (2)'!$E$5:$E$18</c:f>
              <c:numCache>
                <c:formatCode>General</c:formatCode>
                <c:ptCount val="13"/>
                <c:pt idx="0">
                  <c:v>0.65</c:v>
                </c:pt>
                <c:pt idx="1">
                  <c:v>1.28</c:v>
                </c:pt>
                <c:pt idx="2">
                  <c:v>2.57</c:v>
                </c:pt>
                <c:pt idx="3">
                  <c:v>5.21</c:v>
                </c:pt>
                <c:pt idx="4">
                  <c:v>10.41</c:v>
                </c:pt>
                <c:pt idx="5">
                  <c:v>19.399999999999999</c:v>
                </c:pt>
                <c:pt idx="6">
                  <c:v>31.5</c:v>
                </c:pt>
                <c:pt idx="7">
                  <c:v>53.41</c:v>
                </c:pt>
                <c:pt idx="8">
                  <c:v>94.82</c:v>
                </c:pt>
                <c:pt idx="9">
                  <c:v>130.59</c:v>
                </c:pt>
                <c:pt idx="10">
                  <c:v>204.73</c:v>
                </c:pt>
                <c:pt idx="11">
                  <c:v>289.64</c:v>
                </c:pt>
                <c:pt idx="12">
                  <c:v>479.28</c:v>
                </c:pt>
              </c:numCache>
            </c:numRef>
          </c:val>
          <c:smooth val="0"/>
          <c:extLst>
            <c:ext xmlns:c16="http://schemas.microsoft.com/office/drawing/2014/chart" uri="{C3380CC4-5D6E-409C-BE32-E72D297353CC}">
              <c16:uniqueId val="{00000003-4E56-4609-B7F6-0AA257AF8CD6}"/>
            </c:ext>
          </c:extLst>
        </c:ser>
        <c:dLbls>
          <c:showLegendKey val="0"/>
          <c:showVal val="0"/>
          <c:showCatName val="0"/>
          <c:showSerName val="0"/>
          <c:showPercent val="0"/>
          <c:showBubbleSize val="0"/>
        </c:dLbls>
        <c:smooth val="0"/>
        <c:axId val="336740847"/>
        <c:axId val="336739599"/>
      </c:lineChart>
      <c:catAx>
        <c:axId val="336740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36739599"/>
        <c:crosses val="autoZero"/>
        <c:auto val="1"/>
        <c:lblAlgn val="ctr"/>
        <c:lblOffset val="100"/>
        <c:noMultiLvlLbl val="0"/>
      </c:catAx>
      <c:valAx>
        <c:axId val="336739599"/>
        <c:scaling>
          <c:orientation val="minMax"/>
          <c:max val="1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36740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[foglio per valerio3.xlsx]PLOT1 (3)!PivotTable2</c:name>
    <c:fmtId val="10"/>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0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1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'PLOT1 (3)'!$B$3:$B$4</c:f>
              <c:strCache>
                <c:ptCount val="1"/>
                <c:pt idx="0">
                  <c:v>aws-aws</c:v>
                </c:pt>
              </c:strCache>
            </c:strRef>
          </c:tx>
          <c:spPr>
            <a:ln w="28575" cap="rnd">
              <a:solidFill>
                <a:schemeClr val="accent1"/>
              </a:solidFill>
              <a:round/>
            </a:ln>
            <a:effectLst/>
          </c:spPr>
          <c:marker>
            <c:symbol val="none"/>
          </c:marker>
          <c:cat>
            <c:strRef>
              <c:f>'PLOT1 (3)'!$A$5:$A$18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 (3)'!$B$5:$B$18</c:f>
              <c:numCache>
                <c:formatCode>General</c:formatCode>
                <c:ptCount val="13"/>
                <c:pt idx="0">
                  <c:v>0.86</c:v>
                </c:pt>
                <c:pt idx="1">
                  <c:v>1.72</c:v>
                </c:pt>
                <c:pt idx="2">
                  <c:v>3.41</c:v>
                </c:pt>
                <c:pt idx="3">
                  <c:v>6.47</c:v>
                </c:pt>
                <c:pt idx="4">
                  <c:v>12.99</c:v>
                </c:pt>
                <c:pt idx="5">
                  <c:v>25.77</c:v>
                </c:pt>
                <c:pt idx="6">
                  <c:v>50.6</c:v>
                </c:pt>
                <c:pt idx="7">
                  <c:v>98.72</c:v>
                </c:pt>
                <c:pt idx="8">
                  <c:v>190.41</c:v>
                </c:pt>
                <c:pt idx="9">
                  <c:v>353.92</c:v>
                </c:pt>
                <c:pt idx="10">
                  <c:v>630.26</c:v>
                </c:pt>
                <c:pt idx="11">
                  <c:v>990.32</c:v>
                </c:pt>
                <c:pt idx="12">
                  <c:v>1321.35</c:v>
                </c:pt>
              </c:numCache>
            </c:numRef>
          </c:val>
          <c:smooth val="0"/>
          <c:extLst>
            <c:ext xmlns:c16="http://schemas.microsoft.com/office/drawing/2014/chart" uri="{C3380CC4-5D6E-409C-BE32-E72D297353CC}">
              <c16:uniqueId val="{00000000-A713-44ED-A75F-33A8B4F0903A}"/>
            </c:ext>
          </c:extLst>
        </c:ser>
        <c:ser>
          <c:idx val="1"/>
          <c:order val="1"/>
          <c:tx>
            <c:strRef>
              <c:f>'PLOT1 (3)'!$C$3:$C$4</c:f>
              <c:strCache>
                <c:ptCount val="1"/>
                <c:pt idx="0">
                  <c:v>aws-chpc</c:v>
                </c:pt>
              </c:strCache>
            </c:strRef>
          </c:tx>
          <c:spPr>
            <a:ln w="28575" cap="rnd">
              <a:solidFill>
                <a:schemeClr val="accent2"/>
              </a:solidFill>
              <a:round/>
            </a:ln>
            <a:effectLst/>
          </c:spPr>
          <c:marker>
            <c:symbol val="none"/>
          </c:marker>
          <c:cat>
            <c:strRef>
              <c:f>'PLOT1 (3)'!$A$5:$A$18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 (3)'!$C$5:$C$18</c:f>
              <c:numCache>
                <c:formatCode>General</c:formatCode>
                <c:ptCount val="13"/>
                <c:pt idx="0">
                  <c:v>0.23</c:v>
                </c:pt>
                <c:pt idx="1">
                  <c:v>0.52</c:v>
                </c:pt>
                <c:pt idx="2">
                  <c:v>1.01</c:v>
                </c:pt>
                <c:pt idx="3">
                  <c:v>2.0499999999999998</c:v>
                </c:pt>
                <c:pt idx="4">
                  <c:v>4.08</c:v>
                </c:pt>
                <c:pt idx="5">
                  <c:v>8.15</c:v>
                </c:pt>
                <c:pt idx="6">
                  <c:v>16.21</c:v>
                </c:pt>
                <c:pt idx="7">
                  <c:v>31.12</c:v>
                </c:pt>
                <c:pt idx="8">
                  <c:v>65.55</c:v>
                </c:pt>
                <c:pt idx="9">
                  <c:v>127.29</c:v>
                </c:pt>
                <c:pt idx="10">
                  <c:v>209.25</c:v>
                </c:pt>
                <c:pt idx="11">
                  <c:v>183.86</c:v>
                </c:pt>
                <c:pt idx="12">
                  <c:v>180.56</c:v>
                </c:pt>
              </c:numCache>
            </c:numRef>
          </c:val>
          <c:smooth val="0"/>
          <c:extLst>
            <c:ext xmlns:c16="http://schemas.microsoft.com/office/drawing/2014/chart" uri="{C3380CC4-5D6E-409C-BE32-E72D297353CC}">
              <c16:uniqueId val="{00000001-A713-44ED-A75F-33A8B4F0903A}"/>
            </c:ext>
          </c:extLst>
        </c:ser>
        <c:ser>
          <c:idx val="2"/>
          <c:order val="2"/>
          <c:tx>
            <c:strRef>
              <c:f>'PLOT1 (3)'!$D$3:$D$4</c:f>
              <c:strCache>
                <c:ptCount val="1"/>
                <c:pt idx="0">
                  <c:v>aws-osn</c:v>
                </c:pt>
              </c:strCache>
            </c:strRef>
          </c:tx>
          <c:spPr>
            <a:ln w="28575" cap="rnd">
              <a:solidFill>
                <a:schemeClr val="accent3"/>
              </a:solidFill>
              <a:round/>
            </a:ln>
            <a:effectLst/>
          </c:spPr>
          <c:marker>
            <c:symbol val="none"/>
          </c:marker>
          <c:cat>
            <c:strRef>
              <c:f>'PLOT1 (3)'!$A$5:$A$18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 (3)'!$D$5:$D$18</c:f>
              <c:numCache>
                <c:formatCode>General</c:formatCode>
                <c:ptCount val="13"/>
                <c:pt idx="0">
                  <c:v>0.68</c:v>
                </c:pt>
                <c:pt idx="1">
                  <c:v>1.24</c:v>
                </c:pt>
                <c:pt idx="2">
                  <c:v>2.4</c:v>
                </c:pt>
                <c:pt idx="3">
                  <c:v>4.91</c:v>
                </c:pt>
                <c:pt idx="4">
                  <c:v>11.85</c:v>
                </c:pt>
                <c:pt idx="5">
                  <c:v>23.43</c:v>
                </c:pt>
                <c:pt idx="6">
                  <c:v>48.26</c:v>
                </c:pt>
                <c:pt idx="7">
                  <c:v>92.28</c:v>
                </c:pt>
                <c:pt idx="8">
                  <c:v>170.27</c:v>
                </c:pt>
                <c:pt idx="9">
                  <c:v>219.57</c:v>
                </c:pt>
                <c:pt idx="10">
                  <c:v>466.67</c:v>
                </c:pt>
                <c:pt idx="11">
                  <c:v>637.84</c:v>
                </c:pt>
                <c:pt idx="12">
                  <c:v>761.99</c:v>
                </c:pt>
              </c:numCache>
            </c:numRef>
          </c:val>
          <c:smooth val="0"/>
          <c:extLst>
            <c:ext xmlns:c16="http://schemas.microsoft.com/office/drawing/2014/chart" uri="{C3380CC4-5D6E-409C-BE32-E72D297353CC}">
              <c16:uniqueId val="{00000002-A713-44ED-A75F-33A8B4F0903A}"/>
            </c:ext>
          </c:extLst>
        </c:ser>
        <c:ser>
          <c:idx val="3"/>
          <c:order val="3"/>
          <c:tx>
            <c:strRef>
              <c:f>'PLOT1 (3)'!$E$3:$E$4</c:f>
              <c:strCache>
                <c:ptCount val="1"/>
                <c:pt idx="0">
                  <c:v>aws-wasabi</c:v>
                </c:pt>
              </c:strCache>
            </c:strRef>
          </c:tx>
          <c:spPr>
            <a:ln w="28575" cap="rnd">
              <a:solidFill>
                <a:schemeClr val="accent4"/>
              </a:solidFill>
              <a:round/>
            </a:ln>
            <a:effectLst/>
          </c:spPr>
          <c:marker>
            <c:symbol val="none"/>
          </c:marker>
          <c:cat>
            <c:strRef>
              <c:f>'PLOT1 (3)'!$A$5:$A$18</c:f>
              <c:strCache>
                <c:ptCount val="13"/>
                <c:pt idx="0">
                  <c:v>1024</c:v>
                </c:pt>
                <c:pt idx="1">
                  <c:v>2048</c:v>
                </c:pt>
                <c:pt idx="2">
                  <c:v>4096</c:v>
                </c:pt>
                <c:pt idx="3">
                  <c:v>8192</c:v>
                </c:pt>
                <c:pt idx="4">
                  <c:v>16384</c:v>
                </c:pt>
                <c:pt idx="5">
                  <c:v>32768</c:v>
                </c:pt>
                <c:pt idx="6">
                  <c:v>65536</c:v>
                </c:pt>
                <c:pt idx="7">
                  <c:v>131072</c:v>
                </c:pt>
                <c:pt idx="8">
                  <c:v>262144</c:v>
                </c:pt>
                <c:pt idx="9">
                  <c:v>524288</c:v>
                </c:pt>
                <c:pt idx="10">
                  <c:v>1048576</c:v>
                </c:pt>
                <c:pt idx="11">
                  <c:v>2097152</c:v>
                </c:pt>
                <c:pt idx="12">
                  <c:v>4194304</c:v>
                </c:pt>
              </c:strCache>
            </c:strRef>
          </c:cat>
          <c:val>
            <c:numRef>
              <c:f>'PLOT1 (3)'!$E$5:$E$18</c:f>
              <c:numCache>
                <c:formatCode>General</c:formatCode>
                <c:ptCount val="13"/>
                <c:pt idx="0">
                  <c:v>0.84</c:v>
                </c:pt>
                <c:pt idx="1">
                  <c:v>1.69</c:v>
                </c:pt>
                <c:pt idx="2">
                  <c:v>3.33</c:v>
                </c:pt>
                <c:pt idx="3">
                  <c:v>6.65</c:v>
                </c:pt>
                <c:pt idx="4">
                  <c:v>12.84</c:v>
                </c:pt>
                <c:pt idx="5">
                  <c:v>24.33</c:v>
                </c:pt>
                <c:pt idx="6">
                  <c:v>46.6</c:v>
                </c:pt>
                <c:pt idx="7">
                  <c:v>83.53</c:v>
                </c:pt>
                <c:pt idx="8">
                  <c:v>147.79</c:v>
                </c:pt>
                <c:pt idx="9">
                  <c:v>226.67</c:v>
                </c:pt>
                <c:pt idx="10">
                  <c:v>336.29</c:v>
                </c:pt>
                <c:pt idx="11">
                  <c:v>520.53</c:v>
                </c:pt>
                <c:pt idx="12">
                  <c:v>748.71</c:v>
                </c:pt>
              </c:numCache>
            </c:numRef>
          </c:val>
          <c:smooth val="0"/>
          <c:extLst>
            <c:ext xmlns:c16="http://schemas.microsoft.com/office/drawing/2014/chart" uri="{C3380CC4-5D6E-409C-BE32-E72D297353CC}">
              <c16:uniqueId val="{00000003-A713-44ED-A75F-33A8B4F0903A}"/>
            </c:ext>
          </c:extLst>
        </c:ser>
        <c:dLbls>
          <c:showLegendKey val="0"/>
          <c:showVal val="0"/>
          <c:showCatName val="0"/>
          <c:showSerName val="0"/>
          <c:showPercent val="0"/>
          <c:showBubbleSize val="0"/>
        </c:dLbls>
        <c:smooth val="0"/>
        <c:axId val="336740847"/>
        <c:axId val="336739599"/>
      </c:lineChart>
      <c:catAx>
        <c:axId val="336740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36739599"/>
        <c:crosses val="autoZero"/>
        <c:auto val="1"/>
        <c:lblAlgn val="ctr"/>
        <c:lblOffset val="100"/>
        <c:noMultiLvlLbl val="0"/>
      </c:catAx>
      <c:valAx>
        <c:axId val="336739599"/>
        <c:scaling>
          <c:orientation val="minMax"/>
          <c:max val="1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36740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[foglio per valerio3.xlsx]PLOT2!PivotTable2</c:name>
    <c:fmtId val="16"/>
  </c:pivotSource>
  <c:chart>
    <c:autoTitleDeleted val="0"/>
    <c:pivotFmts>
      <c:pivotFmt>
        <c:idx val="0"/>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8"/>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9"/>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0"/>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1"/>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3"/>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34"/>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35"/>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36"/>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7"/>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38"/>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39"/>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40"/>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1"/>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42"/>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43"/>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s>
    <c:plotArea>
      <c:layout/>
      <c:lineChart>
        <c:grouping val="standard"/>
        <c:varyColors val="0"/>
        <c:ser>
          <c:idx val="0"/>
          <c:order val="0"/>
          <c:tx>
            <c:strRef>
              <c:f>PLOT2!$B$3:$B$4</c:f>
              <c:strCache>
                <c:ptCount val="1"/>
                <c:pt idx="0">
                  <c:v>aws-aws</c:v>
                </c:pt>
              </c:strCache>
            </c:strRef>
          </c:tx>
          <c:spPr>
            <a:ln w="28575" cap="rnd">
              <a:solidFill>
                <a:schemeClr val="accent1"/>
              </a:solidFill>
              <a:round/>
            </a:ln>
            <a:effectLst/>
          </c:spPr>
          <c:marker>
            <c:symbol val="none"/>
          </c:marker>
          <c:cat>
            <c:strRef>
              <c:f>PLOT2!$A$5:$A$14</c:f>
              <c:strCache>
                <c:ptCount val="9"/>
                <c:pt idx="0">
                  <c:v>1</c:v>
                </c:pt>
                <c:pt idx="1">
                  <c:v>4</c:v>
                </c:pt>
                <c:pt idx="2">
                  <c:v>8</c:v>
                </c:pt>
                <c:pt idx="3">
                  <c:v>12</c:v>
                </c:pt>
                <c:pt idx="4">
                  <c:v>16</c:v>
                </c:pt>
                <c:pt idx="5">
                  <c:v>20</c:v>
                </c:pt>
                <c:pt idx="6">
                  <c:v>24</c:v>
                </c:pt>
                <c:pt idx="7">
                  <c:v>28</c:v>
                </c:pt>
                <c:pt idx="8">
                  <c:v>32</c:v>
                </c:pt>
              </c:strCache>
            </c:strRef>
          </c:cat>
          <c:val>
            <c:numRef>
              <c:f>PLOT2!$B$5:$B$14</c:f>
              <c:numCache>
                <c:formatCode>General</c:formatCode>
                <c:ptCount val="9"/>
                <c:pt idx="0">
                  <c:v>87.67</c:v>
                </c:pt>
                <c:pt idx="1">
                  <c:v>342.48</c:v>
                </c:pt>
                <c:pt idx="2">
                  <c:v>671.65</c:v>
                </c:pt>
                <c:pt idx="3">
                  <c:v>1001.44</c:v>
                </c:pt>
                <c:pt idx="4">
                  <c:v>1314.33</c:v>
                </c:pt>
                <c:pt idx="5">
                  <c:v>1341.33</c:v>
                </c:pt>
                <c:pt idx="6">
                  <c:v>1316.91</c:v>
                </c:pt>
                <c:pt idx="7">
                  <c:v>1321.35</c:v>
                </c:pt>
                <c:pt idx="8">
                  <c:v>1303.54</c:v>
                </c:pt>
              </c:numCache>
            </c:numRef>
          </c:val>
          <c:smooth val="0"/>
          <c:extLst>
            <c:ext xmlns:c16="http://schemas.microsoft.com/office/drawing/2014/chart" uri="{C3380CC4-5D6E-409C-BE32-E72D297353CC}">
              <c16:uniqueId val="{00000000-9E7E-42A4-96BE-5A8566E156F8}"/>
            </c:ext>
          </c:extLst>
        </c:ser>
        <c:ser>
          <c:idx val="1"/>
          <c:order val="1"/>
          <c:tx>
            <c:strRef>
              <c:f>PLOT2!$C$3:$C$4</c:f>
              <c:strCache>
                <c:ptCount val="1"/>
                <c:pt idx="0">
                  <c:v>aws-chpc</c:v>
                </c:pt>
              </c:strCache>
            </c:strRef>
          </c:tx>
          <c:spPr>
            <a:ln w="28575" cap="rnd">
              <a:solidFill>
                <a:schemeClr val="accent2"/>
              </a:solidFill>
              <a:round/>
            </a:ln>
            <a:effectLst/>
          </c:spPr>
          <c:marker>
            <c:symbol val="none"/>
          </c:marker>
          <c:cat>
            <c:strRef>
              <c:f>PLOT2!$A$5:$A$14</c:f>
              <c:strCache>
                <c:ptCount val="9"/>
                <c:pt idx="0">
                  <c:v>1</c:v>
                </c:pt>
                <c:pt idx="1">
                  <c:v>4</c:v>
                </c:pt>
                <c:pt idx="2">
                  <c:v>8</c:v>
                </c:pt>
                <c:pt idx="3">
                  <c:v>12</c:v>
                </c:pt>
                <c:pt idx="4">
                  <c:v>16</c:v>
                </c:pt>
                <c:pt idx="5">
                  <c:v>20</c:v>
                </c:pt>
                <c:pt idx="6">
                  <c:v>24</c:v>
                </c:pt>
                <c:pt idx="7">
                  <c:v>28</c:v>
                </c:pt>
                <c:pt idx="8">
                  <c:v>32</c:v>
                </c:pt>
              </c:strCache>
            </c:strRef>
          </c:cat>
          <c:val>
            <c:numRef>
              <c:f>PLOT2!$C$5:$C$14</c:f>
              <c:numCache>
                <c:formatCode>General</c:formatCode>
                <c:ptCount val="9"/>
                <c:pt idx="0">
                  <c:v>18.86</c:v>
                </c:pt>
                <c:pt idx="1">
                  <c:v>55.77</c:v>
                </c:pt>
                <c:pt idx="2">
                  <c:v>100.93</c:v>
                </c:pt>
                <c:pt idx="3">
                  <c:v>99.87</c:v>
                </c:pt>
                <c:pt idx="4">
                  <c:v>129.86000000000001</c:v>
                </c:pt>
                <c:pt idx="5">
                  <c:v>155.56</c:v>
                </c:pt>
                <c:pt idx="6">
                  <c:v>167.58</c:v>
                </c:pt>
                <c:pt idx="7">
                  <c:v>180.56</c:v>
                </c:pt>
                <c:pt idx="8">
                  <c:v>243.4</c:v>
                </c:pt>
              </c:numCache>
            </c:numRef>
          </c:val>
          <c:smooth val="0"/>
          <c:extLst>
            <c:ext xmlns:c16="http://schemas.microsoft.com/office/drawing/2014/chart" uri="{C3380CC4-5D6E-409C-BE32-E72D297353CC}">
              <c16:uniqueId val="{00000001-9E7E-42A4-96BE-5A8566E156F8}"/>
            </c:ext>
          </c:extLst>
        </c:ser>
        <c:ser>
          <c:idx val="2"/>
          <c:order val="2"/>
          <c:tx>
            <c:strRef>
              <c:f>PLOT2!$D$3:$D$4</c:f>
              <c:strCache>
                <c:ptCount val="1"/>
                <c:pt idx="0">
                  <c:v>aws-osn</c:v>
                </c:pt>
              </c:strCache>
            </c:strRef>
          </c:tx>
          <c:spPr>
            <a:ln w="28575" cap="rnd">
              <a:solidFill>
                <a:schemeClr val="accent3"/>
              </a:solidFill>
              <a:round/>
            </a:ln>
            <a:effectLst/>
          </c:spPr>
          <c:marker>
            <c:symbol val="none"/>
          </c:marker>
          <c:cat>
            <c:strRef>
              <c:f>PLOT2!$A$5:$A$14</c:f>
              <c:strCache>
                <c:ptCount val="9"/>
                <c:pt idx="0">
                  <c:v>1</c:v>
                </c:pt>
                <c:pt idx="1">
                  <c:v>4</c:v>
                </c:pt>
                <c:pt idx="2">
                  <c:v>8</c:v>
                </c:pt>
                <c:pt idx="3">
                  <c:v>12</c:v>
                </c:pt>
                <c:pt idx="4">
                  <c:v>16</c:v>
                </c:pt>
                <c:pt idx="5">
                  <c:v>20</c:v>
                </c:pt>
                <c:pt idx="6">
                  <c:v>24</c:v>
                </c:pt>
                <c:pt idx="7">
                  <c:v>28</c:v>
                </c:pt>
                <c:pt idx="8">
                  <c:v>32</c:v>
                </c:pt>
              </c:strCache>
            </c:strRef>
          </c:cat>
          <c:val>
            <c:numRef>
              <c:f>PLOT2!$D$5:$D$14</c:f>
              <c:numCache>
                <c:formatCode>General</c:formatCode>
                <c:ptCount val="9"/>
                <c:pt idx="0">
                  <c:v>43.75</c:v>
                </c:pt>
                <c:pt idx="1">
                  <c:v>174.32</c:v>
                </c:pt>
                <c:pt idx="2">
                  <c:v>341.91</c:v>
                </c:pt>
                <c:pt idx="3">
                  <c:v>514.88</c:v>
                </c:pt>
                <c:pt idx="4">
                  <c:v>684.15</c:v>
                </c:pt>
                <c:pt idx="5">
                  <c:v>732.77</c:v>
                </c:pt>
                <c:pt idx="6">
                  <c:v>764.04</c:v>
                </c:pt>
                <c:pt idx="7">
                  <c:v>761.99</c:v>
                </c:pt>
                <c:pt idx="8">
                  <c:v>767.55</c:v>
                </c:pt>
              </c:numCache>
            </c:numRef>
          </c:val>
          <c:smooth val="0"/>
          <c:extLst>
            <c:ext xmlns:c16="http://schemas.microsoft.com/office/drawing/2014/chart" uri="{C3380CC4-5D6E-409C-BE32-E72D297353CC}">
              <c16:uniqueId val="{00000002-9E7E-42A4-96BE-5A8566E156F8}"/>
            </c:ext>
          </c:extLst>
        </c:ser>
        <c:ser>
          <c:idx val="3"/>
          <c:order val="3"/>
          <c:tx>
            <c:strRef>
              <c:f>PLOT2!$E$3:$E$4</c:f>
              <c:strCache>
                <c:ptCount val="1"/>
                <c:pt idx="0">
                  <c:v>aws-wasabi</c:v>
                </c:pt>
              </c:strCache>
            </c:strRef>
          </c:tx>
          <c:spPr>
            <a:ln w="28575" cap="rnd">
              <a:solidFill>
                <a:schemeClr val="accent4"/>
              </a:solidFill>
              <a:round/>
            </a:ln>
            <a:effectLst/>
          </c:spPr>
          <c:marker>
            <c:symbol val="none"/>
          </c:marker>
          <c:cat>
            <c:strRef>
              <c:f>PLOT2!$A$5:$A$14</c:f>
              <c:strCache>
                <c:ptCount val="9"/>
                <c:pt idx="0">
                  <c:v>1</c:v>
                </c:pt>
                <c:pt idx="1">
                  <c:v>4</c:v>
                </c:pt>
                <c:pt idx="2">
                  <c:v>8</c:v>
                </c:pt>
                <c:pt idx="3">
                  <c:v>12</c:v>
                </c:pt>
                <c:pt idx="4">
                  <c:v>16</c:v>
                </c:pt>
                <c:pt idx="5">
                  <c:v>20</c:v>
                </c:pt>
                <c:pt idx="6">
                  <c:v>24</c:v>
                </c:pt>
                <c:pt idx="7">
                  <c:v>28</c:v>
                </c:pt>
                <c:pt idx="8">
                  <c:v>32</c:v>
                </c:pt>
              </c:strCache>
            </c:strRef>
          </c:cat>
          <c:val>
            <c:numRef>
              <c:f>PLOT2!$E$5:$E$14</c:f>
              <c:numCache>
                <c:formatCode>General</c:formatCode>
                <c:ptCount val="9"/>
                <c:pt idx="0">
                  <c:v>27.19</c:v>
                </c:pt>
                <c:pt idx="1">
                  <c:v>119.35</c:v>
                </c:pt>
                <c:pt idx="2">
                  <c:v>237.66</c:v>
                </c:pt>
                <c:pt idx="3">
                  <c:v>348.83</c:v>
                </c:pt>
                <c:pt idx="4">
                  <c:v>479.28</c:v>
                </c:pt>
                <c:pt idx="5">
                  <c:v>600.13</c:v>
                </c:pt>
                <c:pt idx="6">
                  <c:v>707.29</c:v>
                </c:pt>
                <c:pt idx="7">
                  <c:v>748.71</c:v>
                </c:pt>
                <c:pt idx="8">
                  <c:v>761.6</c:v>
                </c:pt>
              </c:numCache>
            </c:numRef>
          </c:val>
          <c:smooth val="0"/>
          <c:extLst>
            <c:ext xmlns:c16="http://schemas.microsoft.com/office/drawing/2014/chart" uri="{C3380CC4-5D6E-409C-BE32-E72D297353CC}">
              <c16:uniqueId val="{00000003-9E7E-42A4-96BE-5A8566E156F8}"/>
            </c:ext>
          </c:extLst>
        </c:ser>
        <c:dLbls>
          <c:showLegendKey val="0"/>
          <c:showVal val="0"/>
          <c:showCatName val="0"/>
          <c:showSerName val="0"/>
          <c:showPercent val="0"/>
          <c:showBubbleSize val="0"/>
        </c:dLbls>
        <c:smooth val="0"/>
        <c:axId val="344078927"/>
        <c:axId val="442776975"/>
      </c:lineChart>
      <c:catAx>
        <c:axId val="344078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42776975"/>
        <c:crosses val="autoZero"/>
        <c:auto val="1"/>
        <c:lblAlgn val="ctr"/>
        <c:lblOffset val="100"/>
        <c:noMultiLvlLbl val="0"/>
      </c:catAx>
      <c:valAx>
        <c:axId val="442776975"/>
        <c:scaling>
          <c:orientation val="minMax"/>
          <c:max val="1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44078927"/>
        <c:crosses val="autoZero"/>
        <c:crossBetween val="between"/>
      </c:valAx>
    </c:plotArea>
    <c:plotVisOnly val="1"/>
    <c:dispBlanksAs val="gap"/>
    <c:showDLblsOverMax val="0"/>
    <c:extLst/>
  </c:chart>
  <c:txPr>
    <a:bodyPr/>
    <a:lstStyle/>
    <a:p>
      <a:pPr>
        <a:defRPr/>
      </a:pPr>
      <a:endParaRPr lang="it-IT"/>
    </a:p>
  </c:txPr>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[foglio per valerio3.xlsx]PLOT2 (2)!PivotTable2</c:name>
    <c:fmtId val="17"/>
  </c:pivotSource>
  <c:chart>
    <c:autoTitleDeleted val="0"/>
    <c:pivotFmts>
      <c:pivotFmt>
        <c:idx val="0"/>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8"/>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9"/>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0"/>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1"/>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3"/>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34"/>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35"/>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36"/>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7"/>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38"/>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39"/>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40"/>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1"/>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42"/>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43"/>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44"/>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5"/>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46"/>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47"/>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s>
    <c:plotArea>
      <c:layout/>
      <c:lineChart>
        <c:grouping val="standard"/>
        <c:varyColors val="0"/>
        <c:ser>
          <c:idx val="0"/>
          <c:order val="0"/>
          <c:tx>
            <c:strRef>
              <c:f>'PLOT2 (2)'!$B$3:$B$4</c:f>
              <c:strCache>
                <c:ptCount val="1"/>
                <c:pt idx="0">
                  <c:v>aws-aws</c:v>
                </c:pt>
              </c:strCache>
            </c:strRef>
          </c:tx>
          <c:spPr>
            <a:ln w="28575" cap="rnd">
              <a:solidFill>
                <a:schemeClr val="accent1"/>
              </a:solidFill>
              <a:round/>
            </a:ln>
            <a:effectLst/>
          </c:spPr>
          <c:marker>
            <c:symbol val="none"/>
          </c:marker>
          <c:cat>
            <c:strRef>
              <c:f>'PLOT2 (2)'!$A$5:$A$14</c:f>
              <c:strCache>
                <c:ptCount val="9"/>
                <c:pt idx="0">
                  <c:v>1</c:v>
                </c:pt>
                <c:pt idx="1">
                  <c:v>4</c:v>
                </c:pt>
                <c:pt idx="2">
                  <c:v>8</c:v>
                </c:pt>
                <c:pt idx="3">
                  <c:v>12</c:v>
                </c:pt>
                <c:pt idx="4">
                  <c:v>16</c:v>
                </c:pt>
                <c:pt idx="5">
                  <c:v>20</c:v>
                </c:pt>
                <c:pt idx="6">
                  <c:v>24</c:v>
                </c:pt>
                <c:pt idx="7">
                  <c:v>28</c:v>
                </c:pt>
                <c:pt idx="8">
                  <c:v>32</c:v>
                </c:pt>
              </c:strCache>
            </c:strRef>
          </c:cat>
          <c:val>
            <c:numRef>
              <c:f>'PLOT2 (2)'!$B$5:$B$14</c:f>
              <c:numCache>
                <c:formatCode>General</c:formatCode>
                <c:ptCount val="9"/>
                <c:pt idx="0">
                  <c:v>78.760000000000005</c:v>
                </c:pt>
                <c:pt idx="1">
                  <c:v>295.8</c:v>
                </c:pt>
                <c:pt idx="2">
                  <c:v>489.19</c:v>
                </c:pt>
                <c:pt idx="3">
                  <c:v>870.62</c:v>
                </c:pt>
                <c:pt idx="4">
                  <c:v>1019.48</c:v>
                </c:pt>
                <c:pt idx="5">
                  <c:v>1026.95</c:v>
                </c:pt>
                <c:pt idx="6">
                  <c:v>998.03</c:v>
                </c:pt>
                <c:pt idx="7">
                  <c:v>990.32</c:v>
                </c:pt>
                <c:pt idx="8">
                  <c:v>928.76</c:v>
                </c:pt>
              </c:numCache>
            </c:numRef>
          </c:val>
          <c:smooth val="0"/>
          <c:extLst>
            <c:ext xmlns:c16="http://schemas.microsoft.com/office/drawing/2014/chart" uri="{C3380CC4-5D6E-409C-BE32-E72D297353CC}">
              <c16:uniqueId val="{00000000-F125-4380-ACB7-6F05330A7480}"/>
            </c:ext>
          </c:extLst>
        </c:ser>
        <c:ser>
          <c:idx val="1"/>
          <c:order val="1"/>
          <c:tx>
            <c:strRef>
              <c:f>'PLOT2 (2)'!$C$3:$C$4</c:f>
              <c:strCache>
                <c:ptCount val="1"/>
                <c:pt idx="0">
                  <c:v>aws-chpc</c:v>
                </c:pt>
              </c:strCache>
            </c:strRef>
          </c:tx>
          <c:spPr>
            <a:ln w="28575" cap="rnd">
              <a:solidFill>
                <a:schemeClr val="accent2"/>
              </a:solidFill>
              <a:round/>
            </a:ln>
            <a:effectLst/>
          </c:spPr>
          <c:marker>
            <c:symbol val="none"/>
          </c:marker>
          <c:cat>
            <c:strRef>
              <c:f>'PLOT2 (2)'!$A$5:$A$14</c:f>
              <c:strCache>
                <c:ptCount val="9"/>
                <c:pt idx="0">
                  <c:v>1</c:v>
                </c:pt>
                <c:pt idx="1">
                  <c:v>4</c:v>
                </c:pt>
                <c:pt idx="2">
                  <c:v>8</c:v>
                </c:pt>
                <c:pt idx="3">
                  <c:v>12</c:v>
                </c:pt>
                <c:pt idx="4">
                  <c:v>16</c:v>
                </c:pt>
                <c:pt idx="5">
                  <c:v>20</c:v>
                </c:pt>
                <c:pt idx="6">
                  <c:v>24</c:v>
                </c:pt>
                <c:pt idx="7">
                  <c:v>28</c:v>
                </c:pt>
                <c:pt idx="8">
                  <c:v>32</c:v>
                </c:pt>
              </c:strCache>
            </c:strRef>
          </c:cat>
          <c:val>
            <c:numRef>
              <c:f>'PLOT2 (2)'!$C$5:$C$14</c:f>
              <c:numCache>
                <c:formatCode>General</c:formatCode>
                <c:ptCount val="9"/>
                <c:pt idx="0">
                  <c:v>15.33</c:v>
                </c:pt>
                <c:pt idx="1">
                  <c:v>42.12</c:v>
                </c:pt>
                <c:pt idx="2">
                  <c:v>78.69</c:v>
                </c:pt>
                <c:pt idx="3">
                  <c:v>104.28</c:v>
                </c:pt>
                <c:pt idx="4">
                  <c:v>122.76</c:v>
                </c:pt>
                <c:pt idx="5">
                  <c:v>134.04</c:v>
                </c:pt>
                <c:pt idx="6">
                  <c:v>161.16</c:v>
                </c:pt>
                <c:pt idx="7">
                  <c:v>183.86</c:v>
                </c:pt>
                <c:pt idx="8">
                  <c:v>195.42</c:v>
                </c:pt>
              </c:numCache>
            </c:numRef>
          </c:val>
          <c:smooth val="0"/>
          <c:extLst>
            <c:ext xmlns:c16="http://schemas.microsoft.com/office/drawing/2014/chart" uri="{C3380CC4-5D6E-409C-BE32-E72D297353CC}">
              <c16:uniqueId val="{00000001-F125-4380-ACB7-6F05330A7480}"/>
            </c:ext>
          </c:extLst>
        </c:ser>
        <c:ser>
          <c:idx val="2"/>
          <c:order val="2"/>
          <c:tx>
            <c:strRef>
              <c:f>'PLOT2 (2)'!$D$3:$D$4</c:f>
              <c:strCache>
                <c:ptCount val="1"/>
                <c:pt idx="0">
                  <c:v>aws-osn</c:v>
                </c:pt>
              </c:strCache>
            </c:strRef>
          </c:tx>
          <c:spPr>
            <a:ln w="28575" cap="rnd">
              <a:solidFill>
                <a:schemeClr val="accent3"/>
              </a:solidFill>
              <a:round/>
            </a:ln>
            <a:effectLst/>
          </c:spPr>
          <c:marker>
            <c:symbol val="none"/>
          </c:marker>
          <c:cat>
            <c:strRef>
              <c:f>'PLOT2 (2)'!$A$5:$A$14</c:f>
              <c:strCache>
                <c:ptCount val="9"/>
                <c:pt idx="0">
                  <c:v>1</c:v>
                </c:pt>
                <c:pt idx="1">
                  <c:v>4</c:v>
                </c:pt>
                <c:pt idx="2">
                  <c:v>8</c:v>
                </c:pt>
                <c:pt idx="3">
                  <c:v>12</c:v>
                </c:pt>
                <c:pt idx="4">
                  <c:v>16</c:v>
                </c:pt>
                <c:pt idx="5">
                  <c:v>20</c:v>
                </c:pt>
                <c:pt idx="6">
                  <c:v>24</c:v>
                </c:pt>
                <c:pt idx="7">
                  <c:v>28</c:v>
                </c:pt>
                <c:pt idx="8">
                  <c:v>32</c:v>
                </c:pt>
              </c:strCache>
            </c:strRef>
          </c:cat>
          <c:val>
            <c:numRef>
              <c:f>'PLOT2 (2)'!$D$5:$D$14</c:f>
              <c:numCache>
                <c:formatCode>General</c:formatCode>
                <c:ptCount val="9"/>
                <c:pt idx="0">
                  <c:v>33.93</c:v>
                </c:pt>
                <c:pt idx="1">
                  <c:v>134.91</c:v>
                </c:pt>
                <c:pt idx="2">
                  <c:v>267.61</c:v>
                </c:pt>
                <c:pt idx="3">
                  <c:v>396.02</c:v>
                </c:pt>
                <c:pt idx="4">
                  <c:v>510.06</c:v>
                </c:pt>
                <c:pt idx="5">
                  <c:v>603.32000000000005</c:v>
                </c:pt>
                <c:pt idx="6">
                  <c:v>644.16999999999996</c:v>
                </c:pt>
                <c:pt idx="7">
                  <c:v>637.84</c:v>
                </c:pt>
                <c:pt idx="8">
                  <c:v>633.22</c:v>
                </c:pt>
              </c:numCache>
            </c:numRef>
          </c:val>
          <c:smooth val="0"/>
          <c:extLst>
            <c:ext xmlns:c16="http://schemas.microsoft.com/office/drawing/2014/chart" uri="{C3380CC4-5D6E-409C-BE32-E72D297353CC}">
              <c16:uniqueId val="{00000002-F125-4380-ACB7-6F05330A7480}"/>
            </c:ext>
          </c:extLst>
        </c:ser>
        <c:ser>
          <c:idx val="3"/>
          <c:order val="3"/>
          <c:tx>
            <c:strRef>
              <c:f>'PLOT2 (2)'!$E$3:$E$4</c:f>
              <c:strCache>
                <c:ptCount val="1"/>
                <c:pt idx="0">
                  <c:v>aws-wasabi</c:v>
                </c:pt>
              </c:strCache>
            </c:strRef>
          </c:tx>
          <c:spPr>
            <a:ln w="28575" cap="rnd">
              <a:solidFill>
                <a:schemeClr val="accent4"/>
              </a:solidFill>
              <a:round/>
            </a:ln>
            <a:effectLst/>
          </c:spPr>
          <c:marker>
            <c:symbol val="none"/>
          </c:marker>
          <c:cat>
            <c:strRef>
              <c:f>'PLOT2 (2)'!$A$5:$A$14</c:f>
              <c:strCache>
                <c:ptCount val="9"/>
                <c:pt idx="0">
                  <c:v>1</c:v>
                </c:pt>
                <c:pt idx="1">
                  <c:v>4</c:v>
                </c:pt>
                <c:pt idx="2">
                  <c:v>8</c:v>
                </c:pt>
                <c:pt idx="3">
                  <c:v>12</c:v>
                </c:pt>
                <c:pt idx="4">
                  <c:v>16</c:v>
                </c:pt>
                <c:pt idx="5">
                  <c:v>20</c:v>
                </c:pt>
                <c:pt idx="6">
                  <c:v>24</c:v>
                </c:pt>
                <c:pt idx="7">
                  <c:v>28</c:v>
                </c:pt>
                <c:pt idx="8">
                  <c:v>32</c:v>
                </c:pt>
              </c:strCache>
            </c:strRef>
          </c:cat>
          <c:val>
            <c:numRef>
              <c:f>'PLOT2 (2)'!$E$5:$E$14</c:f>
              <c:numCache>
                <c:formatCode>General</c:formatCode>
                <c:ptCount val="9"/>
                <c:pt idx="0">
                  <c:v>21.6</c:v>
                </c:pt>
                <c:pt idx="1">
                  <c:v>84.99</c:v>
                </c:pt>
                <c:pt idx="2">
                  <c:v>155.38</c:v>
                </c:pt>
                <c:pt idx="3">
                  <c:v>218.96</c:v>
                </c:pt>
                <c:pt idx="4">
                  <c:v>289.64</c:v>
                </c:pt>
                <c:pt idx="5">
                  <c:v>368.7</c:v>
                </c:pt>
                <c:pt idx="6">
                  <c:v>441.77</c:v>
                </c:pt>
                <c:pt idx="7">
                  <c:v>520.53</c:v>
                </c:pt>
                <c:pt idx="8">
                  <c:v>574.23</c:v>
                </c:pt>
              </c:numCache>
            </c:numRef>
          </c:val>
          <c:smooth val="0"/>
          <c:extLst>
            <c:ext xmlns:c16="http://schemas.microsoft.com/office/drawing/2014/chart" uri="{C3380CC4-5D6E-409C-BE32-E72D297353CC}">
              <c16:uniqueId val="{00000003-F125-4380-ACB7-6F05330A7480}"/>
            </c:ext>
          </c:extLst>
        </c:ser>
        <c:dLbls>
          <c:showLegendKey val="0"/>
          <c:showVal val="0"/>
          <c:showCatName val="0"/>
          <c:showSerName val="0"/>
          <c:showPercent val="0"/>
          <c:showBubbleSize val="0"/>
        </c:dLbls>
        <c:smooth val="0"/>
        <c:axId val="344078927"/>
        <c:axId val="442776975"/>
      </c:lineChart>
      <c:catAx>
        <c:axId val="344078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42776975"/>
        <c:crosses val="autoZero"/>
        <c:auto val="1"/>
        <c:lblAlgn val="ctr"/>
        <c:lblOffset val="100"/>
        <c:noMultiLvlLbl val="0"/>
      </c:catAx>
      <c:valAx>
        <c:axId val="442776975"/>
        <c:scaling>
          <c:orientation val="minMax"/>
          <c:max val="1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44078927"/>
        <c:crosses val="autoZero"/>
        <c:crossBetween val="between"/>
      </c:valAx>
    </c:plotArea>
    <c:plotVisOnly val="1"/>
    <c:dispBlanksAs val="gap"/>
    <c:showDLblsOverMax val="0"/>
    <c:extLst/>
  </c:chart>
  <c:txPr>
    <a:bodyPr/>
    <a:lstStyle/>
    <a:p>
      <a:pPr>
        <a:defRPr/>
      </a:pPr>
      <a:endParaRPr lang="it-IT"/>
    </a:p>
  </c:txPr>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[foglio per valerio3.xlsx]PLOT2 (3)!PivotTable2</c:name>
    <c:fmtId val="18"/>
  </c:pivotSource>
  <c:chart>
    <c:autoTitleDeleted val="0"/>
    <c:pivotFmts>
      <c:pivotFmt>
        <c:idx val="0"/>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8"/>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29"/>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0"/>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1"/>
        <c:spPr>
          <a:ln w="28575" cap="rnd">
            <a:solidFill>
              <a:schemeClr val="accent1"/>
            </a:solidFill>
            <a:round/>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1"/>
          <c:showVal val="1"/>
          <c:showCatName val="1"/>
          <c:showSerName val="1"/>
          <c:showPercent val="1"/>
          <c:showBubbleSize val="1"/>
          <c:extLst>
            <c:ext xmlns:c15="http://schemas.microsoft.com/office/drawing/2012/chart" uri="{CE6537A1-D6FC-4f65-9D91-7224C49458BB}"/>
          </c:extLst>
        </c:dLbl>
      </c:pivotFmt>
      <c:pivotFmt>
        <c:idx val="3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3"/>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34"/>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35"/>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36"/>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7"/>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38"/>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39"/>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40"/>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1"/>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42"/>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43"/>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44"/>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5"/>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46"/>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47"/>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48"/>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9"/>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50"/>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51"/>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s>
    <c:plotArea>
      <c:layout/>
      <c:lineChart>
        <c:grouping val="standard"/>
        <c:varyColors val="0"/>
        <c:ser>
          <c:idx val="0"/>
          <c:order val="0"/>
          <c:tx>
            <c:strRef>
              <c:f>'PLOT2 (3)'!$B$3:$B$4</c:f>
              <c:strCache>
                <c:ptCount val="1"/>
                <c:pt idx="0">
                  <c:v>aws-aws</c:v>
                </c:pt>
              </c:strCache>
            </c:strRef>
          </c:tx>
          <c:spPr>
            <a:ln w="28575" cap="rnd">
              <a:solidFill>
                <a:schemeClr val="accent1"/>
              </a:solidFill>
              <a:round/>
            </a:ln>
            <a:effectLst/>
          </c:spPr>
          <c:marker>
            <c:symbol val="none"/>
          </c:marker>
          <c:cat>
            <c:strRef>
              <c:f>'PLOT2 (3)'!$A$5:$A$14</c:f>
              <c:strCache>
                <c:ptCount val="9"/>
                <c:pt idx="0">
                  <c:v>1</c:v>
                </c:pt>
                <c:pt idx="1">
                  <c:v>4</c:v>
                </c:pt>
                <c:pt idx="2">
                  <c:v>8</c:v>
                </c:pt>
                <c:pt idx="3">
                  <c:v>12</c:v>
                </c:pt>
                <c:pt idx="4">
                  <c:v>16</c:v>
                </c:pt>
                <c:pt idx="5">
                  <c:v>20</c:v>
                </c:pt>
                <c:pt idx="6">
                  <c:v>24</c:v>
                </c:pt>
                <c:pt idx="7">
                  <c:v>28</c:v>
                </c:pt>
                <c:pt idx="8">
                  <c:v>32</c:v>
                </c:pt>
              </c:strCache>
            </c:strRef>
          </c:cat>
          <c:val>
            <c:numRef>
              <c:f>'PLOT2 (3)'!$B$5:$B$14</c:f>
              <c:numCache>
                <c:formatCode>General</c:formatCode>
                <c:ptCount val="9"/>
                <c:pt idx="0">
                  <c:v>47.32</c:v>
                </c:pt>
                <c:pt idx="1">
                  <c:v>191.43</c:v>
                </c:pt>
                <c:pt idx="2">
                  <c:v>371.94</c:v>
                </c:pt>
                <c:pt idx="3">
                  <c:v>544.82000000000005</c:v>
                </c:pt>
                <c:pt idx="4">
                  <c:v>635.98</c:v>
                </c:pt>
                <c:pt idx="5">
                  <c:v>644.33000000000004</c:v>
                </c:pt>
                <c:pt idx="6">
                  <c:v>637.85</c:v>
                </c:pt>
                <c:pt idx="7">
                  <c:v>630.26</c:v>
                </c:pt>
                <c:pt idx="8">
                  <c:v>632.58000000000004</c:v>
                </c:pt>
              </c:numCache>
            </c:numRef>
          </c:val>
          <c:smooth val="0"/>
          <c:extLst>
            <c:ext xmlns:c16="http://schemas.microsoft.com/office/drawing/2014/chart" uri="{C3380CC4-5D6E-409C-BE32-E72D297353CC}">
              <c16:uniqueId val="{00000000-6107-4DBB-B72D-EE8B10DC099B}"/>
            </c:ext>
          </c:extLst>
        </c:ser>
        <c:ser>
          <c:idx val="1"/>
          <c:order val="1"/>
          <c:tx>
            <c:strRef>
              <c:f>'PLOT2 (3)'!$C$3:$C$4</c:f>
              <c:strCache>
                <c:ptCount val="1"/>
                <c:pt idx="0">
                  <c:v>aws-chpc</c:v>
                </c:pt>
              </c:strCache>
            </c:strRef>
          </c:tx>
          <c:spPr>
            <a:ln w="28575" cap="rnd">
              <a:solidFill>
                <a:schemeClr val="accent2"/>
              </a:solidFill>
              <a:round/>
            </a:ln>
            <a:effectLst/>
          </c:spPr>
          <c:marker>
            <c:symbol val="none"/>
          </c:marker>
          <c:cat>
            <c:strRef>
              <c:f>'PLOT2 (3)'!$A$5:$A$14</c:f>
              <c:strCache>
                <c:ptCount val="9"/>
                <c:pt idx="0">
                  <c:v>1</c:v>
                </c:pt>
                <c:pt idx="1">
                  <c:v>4</c:v>
                </c:pt>
                <c:pt idx="2">
                  <c:v>8</c:v>
                </c:pt>
                <c:pt idx="3">
                  <c:v>12</c:v>
                </c:pt>
                <c:pt idx="4">
                  <c:v>16</c:v>
                </c:pt>
                <c:pt idx="5">
                  <c:v>20</c:v>
                </c:pt>
                <c:pt idx="6">
                  <c:v>24</c:v>
                </c:pt>
                <c:pt idx="7">
                  <c:v>28</c:v>
                </c:pt>
                <c:pt idx="8">
                  <c:v>32</c:v>
                </c:pt>
              </c:strCache>
            </c:strRef>
          </c:cat>
          <c:val>
            <c:numRef>
              <c:f>'PLOT2 (3)'!$C$5:$C$14</c:f>
              <c:numCache>
                <c:formatCode>General</c:formatCode>
                <c:ptCount val="9"/>
                <c:pt idx="0">
                  <c:v>9.41</c:v>
                </c:pt>
                <c:pt idx="1">
                  <c:v>36.119999999999997</c:v>
                </c:pt>
                <c:pt idx="2">
                  <c:v>70.8</c:v>
                </c:pt>
                <c:pt idx="3">
                  <c:v>90.7</c:v>
                </c:pt>
                <c:pt idx="4">
                  <c:v>117.11</c:v>
                </c:pt>
                <c:pt idx="5">
                  <c:v>137.86000000000001</c:v>
                </c:pt>
                <c:pt idx="6">
                  <c:v>165.89</c:v>
                </c:pt>
                <c:pt idx="7">
                  <c:v>209.25</c:v>
                </c:pt>
                <c:pt idx="8">
                  <c:v>191.35</c:v>
                </c:pt>
              </c:numCache>
            </c:numRef>
          </c:val>
          <c:smooth val="0"/>
          <c:extLst>
            <c:ext xmlns:c16="http://schemas.microsoft.com/office/drawing/2014/chart" uri="{C3380CC4-5D6E-409C-BE32-E72D297353CC}">
              <c16:uniqueId val="{00000001-6107-4DBB-B72D-EE8B10DC099B}"/>
            </c:ext>
          </c:extLst>
        </c:ser>
        <c:ser>
          <c:idx val="2"/>
          <c:order val="2"/>
          <c:tx>
            <c:strRef>
              <c:f>'PLOT2 (3)'!$D$3:$D$4</c:f>
              <c:strCache>
                <c:ptCount val="1"/>
                <c:pt idx="0">
                  <c:v>aws-osn</c:v>
                </c:pt>
              </c:strCache>
            </c:strRef>
          </c:tx>
          <c:spPr>
            <a:ln w="28575" cap="rnd">
              <a:solidFill>
                <a:schemeClr val="accent3"/>
              </a:solidFill>
              <a:round/>
            </a:ln>
            <a:effectLst/>
          </c:spPr>
          <c:marker>
            <c:symbol val="none"/>
          </c:marker>
          <c:cat>
            <c:strRef>
              <c:f>'PLOT2 (3)'!$A$5:$A$14</c:f>
              <c:strCache>
                <c:ptCount val="9"/>
                <c:pt idx="0">
                  <c:v>1</c:v>
                </c:pt>
                <c:pt idx="1">
                  <c:v>4</c:v>
                </c:pt>
                <c:pt idx="2">
                  <c:v>8</c:v>
                </c:pt>
                <c:pt idx="3">
                  <c:v>12</c:v>
                </c:pt>
                <c:pt idx="4">
                  <c:v>16</c:v>
                </c:pt>
                <c:pt idx="5">
                  <c:v>20</c:v>
                </c:pt>
                <c:pt idx="6">
                  <c:v>24</c:v>
                </c:pt>
                <c:pt idx="7">
                  <c:v>28</c:v>
                </c:pt>
                <c:pt idx="8">
                  <c:v>32</c:v>
                </c:pt>
              </c:strCache>
            </c:strRef>
          </c:cat>
          <c:val>
            <c:numRef>
              <c:f>'PLOT2 (3)'!$D$5:$D$14</c:f>
              <c:numCache>
                <c:formatCode>General</c:formatCode>
                <c:ptCount val="9"/>
                <c:pt idx="0">
                  <c:v>26.38</c:v>
                </c:pt>
                <c:pt idx="1">
                  <c:v>100.58</c:v>
                </c:pt>
                <c:pt idx="2">
                  <c:v>218.39</c:v>
                </c:pt>
                <c:pt idx="3">
                  <c:v>316.82</c:v>
                </c:pt>
                <c:pt idx="4">
                  <c:v>398.57</c:v>
                </c:pt>
                <c:pt idx="5">
                  <c:v>453.12</c:v>
                </c:pt>
                <c:pt idx="6">
                  <c:v>470.18</c:v>
                </c:pt>
                <c:pt idx="7">
                  <c:v>466.67</c:v>
                </c:pt>
                <c:pt idx="8">
                  <c:v>463.67</c:v>
                </c:pt>
              </c:numCache>
            </c:numRef>
          </c:val>
          <c:smooth val="0"/>
          <c:extLst>
            <c:ext xmlns:c16="http://schemas.microsoft.com/office/drawing/2014/chart" uri="{C3380CC4-5D6E-409C-BE32-E72D297353CC}">
              <c16:uniqueId val="{00000002-6107-4DBB-B72D-EE8B10DC099B}"/>
            </c:ext>
          </c:extLst>
        </c:ser>
        <c:ser>
          <c:idx val="3"/>
          <c:order val="3"/>
          <c:tx>
            <c:strRef>
              <c:f>'PLOT2 (3)'!$E$3:$E$4</c:f>
              <c:strCache>
                <c:ptCount val="1"/>
                <c:pt idx="0">
                  <c:v>aws-wasabi</c:v>
                </c:pt>
              </c:strCache>
            </c:strRef>
          </c:tx>
          <c:spPr>
            <a:ln w="28575" cap="rnd">
              <a:solidFill>
                <a:schemeClr val="accent4"/>
              </a:solidFill>
              <a:round/>
            </a:ln>
            <a:effectLst/>
          </c:spPr>
          <c:marker>
            <c:symbol val="none"/>
          </c:marker>
          <c:cat>
            <c:strRef>
              <c:f>'PLOT2 (3)'!$A$5:$A$14</c:f>
              <c:strCache>
                <c:ptCount val="9"/>
                <c:pt idx="0">
                  <c:v>1</c:v>
                </c:pt>
                <c:pt idx="1">
                  <c:v>4</c:v>
                </c:pt>
                <c:pt idx="2">
                  <c:v>8</c:v>
                </c:pt>
                <c:pt idx="3">
                  <c:v>12</c:v>
                </c:pt>
                <c:pt idx="4">
                  <c:v>16</c:v>
                </c:pt>
                <c:pt idx="5">
                  <c:v>20</c:v>
                </c:pt>
                <c:pt idx="6">
                  <c:v>24</c:v>
                </c:pt>
                <c:pt idx="7">
                  <c:v>28</c:v>
                </c:pt>
                <c:pt idx="8">
                  <c:v>32</c:v>
                </c:pt>
              </c:strCache>
            </c:strRef>
          </c:cat>
          <c:val>
            <c:numRef>
              <c:f>'PLOT2 (3)'!$E$5:$E$14</c:f>
              <c:numCache>
                <c:formatCode>General</c:formatCode>
                <c:ptCount val="9"/>
                <c:pt idx="0">
                  <c:v>13.42</c:v>
                </c:pt>
                <c:pt idx="1">
                  <c:v>52.15</c:v>
                </c:pt>
                <c:pt idx="2">
                  <c:v>101.11</c:v>
                </c:pt>
                <c:pt idx="3">
                  <c:v>146.58000000000001</c:v>
                </c:pt>
                <c:pt idx="4">
                  <c:v>204.73</c:v>
                </c:pt>
                <c:pt idx="5">
                  <c:v>254.66</c:v>
                </c:pt>
                <c:pt idx="6">
                  <c:v>290.68</c:v>
                </c:pt>
                <c:pt idx="7">
                  <c:v>336.29</c:v>
                </c:pt>
                <c:pt idx="8">
                  <c:v>385.17</c:v>
                </c:pt>
              </c:numCache>
            </c:numRef>
          </c:val>
          <c:smooth val="0"/>
          <c:extLst>
            <c:ext xmlns:c16="http://schemas.microsoft.com/office/drawing/2014/chart" uri="{C3380CC4-5D6E-409C-BE32-E72D297353CC}">
              <c16:uniqueId val="{00000003-6107-4DBB-B72D-EE8B10DC099B}"/>
            </c:ext>
          </c:extLst>
        </c:ser>
        <c:dLbls>
          <c:showLegendKey val="0"/>
          <c:showVal val="0"/>
          <c:showCatName val="0"/>
          <c:showSerName val="0"/>
          <c:showPercent val="0"/>
          <c:showBubbleSize val="0"/>
        </c:dLbls>
        <c:smooth val="0"/>
        <c:axId val="344078927"/>
        <c:axId val="442776975"/>
      </c:lineChart>
      <c:catAx>
        <c:axId val="344078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42776975"/>
        <c:crosses val="autoZero"/>
        <c:auto val="1"/>
        <c:lblAlgn val="ctr"/>
        <c:lblOffset val="100"/>
        <c:noMultiLvlLbl val="0"/>
      </c:catAx>
      <c:valAx>
        <c:axId val="442776975"/>
        <c:scaling>
          <c:orientation val="minMax"/>
          <c:max val="1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44078927"/>
        <c:crosses val="autoZero"/>
        <c:crossBetween val="between"/>
      </c:valAx>
    </c:plotArea>
    <c:plotVisOnly val="1"/>
    <c:dispBlanksAs val="gap"/>
    <c:showDLblsOverMax val="0"/>
    <c:extLst/>
  </c:chart>
  <c:txPr>
    <a:bodyPr/>
    <a:lstStyle/>
    <a:p>
      <a:pPr>
        <a:defRPr/>
      </a:pPr>
      <a:endParaRPr lang="it-IT"/>
    </a:p>
  </c:txPr>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Need to address the “missing-middle” to develop data-intensive</a:t>
            </a:r>
            <a:endParaRPr/>
          </a:p>
          <a:p>
            <a:pPr indent="0" lvl="0" marL="0" rtl="0" algn="l">
              <a:lnSpc>
                <a:spcPct val="100000"/>
              </a:lnSpc>
              <a:spcBef>
                <a:spcPts val="0"/>
              </a:spcBef>
              <a:spcAft>
                <a:spcPts val="0"/>
              </a:spcAft>
              <a:buClr>
                <a:schemeClr val="dk1"/>
              </a:buClr>
              <a:buSzPts val="1100"/>
              <a:buFont typeface="Arial"/>
              <a:buNone/>
            </a:pPr>
            <a:r>
              <a:rPr lang="en-US"/>
              <a:t>discovery pathways, as highlighted in NSF presentations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 name="Shape 9"/>
        <p:cNvGrpSpPr/>
        <p:nvPr/>
      </p:nvGrpSpPr>
      <p:grpSpPr>
        <a:xfrm>
          <a:off x="0" y="0"/>
          <a:ext cx="0" cy="0"/>
          <a:chOff x="0" y="0"/>
          <a:chExt cx="0" cy="0"/>
        </a:xfrm>
      </p:grpSpPr>
      <p:sp>
        <p:nvSpPr>
          <p:cNvPr id="10" name="Google Shape;10;p3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 name="Google Shape;11;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 name="Google Shape;14;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 name="Google Shape;15;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 name="Shape 16"/>
        <p:cNvGrpSpPr/>
        <p:nvPr/>
      </p:nvGrpSpPr>
      <p:grpSpPr>
        <a:xfrm>
          <a:off x="0" y="0"/>
          <a:ext cx="0" cy="0"/>
          <a:chOff x="0" y="0"/>
          <a:chExt cx="0" cy="0"/>
        </a:xfrm>
      </p:grpSpPr>
      <p:sp>
        <p:nvSpPr>
          <p:cNvPr id="17" name="Google Shape;17;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3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9" name="Google Shape;19;p3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 name="Google Shape;20;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 name="Shape 24"/>
        <p:cNvGrpSpPr/>
        <p:nvPr/>
      </p:nvGrpSpPr>
      <p:grpSpPr>
        <a:xfrm>
          <a:off x="0" y="0"/>
          <a:ext cx="0" cy="0"/>
          <a:chOff x="0" y="0"/>
          <a:chExt cx="0" cy="0"/>
        </a:xfrm>
      </p:grpSpPr>
      <p:sp>
        <p:nvSpPr>
          <p:cNvPr id="25" name="Google Shape;25;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7" name="Google Shape;27;p3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8" name="Google Shape;28;p3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9" name="Google Shape;2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4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4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4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 name="Shape 37"/>
        <p:cNvGrpSpPr/>
        <p:nvPr/>
      </p:nvGrpSpPr>
      <p:grpSpPr>
        <a:xfrm>
          <a:off x="0" y="0"/>
          <a:ext cx="0" cy="0"/>
          <a:chOff x="0" y="0"/>
          <a:chExt cx="0" cy="0"/>
        </a:xfrm>
      </p:grpSpPr>
      <p:sp>
        <p:nvSpPr>
          <p:cNvPr id="38" name="Google Shape;38;p4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39" name="Google Shape;3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0" name="Shape 40"/>
        <p:cNvGrpSpPr/>
        <p:nvPr/>
      </p:nvGrpSpPr>
      <p:grpSpPr>
        <a:xfrm>
          <a:off x="0" y="0"/>
          <a:ext cx="0" cy="0"/>
          <a:chOff x="0" y="0"/>
          <a:chExt cx="0" cy="0"/>
        </a:xfrm>
      </p:grpSpPr>
      <p:sp>
        <p:nvSpPr>
          <p:cNvPr id="41" name="Google Shape;41;p4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2" name="Google Shape;42;p4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3" name="Google Shape;4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8.jpg"/><Relationship Id="rId5"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chart" Target="../charts/chart4.xml"/><Relationship Id="rId4" Type="http://schemas.openxmlformats.org/officeDocument/2006/relationships/chart" Target="../charts/chart5.xml"/><Relationship Id="rId5" Type="http://schemas.openxmlformats.org/officeDocument/2006/relationships/chart" Target="../charts/char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jpg"/><Relationship Id="rId4" Type="http://schemas.openxmlformats.org/officeDocument/2006/relationships/image" Target="../media/image43.png"/><Relationship Id="rId11" Type="http://schemas.openxmlformats.org/officeDocument/2006/relationships/image" Target="../media/image49.png"/><Relationship Id="rId10" Type="http://schemas.openxmlformats.org/officeDocument/2006/relationships/image" Target="../media/image50.png"/><Relationship Id="rId9"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52.png"/><Relationship Id="rId8"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4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pic>
        <p:nvPicPr>
          <p:cNvPr id="50" name="Google Shape;50;p1"/>
          <p:cNvPicPr preferRelativeResize="0"/>
          <p:nvPr/>
        </p:nvPicPr>
        <p:blipFill rotWithShape="1">
          <a:blip r:embed="rId3">
            <a:alphaModFix/>
          </a:blip>
          <a:srcRect b="0" l="0" r="0" t="0"/>
          <a:stretch/>
        </p:blipFill>
        <p:spPr>
          <a:xfrm>
            <a:off x="0" y="-7508"/>
            <a:ext cx="9144000" cy="5151008"/>
          </a:xfrm>
          <a:prstGeom prst="rect">
            <a:avLst/>
          </a:prstGeom>
          <a:noFill/>
          <a:ln>
            <a:noFill/>
          </a:ln>
        </p:spPr>
      </p:pic>
      <p:pic>
        <p:nvPicPr>
          <p:cNvPr id="51" name="Google Shape;51;p1"/>
          <p:cNvPicPr preferRelativeResize="0"/>
          <p:nvPr/>
        </p:nvPicPr>
        <p:blipFill rotWithShape="1">
          <a:blip r:embed="rId4">
            <a:alphaModFix/>
          </a:blip>
          <a:srcRect b="0" l="0" r="0" t="11650"/>
          <a:stretch/>
        </p:blipFill>
        <p:spPr>
          <a:xfrm>
            <a:off x="0" y="1476463"/>
            <a:ext cx="9144000" cy="4367328"/>
          </a:xfrm>
          <a:prstGeom prst="rect">
            <a:avLst/>
          </a:prstGeom>
          <a:noFill/>
          <a:ln>
            <a:noFill/>
          </a:ln>
        </p:spPr>
      </p:pic>
      <p:sp>
        <p:nvSpPr>
          <p:cNvPr id="52" name="Google Shape;52;p1"/>
          <p:cNvSpPr txBox="1"/>
          <p:nvPr/>
        </p:nvSpPr>
        <p:spPr>
          <a:xfrm>
            <a:off x="1417739" y="1413355"/>
            <a:ext cx="6400800" cy="1682183"/>
          </a:xfrm>
          <a:prstGeom prst="rect">
            <a:avLst/>
          </a:prstGeom>
          <a:solidFill>
            <a:srgbClr val="FFFFFF">
              <a:alpha val="4549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2800" u="none" cap="none" strike="noStrike">
                <a:solidFill>
                  <a:srgbClr val="0C0C0C"/>
                </a:solidFill>
                <a:latin typeface="Arial"/>
                <a:ea typeface="Arial"/>
                <a:cs typeface="Arial"/>
                <a:sym typeface="Arial"/>
              </a:rPr>
              <a:t>Valerio Pascucci</a:t>
            </a:r>
            <a:endParaRPr/>
          </a:p>
          <a:p>
            <a:pPr indent="0" lvl="0" marL="0" marR="0" rtl="0" algn="ctr">
              <a:lnSpc>
                <a:spcPct val="100000"/>
              </a:lnSpc>
              <a:spcBef>
                <a:spcPts val="0"/>
              </a:spcBef>
              <a:spcAft>
                <a:spcPts val="0"/>
              </a:spcAft>
              <a:buNone/>
            </a:pPr>
            <a:r>
              <a:rPr b="1" i="0" lang="en-US" sz="1600" u="none" cap="none" strike="noStrike">
                <a:solidFill>
                  <a:srgbClr val="0C0C0C"/>
                </a:solidFill>
                <a:latin typeface="Arial"/>
                <a:ea typeface="Arial"/>
                <a:cs typeface="Arial"/>
                <a:sym typeface="Arial"/>
              </a:rPr>
              <a:t>CENTER FOR EXTREME DATA MANAGEMENT </a:t>
            </a:r>
            <a:br>
              <a:rPr b="1" i="0" lang="en-US" sz="1600" u="none" cap="none" strike="noStrike">
                <a:solidFill>
                  <a:srgbClr val="0C0C0C"/>
                </a:solidFill>
                <a:latin typeface="Arial"/>
                <a:ea typeface="Arial"/>
                <a:cs typeface="Arial"/>
                <a:sym typeface="Arial"/>
              </a:rPr>
            </a:br>
            <a:r>
              <a:rPr b="1" i="0" lang="en-US" sz="1600" u="none" cap="none" strike="noStrike">
                <a:solidFill>
                  <a:srgbClr val="0C0C0C"/>
                </a:solidFill>
                <a:latin typeface="Arial"/>
                <a:ea typeface="Arial"/>
                <a:cs typeface="Arial"/>
                <a:sym typeface="Arial"/>
              </a:rPr>
              <a:t>ANALYSIS AND VISUALIZATION (CEDMAV)</a:t>
            </a:r>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C0C0C"/>
                </a:solidFill>
                <a:latin typeface="Arial"/>
                <a:ea typeface="Arial"/>
                <a:cs typeface="Arial"/>
                <a:sym typeface="Arial"/>
              </a:rPr>
              <a:t>SCI Institute, University of Utah</a:t>
            </a:r>
            <a:endParaRPr/>
          </a:p>
          <a:p>
            <a:pPr indent="0" lvl="0" marL="0" marR="0" rtl="0" algn="ctr">
              <a:lnSpc>
                <a:spcPct val="100000"/>
              </a:lnSpc>
              <a:spcBef>
                <a:spcPts val="0"/>
              </a:spcBef>
              <a:spcAft>
                <a:spcPts val="0"/>
              </a:spcAft>
              <a:buNone/>
            </a:pPr>
            <a:r>
              <a:t/>
            </a:r>
            <a:endParaRPr b="1" i="0" sz="1200" u="none" cap="none" strike="noStrike">
              <a:solidFill>
                <a:srgbClr val="0C0C0C"/>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4400" u="none" cap="none" strike="noStrike">
              <a:solidFill>
                <a:srgbClr val="0C0C0C"/>
              </a:solidFill>
              <a:latin typeface="Arial"/>
              <a:ea typeface="Arial"/>
              <a:cs typeface="Arial"/>
              <a:sym typeface="Arial"/>
            </a:endParaRPr>
          </a:p>
        </p:txBody>
      </p:sp>
      <p:pic>
        <p:nvPicPr>
          <p:cNvPr id="53" name="Google Shape;53;p1"/>
          <p:cNvPicPr preferRelativeResize="0"/>
          <p:nvPr/>
        </p:nvPicPr>
        <p:blipFill rotWithShape="1">
          <a:blip r:embed="rId5">
            <a:alphaModFix/>
          </a:blip>
          <a:srcRect b="0" l="0" r="0" t="0"/>
          <a:stretch/>
        </p:blipFill>
        <p:spPr>
          <a:xfrm>
            <a:off x="0" y="5101406"/>
            <a:ext cx="1597135" cy="758166"/>
          </a:xfrm>
          <a:prstGeom prst="rect">
            <a:avLst/>
          </a:prstGeom>
          <a:noFill/>
          <a:ln>
            <a:noFill/>
          </a:ln>
        </p:spPr>
      </p:pic>
      <p:pic>
        <p:nvPicPr>
          <p:cNvPr id="54" name="Google Shape;54;p1"/>
          <p:cNvPicPr preferRelativeResize="0"/>
          <p:nvPr/>
        </p:nvPicPr>
        <p:blipFill rotWithShape="1">
          <a:blip r:embed="rId6">
            <a:alphaModFix/>
          </a:blip>
          <a:srcRect b="0" l="0" r="0" t="0"/>
          <a:stretch/>
        </p:blipFill>
        <p:spPr>
          <a:xfrm>
            <a:off x="7443233" y="5101406"/>
            <a:ext cx="1700767" cy="7581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0"/>
          <p:cNvSpPr txBox="1"/>
          <p:nvPr/>
        </p:nvSpPr>
        <p:spPr>
          <a:xfrm>
            <a:off x="4750737" y="3724624"/>
            <a:ext cx="2019066" cy="1276053"/>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15000"/>
              </a:lnSpc>
              <a:spcBef>
                <a:spcPts val="1200"/>
              </a:spcBef>
              <a:spcAft>
                <a:spcPts val="0"/>
              </a:spcAft>
              <a:buClr>
                <a:schemeClr val="dk1"/>
              </a:buClr>
              <a:buSzPts val="1100"/>
              <a:buFont typeface="Arial"/>
              <a:buNone/>
            </a:pPr>
            <a:r>
              <a:rPr b="1" i="0" lang="en-US" sz="1900" u="none" cap="none" strike="noStrike">
                <a:solidFill>
                  <a:schemeClr val="accent5"/>
                </a:solidFill>
                <a:latin typeface="Arial"/>
                <a:ea typeface="Arial"/>
                <a:cs typeface="Arial"/>
                <a:sym typeface="Arial"/>
              </a:rPr>
              <a:t>IceCube</a:t>
            </a:r>
            <a:r>
              <a:rPr b="0" i="0" lang="en-US" sz="1900" u="none" cap="none" strike="noStrike">
                <a:solidFill>
                  <a:schemeClr val="dk2"/>
                </a:solidFill>
                <a:latin typeface="Arial"/>
                <a:ea typeface="Arial"/>
                <a:cs typeface="Arial"/>
                <a:sym typeface="Arial"/>
              </a:rPr>
              <a:t> </a:t>
            </a:r>
            <a:br>
              <a:rPr b="0" i="0" lang="en-US" sz="1900" u="none" cap="none" strike="noStrike">
                <a:solidFill>
                  <a:schemeClr val="dk2"/>
                </a:solidFill>
                <a:latin typeface="Arial"/>
                <a:ea typeface="Arial"/>
                <a:cs typeface="Arial"/>
                <a:sym typeface="Arial"/>
              </a:rPr>
            </a:br>
            <a:r>
              <a:rPr b="0" i="0" lang="en-US" sz="1900" u="none" cap="none" strike="noStrike">
                <a:solidFill>
                  <a:schemeClr val="dk2"/>
                </a:solidFill>
                <a:latin typeface="Arial"/>
                <a:ea typeface="Arial"/>
                <a:cs typeface="Arial"/>
                <a:sym typeface="Arial"/>
              </a:rPr>
              <a:t>Neutrino</a:t>
            </a:r>
            <a:br>
              <a:rPr b="0" i="0" lang="en-US" sz="1900" u="none" cap="none" strike="noStrike">
                <a:solidFill>
                  <a:schemeClr val="dk2"/>
                </a:solidFill>
                <a:latin typeface="Arial"/>
                <a:ea typeface="Arial"/>
                <a:cs typeface="Arial"/>
                <a:sym typeface="Arial"/>
              </a:rPr>
            </a:br>
            <a:r>
              <a:rPr b="0" i="0" lang="en-US" sz="1900" u="none" cap="none" strike="noStrike">
                <a:solidFill>
                  <a:schemeClr val="dk2"/>
                </a:solidFill>
                <a:latin typeface="Arial"/>
                <a:ea typeface="Arial"/>
                <a:cs typeface="Arial"/>
                <a:sym typeface="Arial"/>
              </a:rPr>
              <a:t>Observatory</a:t>
            </a:r>
            <a:endParaRPr/>
          </a:p>
          <a:p>
            <a:pPr indent="0" lvl="0" marL="0" marR="0" rtl="0" algn="l">
              <a:lnSpc>
                <a:spcPct val="115000"/>
              </a:lnSpc>
              <a:spcBef>
                <a:spcPts val="1200"/>
              </a:spcBef>
              <a:spcAft>
                <a:spcPts val="0"/>
              </a:spcAft>
              <a:buClr>
                <a:schemeClr val="dk1"/>
              </a:buClr>
              <a:buSzPts val="11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1200"/>
              </a:spcAft>
              <a:buClr>
                <a:schemeClr val="dk2"/>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01" name="Google Shape;201;p10"/>
          <p:cNvSpPr txBox="1"/>
          <p:nvPr>
            <p:ph type="title"/>
          </p:nvPr>
        </p:nvSpPr>
        <p:spPr>
          <a:xfrm>
            <a:off x="159900" y="31643"/>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Motivating Use Cases - </a:t>
            </a:r>
            <a:r>
              <a:rPr b="1" lang="en-US"/>
              <a:t>Open Science Grid</a:t>
            </a:r>
            <a:endParaRPr b="1"/>
          </a:p>
        </p:txBody>
      </p:sp>
      <p:sp>
        <p:nvSpPr>
          <p:cNvPr id="202" name="Google Shape;202;p10"/>
          <p:cNvSpPr txBox="1"/>
          <p:nvPr>
            <p:ph idx="1" type="body"/>
          </p:nvPr>
        </p:nvSpPr>
        <p:spPr>
          <a:xfrm>
            <a:off x="159900" y="748814"/>
            <a:ext cx="3907603" cy="2256854"/>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Clr>
                <a:schemeClr val="dk1"/>
              </a:buClr>
              <a:buSzPts val="1100"/>
              <a:buFont typeface="Arial"/>
              <a:buNone/>
            </a:pPr>
            <a:r>
              <a:rPr lang="en-US"/>
              <a:t>NSDF extend the OSG access</a:t>
            </a:r>
            <a:br>
              <a:rPr lang="en-US"/>
            </a:br>
            <a:r>
              <a:rPr lang="en-US"/>
              <a:t>to storage and compute resources</a:t>
            </a:r>
            <a:br>
              <a:rPr lang="en-US"/>
            </a:br>
            <a:r>
              <a:rPr lang="en-US"/>
              <a:t>and provide all scientists </a:t>
            </a:r>
            <a:br>
              <a:rPr lang="en-US"/>
            </a:br>
            <a:r>
              <a:rPr lang="en-US"/>
              <a:t>with data capabilities that today </a:t>
            </a:r>
            <a:br>
              <a:rPr lang="en-US"/>
            </a:br>
            <a:r>
              <a:rPr lang="en-US"/>
              <a:t>only a few large projects </a:t>
            </a:r>
            <a:br>
              <a:rPr lang="en-US"/>
            </a:br>
            <a:r>
              <a:rPr lang="en-US"/>
              <a:t>can afford.</a:t>
            </a:r>
            <a:endParaRPr/>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lnSpc>
                <a:spcPct val="115000"/>
              </a:lnSpc>
              <a:spcBef>
                <a:spcPts val="1200"/>
              </a:spcBef>
              <a:spcAft>
                <a:spcPts val="1200"/>
              </a:spcAft>
              <a:buSzPts val="1800"/>
              <a:buNone/>
            </a:pPr>
            <a:r>
              <a:t/>
            </a:r>
            <a:endParaRPr/>
          </a:p>
        </p:txBody>
      </p:sp>
      <p:pic>
        <p:nvPicPr>
          <p:cNvPr id="203" name="Google Shape;203;p10"/>
          <p:cNvPicPr preferRelativeResize="0"/>
          <p:nvPr/>
        </p:nvPicPr>
        <p:blipFill rotWithShape="1">
          <a:blip r:embed="rId3">
            <a:alphaModFix/>
          </a:blip>
          <a:srcRect b="0" l="0" r="0" t="0"/>
          <a:stretch/>
        </p:blipFill>
        <p:spPr>
          <a:xfrm>
            <a:off x="4067503" y="807427"/>
            <a:ext cx="4435625" cy="2478102"/>
          </a:xfrm>
          <a:prstGeom prst="rect">
            <a:avLst/>
          </a:prstGeom>
          <a:noFill/>
          <a:ln>
            <a:noFill/>
          </a:ln>
        </p:spPr>
      </p:pic>
      <p:pic>
        <p:nvPicPr>
          <p:cNvPr id="204" name="Google Shape;204;p10"/>
          <p:cNvPicPr preferRelativeResize="0"/>
          <p:nvPr/>
        </p:nvPicPr>
        <p:blipFill rotWithShape="1">
          <a:blip r:embed="rId4">
            <a:alphaModFix/>
          </a:blip>
          <a:srcRect b="0" l="0" r="0" t="0"/>
          <a:stretch/>
        </p:blipFill>
        <p:spPr>
          <a:xfrm>
            <a:off x="2616666" y="3610775"/>
            <a:ext cx="1888537" cy="1406960"/>
          </a:xfrm>
          <a:prstGeom prst="rect">
            <a:avLst/>
          </a:prstGeom>
          <a:noFill/>
          <a:ln>
            <a:noFill/>
          </a:ln>
          <a:effectLst>
            <a:outerShdw blurRad="50800" rotWithShape="0" algn="tl" dir="2700000" dist="38100">
              <a:srgbClr val="000000">
                <a:alpha val="40000"/>
              </a:srgbClr>
            </a:outerShdw>
          </a:effectLst>
        </p:spPr>
      </p:pic>
      <p:pic>
        <p:nvPicPr>
          <p:cNvPr descr="Expanding a neutrino hunt in the South Pole | symmetry magazine" id="205" name="Google Shape;205;p10"/>
          <p:cNvPicPr preferRelativeResize="0"/>
          <p:nvPr/>
        </p:nvPicPr>
        <p:blipFill rotWithShape="1">
          <a:blip r:embed="rId5">
            <a:alphaModFix/>
          </a:blip>
          <a:srcRect b="0" l="0" r="0" t="0"/>
          <a:stretch/>
        </p:blipFill>
        <p:spPr>
          <a:xfrm>
            <a:off x="6409837" y="3610775"/>
            <a:ext cx="2549674" cy="1434191"/>
          </a:xfrm>
          <a:prstGeom prst="rect">
            <a:avLst/>
          </a:prstGeom>
          <a:noFill/>
          <a:ln>
            <a:noFill/>
          </a:ln>
          <a:effectLst>
            <a:outerShdw blurRad="50800" rotWithShape="0" algn="tl" dir="2700000" dist="38100">
              <a:srgbClr val="000000">
                <a:alpha val="40000"/>
              </a:srgbClr>
            </a:outerShdw>
          </a:effectLst>
        </p:spPr>
      </p:pic>
      <p:sp>
        <p:nvSpPr>
          <p:cNvPr id="206" name="Google Shape;206;p10"/>
          <p:cNvSpPr txBox="1"/>
          <p:nvPr/>
        </p:nvSpPr>
        <p:spPr>
          <a:xfrm>
            <a:off x="184489" y="3461822"/>
            <a:ext cx="2260599"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1900" u="none" cap="none" strike="noStrike">
                <a:solidFill>
                  <a:srgbClr val="000000"/>
                </a:solidFill>
                <a:latin typeface="Arial"/>
                <a:ea typeface="Arial"/>
                <a:cs typeface="Arial"/>
                <a:sym typeface="Arial"/>
              </a:rPr>
              <a:t>Initial targets: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None/>
            </a:pPr>
            <a:r>
              <a:rPr b="1" i="0" lang="en-US" sz="1900" u="none" cap="none" strike="noStrike">
                <a:solidFill>
                  <a:schemeClr val="accent5"/>
                </a:solidFill>
                <a:latin typeface="Arial"/>
                <a:ea typeface="Arial"/>
                <a:cs typeface="Arial"/>
                <a:sym typeface="Arial"/>
              </a:rPr>
              <a:t>XENONnT</a:t>
            </a:r>
            <a:r>
              <a:rPr b="0" i="0" lang="en-US" sz="1900" u="none" cap="none" strike="noStrike">
                <a:solidFill>
                  <a:srgbClr val="000000"/>
                </a:solidFill>
                <a:latin typeface="Arial"/>
                <a:ea typeface="Arial"/>
                <a:cs typeface="Arial"/>
                <a:sym typeface="Arial"/>
              </a:rPr>
              <a:t> Dark </a:t>
            </a:r>
            <a:br>
              <a:rPr b="0" i="0" lang="en-US" sz="1900" u="none" cap="none" strike="noStrike">
                <a:solidFill>
                  <a:srgbClr val="000000"/>
                </a:solidFill>
                <a:latin typeface="Arial"/>
                <a:ea typeface="Arial"/>
                <a:cs typeface="Arial"/>
                <a:sym typeface="Arial"/>
              </a:rPr>
            </a:br>
            <a:r>
              <a:rPr b="0" i="0" lang="en-US" sz="1900" u="none" cap="none" strike="noStrike">
                <a:solidFill>
                  <a:srgbClr val="000000"/>
                </a:solidFill>
                <a:latin typeface="Arial"/>
                <a:ea typeface="Arial"/>
                <a:cs typeface="Arial"/>
                <a:sym typeface="Arial"/>
              </a:rPr>
              <a:t>Matter Experiment</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1"/>
          <p:cNvSpPr txBox="1"/>
          <p:nvPr>
            <p:ph type="title"/>
          </p:nvPr>
        </p:nvSpPr>
        <p:spPr>
          <a:xfrm>
            <a:off x="311700" y="255839"/>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Motivating Use Cases - </a:t>
            </a:r>
            <a:r>
              <a:rPr b="1" lang="en-US"/>
              <a:t>Earth Sciences</a:t>
            </a:r>
            <a:endParaRPr b="1"/>
          </a:p>
        </p:txBody>
      </p:sp>
      <p:sp>
        <p:nvSpPr>
          <p:cNvPr id="212" name="Google Shape;212;p11"/>
          <p:cNvSpPr txBox="1"/>
          <p:nvPr>
            <p:ph idx="1" type="body"/>
          </p:nvPr>
        </p:nvSpPr>
        <p:spPr>
          <a:xfrm>
            <a:off x="311700" y="1053300"/>
            <a:ext cx="8261650" cy="4090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US" sz="1600"/>
              <a:t>Bringing together diverse datasets from different providers into a single, accessible NSDF data fabric will give:</a:t>
            </a:r>
            <a:endParaRPr sz="1600"/>
          </a:p>
          <a:p>
            <a:pPr indent="-342900" lvl="0" marL="457200" rtl="0" algn="l">
              <a:lnSpc>
                <a:spcPct val="115000"/>
              </a:lnSpc>
              <a:spcBef>
                <a:spcPts val="1200"/>
              </a:spcBef>
              <a:spcAft>
                <a:spcPts val="0"/>
              </a:spcAft>
              <a:buSzPts val="1800"/>
              <a:buChar char="●"/>
            </a:pPr>
            <a:r>
              <a:rPr lang="en-US" sz="1600"/>
              <a:t>researchers access to a distributed computational “</a:t>
            </a:r>
            <a:r>
              <a:rPr b="1" lang="en-US" sz="1600">
                <a:solidFill>
                  <a:schemeClr val="accent5"/>
                </a:solidFill>
              </a:rPr>
              <a:t>earth lab</a:t>
            </a:r>
            <a:r>
              <a:rPr lang="en-US" sz="1600"/>
              <a:t>” </a:t>
            </a:r>
            <a:endParaRPr sz="1600"/>
          </a:p>
          <a:p>
            <a:pPr indent="-342900" lvl="0" marL="457200" rtl="0" algn="l">
              <a:lnSpc>
                <a:spcPct val="115000"/>
              </a:lnSpc>
              <a:spcBef>
                <a:spcPts val="1200"/>
              </a:spcBef>
              <a:spcAft>
                <a:spcPts val="0"/>
              </a:spcAft>
              <a:buSzPts val="1800"/>
              <a:buChar char="●"/>
            </a:pPr>
            <a:r>
              <a:rPr lang="en-US" sz="1600"/>
              <a:t>develop responses to complex </a:t>
            </a:r>
            <a:br>
              <a:rPr lang="en-US" sz="1600"/>
            </a:br>
            <a:r>
              <a:rPr lang="en-US" sz="1600"/>
              <a:t>social and environmental </a:t>
            </a:r>
            <a:br>
              <a:rPr lang="en-US" sz="1600"/>
            </a:br>
            <a:r>
              <a:rPr lang="en-US" sz="1600"/>
              <a:t>challenges</a:t>
            </a:r>
            <a:endParaRPr sz="1600"/>
          </a:p>
          <a:p>
            <a:pPr indent="-342900" lvl="1" marL="914400" rtl="0" algn="l">
              <a:lnSpc>
                <a:spcPct val="115000"/>
              </a:lnSpc>
              <a:spcBef>
                <a:spcPts val="0"/>
              </a:spcBef>
              <a:spcAft>
                <a:spcPts val="0"/>
              </a:spcAft>
              <a:buSzPts val="1800"/>
              <a:buChar char="○"/>
            </a:pPr>
            <a:r>
              <a:rPr lang="en-US" sz="1600"/>
              <a:t>prediction of hurricane </a:t>
            </a:r>
            <a:br>
              <a:rPr lang="en-US" sz="1600"/>
            </a:br>
            <a:r>
              <a:rPr lang="en-US" sz="1600"/>
              <a:t>patterns, </a:t>
            </a:r>
            <a:endParaRPr sz="1600"/>
          </a:p>
          <a:p>
            <a:pPr indent="-342900" lvl="1" marL="914400" rtl="0" algn="l">
              <a:lnSpc>
                <a:spcPct val="115000"/>
              </a:lnSpc>
              <a:spcBef>
                <a:spcPts val="0"/>
              </a:spcBef>
              <a:spcAft>
                <a:spcPts val="0"/>
              </a:spcAft>
              <a:buSzPts val="1800"/>
              <a:buChar char="○"/>
            </a:pPr>
            <a:r>
              <a:rPr lang="en-US" sz="1600"/>
              <a:t>atmospheric pollution, </a:t>
            </a:r>
            <a:endParaRPr sz="1600"/>
          </a:p>
          <a:p>
            <a:pPr indent="-342900" lvl="1" marL="914400" rtl="0" algn="l">
              <a:lnSpc>
                <a:spcPct val="115000"/>
              </a:lnSpc>
              <a:spcBef>
                <a:spcPts val="0"/>
              </a:spcBef>
              <a:spcAft>
                <a:spcPts val="0"/>
              </a:spcAft>
              <a:buSzPts val="1800"/>
              <a:buChar char="○"/>
            </a:pPr>
            <a:r>
              <a:rPr lang="en-US" sz="1600"/>
              <a:t>sea level rise,</a:t>
            </a:r>
            <a:endParaRPr sz="1600"/>
          </a:p>
          <a:p>
            <a:pPr indent="-342900" lvl="1" marL="914400" rtl="0" algn="l">
              <a:lnSpc>
                <a:spcPct val="115000"/>
              </a:lnSpc>
              <a:spcBef>
                <a:spcPts val="0"/>
              </a:spcBef>
              <a:spcAft>
                <a:spcPts val="0"/>
              </a:spcAft>
              <a:buSzPts val="1800"/>
              <a:buChar char="○"/>
            </a:pPr>
            <a:r>
              <a:rPr lang="en-US" sz="1600"/>
              <a:t>droughts.</a:t>
            </a:r>
            <a:endParaRPr sz="1600"/>
          </a:p>
        </p:txBody>
      </p:sp>
      <p:pic>
        <p:nvPicPr>
          <p:cNvPr id="213" name="Google Shape;213;p11"/>
          <p:cNvPicPr preferRelativeResize="0"/>
          <p:nvPr/>
        </p:nvPicPr>
        <p:blipFill rotWithShape="1">
          <a:blip r:embed="rId3">
            <a:alphaModFix/>
          </a:blip>
          <a:srcRect b="9467" l="3706" r="3175" t="6370"/>
          <a:stretch/>
        </p:blipFill>
        <p:spPr>
          <a:xfrm>
            <a:off x="3887183" y="2272003"/>
            <a:ext cx="4897821" cy="2656034"/>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2"/>
          <p:cNvSpPr txBox="1"/>
          <p:nvPr>
            <p:ph type="title"/>
          </p:nvPr>
        </p:nvSpPr>
        <p:spPr>
          <a:xfrm>
            <a:off x="311700" y="967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Motivating Use Cases - </a:t>
            </a:r>
            <a:r>
              <a:rPr b="1" lang="en-US"/>
              <a:t>Comparative Connectomics</a:t>
            </a:r>
            <a:endParaRPr b="1"/>
          </a:p>
        </p:txBody>
      </p:sp>
      <p:sp>
        <p:nvSpPr>
          <p:cNvPr id="219" name="Google Shape;219;p12"/>
          <p:cNvSpPr txBox="1"/>
          <p:nvPr>
            <p:ph idx="1" type="body"/>
          </p:nvPr>
        </p:nvSpPr>
        <p:spPr>
          <a:xfrm>
            <a:off x="264403" y="937013"/>
            <a:ext cx="8520600" cy="3990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US"/>
              <a:t>NSDF will </a:t>
            </a:r>
            <a:r>
              <a:rPr b="1" lang="en-US">
                <a:solidFill>
                  <a:schemeClr val="accent5"/>
                </a:solidFill>
              </a:rPr>
              <a:t>SUPPORT Neuroscientists </a:t>
            </a:r>
            <a:r>
              <a:rPr lang="en-US"/>
              <a:t>to engage in comparative connectomics:</a:t>
            </a:r>
            <a:endParaRPr/>
          </a:p>
          <a:p>
            <a:pPr indent="-342900" lvl="0" marL="914400" rtl="0" algn="l">
              <a:lnSpc>
                <a:spcPct val="115000"/>
              </a:lnSpc>
              <a:spcBef>
                <a:spcPts val="1200"/>
              </a:spcBef>
              <a:spcAft>
                <a:spcPts val="0"/>
              </a:spcAft>
              <a:buSzPts val="1800"/>
              <a:buChar char="●"/>
            </a:pPr>
            <a:r>
              <a:rPr lang="en-US"/>
              <a:t>across different areas of the brain in an individual,</a:t>
            </a:r>
            <a:endParaRPr/>
          </a:p>
          <a:p>
            <a:pPr indent="-342900" lvl="0" marL="914400" rtl="0" algn="l">
              <a:lnSpc>
                <a:spcPct val="115000"/>
              </a:lnSpc>
              <a:spcBef>
                <a:spcPts val="0"/>
              </a:spcBef>
              <a:spcAft>
                <a:spcPts val="0"/>
              </a:spcAft>
              <a:buSzPts val="1800"/>
              <a:buChar char="●"/>
            </a:pPr>
            <a:r>
              <a:rPr lang="en-US"/>
              <a:t>across individuals at different developmental or disease states, and </a:t>
            </a:r>
            <a:endParaRPr/>
          </a:p>
          <a:p>
            <a:pPr indent="-342900" lvl="0" marL="914400" rtl="0" algn="l">
              <a:lnSpc>
                <a:spcPct val="115000"/>
              </a:lnSpc>
              <a:spcBef>
                <a:spcPts val="0"/>
              </a:spcBef>
              <a:spcAft>
                <a:spcPts val="0"/>
              </a:spcAft>
              <a:buSzPts val="1800"/>
              <a:buChar char="●"/>
            </a:pPr>
            <a:r>
              <a:rPr lang="en-US"/>
              <a:t>across different species. </a:t>
            </a:r>
            <a:endParaRPr/>
          </a:p>
          <a:p>
            <a:pPr indent="0" lvl="0" marL="0" rtl="0" algn="l">
              <a:lnSpc>
                <a:spcPct val="115000"/>
              </a:lnSpc>
              <a:spcBef>
                <a:spcPts val="1200"/>
              </a:spcBef>
              <a:spcAft>
                <a:spcPts val="1200"/>
              </a:spcAft>
              <a:buClr>
                <a:schemeClr val="dk1"/>
              </a:buClr>
              <a:buSzPts val="1100"/>
              <a:buFont typeface="Arial"/>
              <a:buNone/>
            </a:pPr>
            <a:r>
              <a:rPr lang="en-US"/>
              <a:t>It will </a:t>
            </a:r>
            <a:r>
              <a:rPr b="1" lang="en-US">
                <a:solidFill>
                  <a:schemeClr val="accent5"/>
                </a:solidFill>
              </a:rPr>
              <a:t>SUPPORT Neuroscientists </a:t>
            </a:r>
            <a:br>
              <a:rPr b="1" lang="en-US">
                <a:solidFill>
                  <a:schemeClr val="accent5"/>
                </a:solidFill>
              </a:rPr>
            </a:br>
            <a:r>
              <a:rPr lang="en-US"/>
              <a:t>to shed new light on how natural </a:t>
            </a:r>
            <a:br>
              <a:rPr lang="en-US"/>
            </a:br>
            <a:r>
              <a:rPr lang="en-US"/>
              <a:t>neural systems process </a:t>
            </a:r>
            <a:br>
              <a:rPr lang="en-US"/>
            </a:br>
            <a:r>
              <a:rPr lang="en-US"/>
              <a:t>information and possibly inspire </a:t>
            </a:r>
            <a:br>
              <a:rPr lang="en-US"/>
            </a:br>
            <a:r>
              <a:rPr lang="en-US"/>
              <a:t>architectures for artificial ones.</a:t>
            </a:r>
            <a:endParaRPr/>
          </a:p>
        </p:txBody>
      </p:sp>
      <p:grpSp>
        <p:nvGrpSpPr>
          <p:cNvPr id="220" name="Google Shape;220;p12"/>
          <p:cNvGrpSpPr/>
          <p:nvPr/>
        </p:nvGrpSpPr>
        <p:grpSpPr>
          <a:xfrm>
            <a:off x="3866277" y="2476595"/>
            <a:ext cx="5177874" cy="2509250"/>
            <a:chOff x="3966125" y="2634250"/>
            <a:chExt cx="5177874" cy="2509250"/>
          </a:xfrm>
        </p:grpSpPr>
        <p:pic>
          <p:nvPicPr>
            <p:cNvPr id="221" name="Google Shape;221;p12"/>
            <p:cNvPicPr preferRelativeResize="0"/>
            <p:nvPr/>
          </p:nvPicPr>
          <p:blipFill rotWithShape="1">
            <a:blip r:embed="rId3">
              <a:alphaModFix/>
            </a:blip>
            <a:srcRect b="49723" l="27693" r="0" t="8389"/>
            <a:stretch/>
          </p:blipFill>
          <p:spPr>
            <a:xfrm>
              <a:off x="3966125" y="2634250"/>
              <a:ext cx="5177874" cy="2509250"/>
            </a:xfrm>
            <a:prstGeom prst="rect">
              <a:avLst/>
            </a:prstGeom>
            <a:noFill/>
            <a:ln cap="flat" cmpd="sng" w="9525">
              <a:solidFill>
                <a:srgbClr val="000000"/>
              </a:solidFill>
              <a:prstDash val="solid"/>
              <a:round/>
              <a:headEnd len="sm" w="sm" type="none"/>
              <a:tailEnd len="sm" w="sm" type="none"/>
            </a:ln>
          </p:spPr>
        </p:pic>
        <p:pic>
          <p:nvPicPr>
            <p:cNvPr id="222" name="Google Shape;222;p12"/>
            <p:cNvPicPr preferRelativeResize="0"/>
            <p:nvPr/>
          </p:nvPicPr>
          <p:blipFill rotWithShape="1">
            <a:blip r:embed="rId3">
              <a:alphaModFix/>
            </a:blip>
            <a:srcRect b="49723" l="0" r="52257" t="8389"/>
            <a:stretch/>
          </p:blipFill>
          <p:spPr>
            <a:xfrm>
              <a:off x="3966125" y="2634250"/>
              <a:ext cx="3418750" cy="250925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3"/>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Motivating Use Cases - </a:t>
            </a:r>
            <a:br>
              <a:rPr lang="en-US"/>
            </a:br>
            <a:r>
              <a:rPr b="1" lang="en-US"/>
              <a:t>Astronomy</a:t>
            </a:r>
            <a:endParaRPr b="1"/>
          </a:p>
        </p:txBody>
      </p:sp>
      <p:sp>
        <p:nvSpPr>
          <p:cNvPr id="228" name="Google Shape;228;p13"/>
          <p:cNvSpPr txBox="1"/>
          <p:nvPr>
            <p:ph idx="1" type="body"/>
          </p:nvPr>
        </p:nvSpPr>
        <p:spPr>
          <a:xfrm>
            <a:off x="124175" y="1054250"/>
            <a:ext cx="8520600" cy="39909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SzPct val="108108"/>
              <a:buNone/>
            </a:pPr>
            <a:r>
              <a:t/>
            </a:r>
            <a:endParaRPr/>
          </a:p>
          <a:p>
            <a:pPr indent="0" lvl="0" marL="0" rtl="0" algn="l">
              <a:lnSpc>
                <a:spcPct val="115000"/>
              </a:lnSpc>
              <a:spcBef>
                <a:spcPts val="0"/>
              </a:spcBef>
              <a:spcAft>
                <a:spcPts val="0"/>
              </a:spcAft>
              <a:buSzPct val="108108"/>
              <a:buNone/>
            </a:pPr>
            <a:r>
              <a:rPr lang="en-US"/>
              <a:t>NSDF will create an ecosystem that:</a:t>
            </a:r>
            <a:endParaRPr/>
          </a:p>
          <a:p>
            <a:pPr indent="0" lvl="0" marL="0" rtl="0" algn="l">
              <a:lnSpc>
                <a:spcPct val="115000"/>
              </a:lnSpc>
              <a:spcBef>
                <a:spcPts val="0"/>
              </a:spcBef>
              <a:spcAft>
                <a:spcPts val="0"/>
              </a:spcAft>
              <a:buSzPct val="108108"/>
              <a:buNone/>
            </a:pPr>
            <a:r>
              <a:t/>
            </a:r>
            <a:endParaRPr/>
          </a:p>
          <a:p>
            <a:pPr indent="-342900" lvl="0" marL="457200" rtl="0" algn="l">
              <a:lnSpc>
                <a:spcPct val="115000"/>
              </a:lnSpc>
              <a:spcBef>
                <a:spcPts val="1200"/>
              </a:spcBef>
              <a:spcAft>
                <a:spcPts val="0"/>
              </a:spcAft>
              <a:buSzPct val="108108"/>
              <a:buChar char="●"/>
            </a:pPr>
            <a:r>
              <a:rPr lang="en-US"/>
              <a:t>Allow many astronomy </a:t>
            </a:r>
            <a:br>
              <a:rPr lang="en-US"/>
            </a:br>
            <a:r>
              <a:rPr lang="en-US"/>
              <a:t>projects to operate with </a:t>
            </a:r>
            <a:br>
              <a:rPr lang="en-US"/>
            </a:br>
            <a:r>
              <a:rPr lang="en-US"/>
              <a:t>data sets whose size was previously unthinkable </a:t>
            </a:r>
            <a:endParaRPr/>
          </a:p>
          <a:p>
            <a:pPr indent="0" lvl="0" marL="457200" rtl="0" algn="l">
              <a:lnSpc>
                <a:spcPct val="115000"/>
              </a:lnSpc>
              <a:spcBef>
                <a:spcPts val="1200"/>
              </a:spcBef>
              <a:spcAft>
                <a:spcPts val="0"/>
              </a:spcAft>
              <a:buSzPct val="108108"/>
              <a:buNone/>
            </a:pPr>
            <a:r>
              <a:t/>
            </a:r>
            <a:endParaRPr/>
          </a:p>
          <a:p>
            <a:pPr indent="-342900" lvl="0" marL="457200" rtl="0" algn="l">
              <a:lnSpc>
                <a:spcPct val="115000"/>
              </a:lnSpc>
              <a:spcBef>
                <a:spcPts val="1200"/>
              </a:spcBef>
              <a:spcAft>
                <a:spcPts val="0"/>
              </a:spcAft>
              <a:buSzPct val="108108"/>
              <a:buChar char="●"/>
            </a:pPr>
            <a:r>
              <a:rPr lang="en-US"/>
              <a:t>Move multi-messenger astrophysics (one of the </a:t>
            </a:r>
            <a:r>
              <a:rPr b="1" lang="en-US">
                <a:solidFill>
                  <a:schemeClr val="accent5"/>
                </a:solidFill>
              </a:rPr>
              <a:t>10 NSF’s Big Ideas</a:t>
            </a:r>
            <a:r>
              <a:rPr lang="en-US"/>
              <a:t>) from the bleeding edge of technology into routine operations</a:t>
            </a:r>
            <a:endParaRPr/>
          </a:p>
          <a:p>
            <a:pPr indent="0" lvl="0" marL="457200" rtl="0" algn="l">
              <a:lnSpc>
                <a:spcPct val="115000"/>
              </a:lnSpc>
              <a:spcBef>
                <a:spcPts val="1200"/>
              </a:spcBef>
              <a:spcAft>
                <a:spcPts val="0"/>
              </a:spcAft>
              <a:buSzPct val="108108"/>
              <a:buNone/>
            </a:pPr>
            <a:r>
              <a:t/>
            </a:r>
            <a:endParaRPr/>
          </a:p>
          <a:p>
            <a:pPr indent="-342900" lvl="0" marL="457200" rtl="0" algn="l">
              <a:lnSpc>
                <a:spcPct val="115000"/>
              </a:lnSpc>
              <a:spcBef>
                <a:spcPts val="1200"/>
              </a:spcBef>
              <a:spcAft>
                <a:spcPts val="0"/>
              </a:spcAft>
              <a:buSzPct val="108108"/>
              <a:buChar char="●"/>
            </a:pPr>
            <a:r>
              <a:rPr lang="en-US"/>
              <a:t>allow the study of the most extreme and mysterious objects in the universe</a:t>
            </a:r>
            <a:endParaRPr/>
          </a:p>
        </p:txBody>
      </p:sp>
      <p:pic>
        <p:nvPicPr>
          <p:cNvPr id="229" name="Google Shape;229;p13"/>
          <p:cNvPicPr preferRelativeResize="0"/>
          <p:nvPr/>
        </p:nvPicPr>
        <p:blipFill rotWithShape="1">
          <a:blip r:embed="rId3">
            <a:alphaModFix/>
          </a:blip>
          <a:srcRect b="0" l="0" r="0" t="0"/>
          <a:stretch/>
        </p:blipFill>
        <p:spPr>
          <a:xfrm>
            <a:off x="4135821" y="171870"/>
            <a:ext cx="4787467" cy="234772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4"/>
          <p:cNvSpPr txBox="1"/>
          <p:nvPr>
            <p:ph type="title"/>
          </p:nvPr>
        </p:nvSpPr>
        <p:spPr>
          <a:xfrm>
            <a:off x="0" y="0"/>
            <a:ext cx="9144000" cy="1017725"/>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NSDF software stack builds on an </a:t>
            </a:r>
            <a:br>
              <a:rPr lang="en-US"/>
            </a:br>
            <a:r>
              <a:rPr lang="en-US"/>
              <a:t>Extensible Science Content Delivery Network </a:t>
            </a:r>
            <a:endParaRPr/>
          </a:p>
        </p:txBody>
      </p:sp>
      <p:pic>
        <p:nvPicPr>
          <p:cNvPr descr="Text&#10;&#10;Description automatically generated" id="235" name="Google Shape;235;p14"/>
          <p:cNvPicPr preferRelativeResize="0"/>
          <p:nvPr/>
        </p:nvPicPr>
        <p:blipFill rotWithShape="1">
          <a:blip r:embed="rId3">
            <a:alphaModFix/>
          </a:blip>
          <a:srcRect b="29282" l="8376" r="0" t="0"/>
          <a:stretch/>
        </p:blipFill>
        <p:spPr>
          <a:xfrm>
            <a:off x="1123949" y="988987"/>
            <a:ext cx="7002511" cy="40021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Text&#10;&#10;Description automatically generated" id="240" name="Google Shape;240;p15"/>
          <p:cNvPicPr preferRelativeResize="0"/>
          <p:nvPr/>
        </p:nvPicPr>
        <p:blipFill rotWithShape="1">
          <a:blip r:embed="rId3">
            <a:alphaModFix/>
          </a:blip>
          <a:srcRect b="0" l="0" r="0" t="0"/>
          <a:stretch/>
        </p:blipFill>
        <p:spPr>
          <a:xfrm>
            <a:off x="1361088" y="157150"/>
            <a:ext cx="6662977" cy="49337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6"/>
          <p:cNvSpPr txBox="1"/>
          <p:nvPr>
            <p:ph type="title"/>
          </p:nvPr>
        </p:nvSpPr>
        <p:spPr>
          <a:xfrm>
            <a:off x="311700" y="140677"/>
            <a:ext cx="8520600" cy="707781"/>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3600"/>
              <a:t>CDN for Science </a:t>
            </a:r>
            <a:endParaRPr/>
          </a:p>
        </p:txBody>
      </p:sp>
      <p:sp>
        <p:nvSpPr>
          <p:cNvPr id="246" name="Google Shape;246;p16"/>
          <p:cNvSpPr txBox="1"/>
          <p:nvPr>
            <p:ph idx="1" type="body"/>
          </p:nvPr>
        </p:nvSpPr>
        <p:spPr>
          <a:xfrm>
            <a:off x="68317" y="1011798"/>
            <a:ext cx="4745421" cy="3991025"/>
          </a:xfrm>
          <a:prstGeom prst="rect">
            <a:avLst/>
          </a:prstGeom>
          <a:noFill/>
          <a:ln>
            <a:noFill/>
          </a:ln>
        </p:spPr>
        <p:txBody>
          <a:bodyPr anchorCtr="0" anchor="t" bIns="91425" lIns="91425" spcFirstLastPara="1" rIns="91425" wrap="square" tIns="91425">
            <a:normAutofit fontScale="92500"/>
          </a:bodyPr>
          <a:lstStyle/>
          <a:p>
            <a:pPr indent="-342900" lvl="0" marL="457200" rtl="0" algn="l">
              <a:lnSpc>
                <a:spcPct val="115000"/>
              </a:lnSpc>
              <a:spcBef>
                <a:spcPts val="0"/>
              </a:spcBef>
              <a:spcAft>
                <a:spcPts val="0"/>
              </a:spcAft>
              <a:buSzPct val="121621"/>
              <a:buChar char="●"/>
            </a:pPr>
            <a:r>
              <a:rPr lang="en-US" sz="1600"/>
              <a:t>Special adaptation to the </a:t>
            </a:r>
            <a:r>
              <a:rPr b="1" lang="en-US" sz="1600">
                <a:solidFill>
                  <a:schemeClr val="accent5"/>
                </a:solidFill>
              </a:rPr>
              <a:t>patterns of science use cases </a:t>
            </a:r>
            <a:r>
              <a:rPr lang="en-US" sz="1600"/>
              <a:t>involving few massive files (images from experiments, simulations, ..), and many small ones (metadata, derived quantities,…)</a:t>
            </a:r>
            <a:endParaRPr/>
          </a:p>
          <a:p>
            <a:pPr indent="-342900" lvl="0" marL="457200" rtl="0" algn="l">
              <a:lnSpc>
                <a:spcPct val="115000"/>
              </a:lnSpc>
              <a:spcBef>
                <a:spcPts val="600"/>
              </a:spcBef>
              <a:spcAft>
                <a:spcPts val="0"/>
              </a:spcAft>
              <a:buSzPct val="121621"/>
              <a:buChar char="●"/>
            </a:pPr>
            <a:r>
              <a:rPr b="1" lang="en-US" sz="1600">
                <a:solidFill>
                  <a:schemeClr val="accent5"/>
                </a:solidFill>
              </a:rPr>
              <a:t>Horizontal scaling</a:t>
            </a:r>
            <a:r>
              <a:rPr lang="en-US" sz="1600"/>
              <a:t>: data access </a:t>
            </a:r>
            <a:br>
              <a:rPr lang="en-US" sz="1600"/>
            </a:br>
            <a:r>
              <a:rPr lang="en-US" sz="1600"/>
              <a:t>that does not require user sessions (stateless). </a:t>
            </a:r>
            <a:endParaRPr/>
          </a:p>
          <a:p>
            <a:pPr indent="-342900" lvl="0" marL="457200" rtl="0" algn="l">
              <a:lnSpc>
                <a:spcPct val="115000"/>
              </a:lnSpc>
              <a:spcBef>
                <a:spcPts val="600"/>
              </a:spcBef>
              <a:spcAft>
                <a:spcPts val="0"/>
              </a:spcAft>
              <a:buSzPct val="121621"/>
              <a:buChar char="●"/>
            </a:pPr>
            <a:r>
              <a:rPr b="1" lang="en-US" sz="1600">
                <a:solidFill>
                  <a:schemeClr val="accent5"/>
                </a:solidFill>
              </a:rPr>
              <a:t>Overcome object storage limitations</a:t>
            </a:r>
            <a:endParaRPr/>
          </a:p>
          <a:p>
            <a:pPr indent="-317500" lvl="1" marL="914400" rtl="0" algn="l">
              <a:lnSpc>
                <a:spcPct val="115000"/>
              </a:lnSpc>
              <a:spcBef>
                <a:spcPts val="600"/>
              </a:spcBef>
              <a:spcAft>
                <a:spcPts val="0"/>
              </a:spcAft>
              <a:buSzPct val="108108"/>
              <a:buChar char="○"/>
            </a:pPr>
            <a:r>
              <a:rPr lang="en-US"/>
              <a:t>High latency </a:t>
            </a:r>
            <a:endParaRPr/>
          </a:p>
          <a:p>
            <a:pPr indent="-317500" lvl="1" marL="914400" rtl="0" algn="l">
              <a:lnSpc>
                <a:spcPct val="115000"/>
              </a:lnSpc>
              <a:spcBef>
                <a:spcPts val="600"/>
              </a:spcBef>
              <a:spcAft>
                <a:spcPts val="0"/>
              </a:spcAft>
              <a:buSzPct val="108108"/>
              <a:buChar char="○"/>
            </a:pPr>
            <a:r>
              <a:rPr lang="en-US"/>
              <a:t>Operation granularity that may not match well requirements of network optimization</a:t>
            </a:r>
            <a:endParaRPr/>
          </a:p>
          <a:p>
            <a:pPr indent="-342900" lvl="0" marL="457200" rtl="0" algn="l">
              <a:lnSpc>
                <a:spcPct val="115000"/>
              </a:lnSpc>
              <a:spcBef>
                <a:spcPts val="600"/>
              </a:spcBef>
              <a:spcAft>
                <a:spcPts val="0"/>
              </a:spcAft>
              <a:buSzPct val="129729"/>
              <a:buChar char="●"/>
            </a:pPr>
            <a:r>
              <a:rPr b="1" lang="en-US" sz="1500">
                <a:solidFill>
                  <a:schemeClr val="accent5"/>
                </a:solidFill>
              </a:rPr>
              <a:t>Add extra security layer</a:t>
            </a:r>
            <a:r>
              <a:rPr lang="en-US" sz="1500"/>
              <a:t>: avoid direct and dangerous access to origins/producers</a:t>
            </a:r>
            <a:endParaRPr/>
          </a:p>
          <a:p>
            <a:pPr indent="-228600" lvl="0" marL="457200" rtl="0" algn="l">
              <a:lnSpc>
                <a:spcPct val="115000"/>
              </a:lnSpc>
              <a:spcBef>
                <a:spcPts val="600"/>
              </a:spcBef>
              <a:spcAft>
                <a:spcPts val="600"/>
              </a:spcAft>
              <a:buSzPct val="108108"/>
              <a:buNone/>
            </a:pPr>
            <a:r>
              <a:t/>
            </a:r>
            <a:endParaRPr/>
          </a:p>
        </p:txBody>
      </p:sp>
      <p:grpSp>
        <p:nvGrpSpPr>
          <p:cNvPr id="247" name="Google Shape;247;p16"/>
          <p:cNvGrpSpPr/>
          <p:nvPr/>
        </p:nvGrpSpPr>
        <p:grpSpPr>
          <a:xfrm>
            <a:off x="4692869" y="769632"/>
            <a:ext cx="4330262" cy="3903786"/>
            <a:chOff x="4835771" y="1239714"/>
            <a:chExt cx="4330262" cy="3903786"/>
          </a:xfrm>
        </p:grpSpPr>
        <p:pic>
          <p:nvPicPr>
            <p:cNvPr descr="Chart, line chart&#10;&#10;Description automatically generated" id="248" name="Google Shape;248;p16"/>
            <p:cNvPicPr preferRelativeResize="0"/>
            <p:nvPr/>
          </p:nvPicPr>
          <p:blipFill rotWithShape="1">
            <a:blip r:embed="rId3">
              <a:alphaModFix/>
            </a:blip>
            <a:srcRect b="0" l="13078" r="7019" t="16689"/>
            <a:stretch/>
          </p:blipFill>
          <p:spPr>
            <a:xfrm>
              <a:off x="5363308" y="1239714"/>
              <a:ext cx="3802725" cy="3903786"/>
            </a:xfrm>
            <a:prstGeom prst="rect">
              <a:avLst/>
            </a:prstGeom>
            <a:noFill/>
            <a:ln>
              <a:noFill/>
            </a:ln>
          </p:spPr>
        </p:pic>
        <p:sp>
          <p:nvSpPr>
            <p:cNvPr id="249" name="Google Shape;249;p16"/>
            <p:cNvSpPr txBox="1"/>
            <p:nvPr/>
          </p:nvSpPr>
          <p:spPr>
            <a:xfrm>
              <a:off x="4835771" y="1619846"/>
              <a:ext cx="643188" cy="3382977"/>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100%</a:t>
              </a:r>
              <a:endParaRPr/>
            </a:p>
            <a:p>
              <a:pPr indent="0" lvl="0" marL="0" marR="0" rtl="0" algn="r">
                <a:lnSpc>
                  <a:spcPct val="100000"/>
                </a:lnSpc>
                <a:spcBef>
                  <a:spcPts val="500"/>
                </a:spcBef>
                <a:spcAft>
                  <a:spcPts val="0"/>
                </a:spcAft>
                <a:buNone/>
              </a:pPr>
              <a:r>
                <a:rPr b="0" i="0" lang="en-US" sz="1400" u="none" cap="none" strike="noStrike">
                  <a:solidFill>
                    <a:srgbClr val="000000"/>
                  </a:solidFill>
                  <a:latin typeface="Arial"/>
                  <a:ea typeface="Arial"/>
                  <a:cs typeface="Arial"/>
                  <a:sym typeface="Arial"/>
                </a:rPr>
                <a:t>90%</a:t>
              </a:r>
              <a:endParaRPr/>
            </a:p>
            <a:p>
              <a:pPr indent="0" lvl="0" marL="0" marR="0" rtl="0" algn="r">
                <a:lnSpc>
                  <a:spcPct val="100000"/>
                </a:lnSpc>
                <a:spcBef>
                  <a:spcPts val="500"/>
                </a:spcBef>
                <a:spcAft>
                  <a:spcPts val="0"/>
                </a:spcAft>
                <a:buNone/>
              </a:pPr>
              <a:r>
                <a:rPr b="0" i="0" lang="en-US" sz="1400" u="none" cap="none" strike="noStrike">
                  <a:solidFill>
                    <a:srgbClr val="000000"/>
                  </a:solidFill>
                  <a:latin typeface="Arial"/>
                  <a:ea typeface="Arial"/>
                  <a:cs typeface="Arial"/>
                  <a:sym typeface="Arial"/>
                </a:rPr>
                <a:t>80%</a:t>
              </a:r>
              <a:endParaRPr/>
            </a:p>
            <a:p>
              <a:pPr indent="0" lvl="0" marL="0" marR="0" rtl="0" algn="r">
                <a:lnSpc>
                  <a:spcPct val="100000"/>
                </a:lnSpc>
                <a:spcBef>
                  <a:spcPts val="500"/>
                </a:spcBef>
                <a:spcAft>
                  <a:spcPts val="0"/>
                </a:spcAft>
                <a:buNone/>
              </a:pPr>
              <a:r>
                <a:rPr b="0" i="0" lang="en-US" sz="1400" u="none" cap="none" strike="noStrike">
                  <a:solidFill>
                    <a:srgbClr val="000000"/>
                  </a:solidFill>
                  <a:latin typeface="Arial"/>
                  <a:ea typeface="Arial"/>
                  <a:cs typeface="Arial"/>
                  <a:sym typeface="Arial"/>
                </a:rPr>
                <a:t>70%</a:t>
              </a:r>
              <a:endParaRPr/>
            </a:p>
            <a:p>
              <a:pPr indent="0" lvl="0" marL="0" marR="0" rtl="0" algn="r">
                <a:lnSpc>
                  <a:spcPct val="100000"/>
                </a:lnSpc>
                <a:spcBef>
                  <a:spcPts val="500"/>
                </a:spcBef>
                <a:spcAft>
                  <a:spcPts val="0"/>
                </a:spcAft>
                <a:buNone/>
              </a:pPr>
              <a:r>
                <a:rPr b="0" i="0" lang="en-US" sz="1400" u="none" cap="none" strike="noStrike">
                  <a:solidFill>
                    <a:srgbClr val="000000"/>
                  </a:solidFill>
                  <a:latin typeface="Arial"/>
                  <a:ea typeface="Arial"/>
                  <a:cs typeface="Arial"/>
                  <a:sym typeface="Arial"/>
                </a:rPr>
                <a:t>60%</a:t>
              </a:r>
              <a:endParaRPr/>
            </a:p>
            <a:p>
              <a:pPr indent="0" lvl="0" marL="0" marR="0" rtl="0" algn="r">
                <a:lnSpc>
                  <a:spcPct val="100000"/>
                </a:lnSpc>
                <a:spcBef>
                  <a:spcPts val="500"/>
                </a:spcBef>
                <a:spcAft>
                  <a:spcPts val="0"/>
                </a:spcAft>
                <a:buNone/>
              </a:pPr>
              <a:r>
                <a:rPr b="0" i="0" lang="en-US" sz="1400" u="none" cap="none" strike="noStrike">
                  <a:solidFill>
                    <a:srgbClr val="000000"/>
                  </a:solidFill>
                  <a:latin typeface="Arial"/>
                  <a:ea typeface="Arial"/>
                  <a:cs typeface="Arial"/>
                  <a:sym typeface="Arial"/>
                </a:rPr>
                <a:t>50%</a:t>
              </a:r>
              <a:endParaRPr/>
            </a:p>
            <a:p>
              <a:pPr indent="0" lvl="0" marL="0" marR="0" rtl="0" algn="r">
                <a:lnSpc>
                  <a:spcPct val="100000"/>
                </a:lnSpc>
                <a:spcBef>
                  <a:spcPts val="500"/>
                </a:spcBef>
                <a:spcAft>
                  <a:spcPts val="0"/>
                </a:spcAft>
                <a:buNone/>
              </a:pPr>
              <a:r>
                <a:rPr b="0" i="0" lang="en-US" sz="1400" u="none" cap="none" strike="noStrike">
                  <a:solidFill>
                    <a:srgbClr val="000000"/>
                  </a:solidFill>
                  <a:latin typeface="Arial"/>
                  <a:ea typeface="Arial"/>
                  <a:cs typeface="Arial"/>
                  <a:sym typeface="Arial"/>
                </a:rPr>
                <a:t>40%</a:t>
              </a:r>
              <a:endParaRPr/>
            </a:p>
            <a:p>
              <a:pPr indent="0" lvl="0" marL="0" marR="0" rtl="0" algn="r">
                <a:lnSpc>
                  <a:spcPct val="100000"/>
                </a:lnSpc>
                <a:spcBef>
                  <a:spcPts val="500"/>
                </a:spcBef>
                <a:spcAft>
                  <a:spcPts val="0"/>
                </a:spcAft>
                <a:buNone/>
              </a:pPr>
              <a:r>
                <a:rPr b="0" i="0" lang="en-US" sz="1400" u="none" cap="none" strike="noStrike">
                  <a:solidFill>
                    <a:srgbClr val="000000"/>
                  </a:solidFill>
                  <a:latin typeface="Arial"/>
                  <a:ea typeface="Arial"/>
                  <a:cs typeface="Arial"/>
                  <a:sym typeface="Arial"/>
                </a:rPr>
                <a:t>30%</a:t>
              </a:r>
              <a:endParaRPr/>
            </a:p>
            <a:p>
              <a:pPr indent="0" lvl="0" marL="0" marR="0" rtl="0" algn="r">
                <a:lnSpc>
                  <a:spcPct val="100000"/>
                </a:lnSpc>
                <a:spcBef>
                  <a:spcPts val="500"/>
                </a:spcBef>
                <a:spcAft>
                  <a:spcPts val="0"/>
                </a:spcAft>
                <a:buNone/>
              </a:pPr>
              <a:r>
                <a:rPr b="0" i="0" lang="en-US" sz="1400" u="none" cap="none" strike="noStrike">
                  <a:solidFill>
                    <a:srgbClr val="000000"/>
                  </a:solidFill>
                  <a:latin typeface="Arial"/>
                  <a:ea typeface="Arial"/>
                  <a:cs typeface="Arial"/>
                  <a:sym typeface="Arial"/>
                </a:rPr>
                <a:t>20%</a:t>
              </a:r>
              <a:endParaRPr/>
            </a:p>
            <a:p>
              <a:pPr indent="0" lvl="0" marL="0" marR="0" rtl="0" algn="r">
                <a:lnSpc>
                  <a:spcPct val="100000"/>
                </a:lnSpc>
                <a:spcBef>
                  <a:spcPts val="500"/>
                </a:spcBef>
                <a:spcAft>
                  <a:spcPts val="0"/>
                </a:spcAft>
                <a:buNone/>
              </a:pPr>
              <a:r>
                <a:rPr b="0" i="0" lang="en-US" sz="1400" u="none" cap="none" strike="noStrike">
                  <a:solidFill>
                    <a:srgbClr val="000000"/>
                  </a:solidFill>
                  <a:latin typeface="Arial"/>
                  <a:ea typeface="Arial"/>
                  <a:cs typeface="Arial"/>
                  <a:sym typeface="Arial"/>
                </a:rPr>
                <a:t>10%</a:t>
              </a:r>
              <a:endParaRPr/>
            </a:p>
            <a:p>
              <a:pPr indent="0" lvl="0" marL="0" marR="0" rtl="0" algn="r">
                <a:lnSpc>
                  <a:spcPct val="100000"/>
                </a:lnSpc>
                <a:spcBef>
                  <a:spcPts val="500"/>
                </a:spcBef>
                <a:spcAft>
                  <a:spcPts val="0"/>
                </a:spcAft>
                <a:buNone/>
              </a:pPr>
              <a:r>
                <a:rPr b="0" i="0" lang="en-US" sz="1400" u="none" cap="none" strike="noStrike">
                  <a:solidFill>
                    <a:srgbClr val="000000"/>
                  </a:solidFill>
                  <a:latin typeface="Arial"/>
                  <a:ea typeface="Arial"/>
                  <a:cs typeface="Arial"/>
                  <a:sym typeface="Arial"/>
                </a:rPr>
                <a:t>0%</a:t>
              </a:r>
              <a:endParaRPr/>
            </a:p>
            <a:p>
              <a:pPr indent="0" lvl="0" marL="0" marR="0" rtl="0" algn="r">
                <a:lnSpc>
                  <a:spcPct val="100000"/>
                </a:lnSpc>
                <a:spcBef>
                  <a:spcPts val="50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3" name="Shape 253"/>
        <p:cNvGrpSpPr/>
        <p:nvPr/>
      </p:nvGrpSpPr>
      <p:grpSpPr>
        <a:xfrm>
          <a:off x="0" y="0"/>
          <a:ext cx="0" cy="0"/>
          <a:chOff x="0" y="0"/>
          <a:chExt cx="0" cy="0"/>
        </a:xfrm>
      </p:grpSpPr>
      <p:sp>
        <p:nvSpPr>
          <p:cNvPr id="254" name="Google Shape;254;p17"/>
          <p:cNvSpPr txBox="1"/>
          <p:nvPr>
            <p:ph type="title"/>
          </p:nvPr>
        </p:nvSpPr>
        <p:spPr>
          <a:xfrm>
            <a:off x="311700" y="194306"/>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Federation of Federations</a:t>
            </a:r>
            <a:endParaRPr/>
          </a:p>
        </p:txBody>
      </p:sp>
      <p:sp>
        <p:nvSpPr>
          <p:cNvPr id="255" name="Google Shape;255;p17"/>
          <p:cNvSpPr txBox="1"/>
          <p:nvPr>
            <p:ph idx="1" type="body"/>
          </p:nvPr>
        </p:nvSpPr>
        <p:spPr>
          <a:xfrm>
            <a:off x="311700" y="1170195"/>
            <a:ext cx="3956965" cy="3416400"/>
          </a:xfrm>
          <a:prstGeom prst="rect">
            <a:avLst/>
          </a:prstGeom>
          <a:noFill/>
          <a:ln>
            <a:noFill/>
          </a:ln>
        </p:spPr>
        <p:txBody>
          <a:bodyPr anchorCtr="0" anchor="t" bIns="91425" lIns="91425" spcFirstLastPara="1" rIns="91425" wrap="square" tIns="91425">
            <a:normAutofit fontScale="92500" lnSpcReduction="10000"/>
          </a:bodyPr>
          <a:lstStyle/>
          <a:p>
            <a:pPr indent="-342900" lvl="0" marL="457200" rtl="0" algn="l">
              <a:lnSpc>
                <a:spcPct val="115000"/>
              </a:lnSpc>
              <a:spcBef>
                <a:spcPts val="0"/>
              </a:spcBef>
              <a:spcAft>
                <a:spcPts val="0"/>
              </a:spcAft>
              <a:buSzPct val="108108"/>
              <a:buChar char="●"/>
            </a:pPr>
            <a:r>
              <a:rPr b="1" lang="en-US">
                <a:solidFill>
                  <a:schemeClr val="accent5"/>
                </a:solidFill>
              </a:rPr>
              <a:t>lightweight deployment</a:t>
            </a:r>
            <a:r>
              <a:rPr lang="en-US"/>
              <a:t>: near </a:t>
            </a:r>
            <a:r>
              <a:rPr i="1" lang="en-US"/>
              <a:t>real-time</a:t>
            </a:r>
            <a:r>
              <a:rPr lang="en-US"/>
              <a:t> dynamic creation of clusters</a:t>
            </a:r>
            <a:endParaRPr/>
          </a:p>
          <a:p>
            <a:pPr indent="-342900" lvl="0" marL="457200" rtl="0" algn="l">
              <a:lnSpc>
                <a:spcPct val="115000"/>
              </a:lnSpc>
              <a:spcBef>
                <a:spcPts val="1800"/>
              </a:spcBef>
              <a:spcAft>
                <a:spcPts val="0"/>
              </a:spcAft>
              <a:buSzPct val="108108"/>
              <a:buChar char="●"/>
            </a:pPr>
            <a:r>
              <a:rPr b="1" lang="en-US">
                <a:solidFill>
                  <a:schemeClr val="accent5"/>
                </a:solidFill>
              </a:rPr>
              <a:t>distributed repository </a:t>
            </a:r>
            <a:r>
              <a:rPr lang="en-US"/>
              <a:t>of coherent namespaces with uniquely identified objects</a:t>
            </a:r>
            <a:endParaRPr/>
          </a:p>
          <a:p>
            <a:pPr indent="-342900" lvl="0" marL="457200" rtl="0" algn="l">
              <a:lnSpc>
                <a:spcPct val="115000"/>
              </a:lnSpc>
              <a:spcBef>
                <a:spcPts val="1800"/>
              </a:spcBef>
              <a:spcAft>
                <a:spcPts val="0"/>
              </a:spcAft>
              <a:buSzPct val="108108"/>
              <a:buChar char="●"/>
            </a:pPr>
            <a:r>
              <a:rPr lang="en-US"/>
              <a:t>separate namespace can merge or split </a:t>
            </a:r>
            <a:r>
              <a:rPr b="1" lang="en-US">
                <a:solidFill>
                  <a:schemeClr val="accent5"/>
                </a:solidFill>
              </a:rPr>
              <a:t>without any timelapse </a:t>
            </a:r>
            <a:r>
              <a:rPr lang="en-US"/>
              <a:t>/ integration</a:t>
            </a:r>
            <a:endParaRPr/>
          </a:p>
          <a:p>
            <a:pPr indent="-228600" lvl="0" marL="457200" rtl="0" algn="l">
              <a:lnSpc>
                <a:spcPct val="115000"/>
              </a:lnSpc>
              <a:spcBef>
                <a:spcPts val="1800"/>
              </a:spcBef>
              <a:spcAft>
                <a:spcPts val="600"/>
              </a:spcAft>
              <a:buSzPct val="108108"/>
              <a:buNone/>
            </a:pPr>
            <a:r>
              <a:t/>
            </a:r>
            <a:endParaRPr/>
          </a:p>
        </p:txBody>
      </p:sp>
      <p:pic>
        <p:nvPicPr>
          <p:cNvPr id="256" name="Google Shape;256;p17"/>
          <p:cNvPicPr preferRelativeResize="0"/>
          <p:nvPr/>
        </p:nvPicPr>
        <p:blipFill rotWithShape="1">
          <a:blip r:embed="rId3">
            <a:alphaModFix/>
          </a:blip>
          <a:srcRect b="0" l="0" r="0" t="0"/>
          <a:stretch/>
        </p:blipFill>
        <p:spPr>
          <a:xfrm>
            <a:off x="3982915" y="1017725"/>
            <a:ext cx="5064370" cy="37213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18"/>
          <p:cNvPicPr preferRelativeResize="0"/>
          <p:nvPr/>
        </p:nvPicPr>
        <p:blipFill rotWithShape="1">
          <a:blip r:embed="rId3">
            <a:alphaModFix/>
          </a:blip>
          <a:srcRect b="0" l="3949" r="2936" t="0"/>
          <a:stretch/>
        </p:blipFill>
        <p:spPr>
          <a:xfrm>
            <a:off x="2885091" y="933812"/>
            <a:ext cx="6177456" cy="3516168"/>
          </a:xfrm>
          <a:prstGeom prst="rect">
            <a:avLst/>
          </a:prstGeom>
          <a:noFill/>
          <a:ln>
            <a:noFill/>
          </a:ln>
        </p:spPr>
      </p:pic>
      <p:pic>
        <p:nvPicPr>
          <p:cNvPr id="262" name="Google Shape;262;p18"/>
          <p:cNvPicPr preferRelativeResize="0"/>
          <p:nvPr/>
        </p:nvPicPr>
        <p:blipFill rotWithShape="1">
          <a:blip r:embed="rId4">
            <a:alphaModFix/>
          </a:blip>
          <a:srcRect b="8816" l="4373" r="34209" t="8049"/>
          <a:stretch/>
        </p:blipFill>
        <p:spPr>
          <a:xfrm>
            <a:off x="718247" y="2387233"/>
            <a:ext cx="1728767" cy="1289388"/>
          </a:xfrm>
          <a:prstGeom prst="rect">
            <a:avLst/>
          </a:prstGeom>
          <a:noFill/>
          <a:ln>
            <a:noFill/>
          </a:ln>
          <a:effectLst>
            <a:outerShdw blurRad="50800" rotWithShape="0" algn="tl" dir="2700000" dist="38100">
              <a:srgbClr val="000000">
                <a:alpha val="40000"/>
              </a:srgbClr>
            </a:outerShdw>
          </a:effectLst>
        </p:spPr>
      </p:pic>
      <p:sp>
        <p:nvSpPr>
          <p:cNvPr id="263" name="Google Shape;263;p18"/>
          <p:cNvSpPr txBox="1"/>
          <p:nvPr/>
        </p:nvSpPr>
        <p:spPr>
          <a:xfrm>
            <a:off x="256522" y="657570"/>
            <a:ext cx="278885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accent5"/>
                </a:solidFill>
                <a:latin typeface="Calibri"/>
                <a:ea typeface="Calibri"/>
                <a:cs typeface="Calibri"/>
                <a:sym typeface="Calibri"/>
              </a:rPr>
              <a:t>Global namespace </a:t>
            </a:r>
            <a:r>
              <a:rPr b="0" i="0" lang="en-US" sz="1600" u="none" cap="none" strike="noStrike">
                <a:solidFill>
                  <a:srgbClr val="000000"/>
                </a:solidFill>
                <a:latin typeface="Calibri"/>
                <a:ea typeface="Calibri"/>
                <a:cs typeface="Calibri"/>
                <a:sym typeface="Calibri"/>
              </a:rPr>
              <a:t>simplifies file access:</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files can be moved between file systems and storage devices with </a:t>
            </a:r>
            <a:r>
              <a:rPr b="1" i="0" lang="en-US" sz="1600" u="none" cap="none" strike="noStrike">
                <a:solidFill>
                  <a:srgbClr val="C00000"/>
                </a:solidFill>
                <a:latin typeface="Calibri"/>
                <a:ea typeface="Calibri"/>
                <a:cs typeface="Calibri"/>
                <a:sym typeface="Calibri"/>
              </a:rPr>
              <a:t>no impact </a:t>
            </a:r>
            <a:r>
              <a:rPr b="0" i="0" lang="en-US" sz="1600" u="none" cap="none" strike="noStrike">
                <a:solidFill>
                  <a:srgbClr val="000000"/>
                </a:solidFill>
                <a:latin typeface="Calibri"/>
                <a:ea typeface="Calibri"/>
                <a:cs typeface="Calibri"/>
                <a:sym typeface="Calibri"/>
              </a:rPr>
              <a:t>to users and applications</a:t>
            </a:r>
            <a:endParaRPr b="0" i="0" sz="1600" u="none" cap="none" strike="noStrike">
              <a:solidFill>
                <a:srgbClr val="000000"/>
              </a:solidFill>
              <a:latin typeface="Arial"/>
              <a:ea typeface="Arial"/>
              <a:cs typeface="Arial"/>
              <a:sym typeface="Arial"/>
            </a:endParaRPr>
          </a:p>
        </p:txBody>
      </p:sp>
      <p:sp>
        <p:nvSpPr>
          <p:cNvPr id="264" name="Google Shape;264;p18"/>
          <p:cNvSpPr txBox="1"/>
          <p:nvPr/>
        </p:nvSpPr>
        <p:spPr>
          <a:xfrm>
            <a:off x="280170" y="3836625"/>
            <a:ext cx="339551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Calibri"/>
                <a:ea typeface="Calibri"/>
                <a:cs typeface="Calibri"/>
                <a:sym typeface="Calibri"/>
              </a:rPr>
              <a:t>Each actor has a </a:t>
            </a:r>
            <a:r>
              <a:rPr b="1" i="0" lang="en-US" sz="1600" u="none" cap="none" strike="noStrike">
                <a:solidFill>
                  <a:schemeClr val="accent5"/>
                </a:solidFill>
                <a:latin typeface="Calibri"/>
                <a:ea typeface="Calibri"/>
                <a:cs typeface="Calibri"/>
                <a:sym typeface="Calibri"/>
              </a:rPr>
              <a:t>pre-assigned unique prefix </a:t>
            </a:r>
            <a:r>
              <a:rPr b="0" i="0" lang="en-US" sz="1600" u="none" cap="none" strike="noStrike">
                <a:solidFill>
                  <a:srgbClr val="000000"/>
                </a:solidFill>
                <a:latin typeface="Calibri"/>
                <a:ea typeface="Calibri"/>
                <a:cs typeface="Calibri"/>
                <a:sym typeface="Calibri"/>
              </a:rPr>
              <a:t>(e.g., UCSD, UMich, etc.) and each object is </a:t>
            </a:r>
            <a:r>
              <a:rPr b="1" i="0" lang="en-US" sz="1600" u="none" cap="none" strike="noStrike">
                <a:solidFill>
                  <a:srgbClr val="C00000"/>
                </a:solidFill>
                <a:latin typeface="Calibri"/>
                <a:ea typeface="Calibri"/>
                <a:cs typeface="Calibri"/>
                <a:sym typeface="Calibri"/>
              </a:rPr>
              <a:t>globally</a:t>
            </a:r>
            <a:r>
              <a:rPr b="0" i="0" lang="en-US" sz="1600" u="none" cap="none" strike="noStrike">
                <a:solidFill>
                  <a:srgbClr val="000000"/>
                </a:solidFill>
                <a:latin typeface="Calibri"/>
                <a:ea typeface="Calibri"/>
                <a:cs typeface="Calibri"/>
                <a:sym typeface="Calibri"/>
              </a:rPr>
              <a:t> uniquely identified. </a:t>
            </a:r>
            <a:endParaRPr/>
          </a:p>
        </p:txBody>
      </p:sp>
      <p:sp>
        <p:nvSpPr>
          <p:cNvPr id="265" name="Google Shape;265;p18"/>
          <p:cNvSpPr txBox="1"/>
          <p:nvPr>
            <p:ph type="title"/>
          </p:nvPr>
        </p:nvSpPr>
        <p:spPr>
          <a:xfrm>
            <a:off x="42042" y="123241"/>
            <a:ext cx="9101958"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2400"/>
              <a:t>Federation of Federations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19"/>
          <p:cNvPicPr preferRelativeResize="0"/>
          <p:nvPr/>
        </p:nvPicPr>
        <p:blipFill rotWithShape="1">
          <a:blip r:embed="rId3">
            <a:alphaModFix/>
          </a:blip>
          <a:srcRect b="8816" l="4373" r="34209" t="8049"/>
          <a:stretch/>
        </p:blipFill>
        <p:spPr>
          <a:xfrm>
            <a:off x="705400" y="2397935"/>
            <a:ext cx="1728767" cy="1289388"/>
          </a:xfrm>
          <a:prstGeom prst="rect">
            <a:avLst/>
          </a:prstGeom>
          <a:noFill/>
          <a:ln>
            <a:noFill/>
          </a:ln>
          <a:effectLst>
            <a:outerShdw blurRad="50800" rotWithShape="0" algn="tl" dir="2700000" dist="38100">
              <a:srgbClr val="000000">
                <a:alpha val="40000"/>
              </a:srgbClr>
            </a:outerShdw>
          </a:effectLst>
        </p:spPr>
      </p:pic>
      <p:sp>
        <p:nvSpPr>
          <p:cNvPr id="271" name="Google Shape;271;p19"/>
          <p:cNvSpPr txBox="1"/>
          <p:nvPr/>
        </p:nvSpPr>
        <p:spPr>
          <a:xfrm>
            <a:off x="256522" y="657570"/>
            <a:ext cx="278885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accent5"/>
                </a:solidFill>
                <a:latin typeface="Calibri"/>
                <a:ea typeface="Calibri"/>
                <a:cs typeface="Calibri"/>
                <a:sym typeface="Calibri"/>
              </a:rPr>
              <a:t>Global namespace </a:t>
            </a:r>
            <a:r>
              <a:rPr b="0" i="0" lang="en-US" sz="1600" u="none" cap="none" strike="noStrike">
                <a:solidFill>
                  <a:srgbClr val="000000"/>
                </a:solidFill>
                <a:latin typeface="Calibri"/>
                <a:ea typeface="Calibri"/>
                <a:cs typeface="Calibri"/>
                <a:sym typeface="Calibri"/>
              </a:rPr>
              <a:t>simplifies file access:</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files can be moved between file systems and storage devices with </a:t>
            </a:r>
            <a:r>
              <a:rPr b="1" i="0" lang="en-US" sz="1600" u="none" cap="none" strike="noStrike">
                <a:solidFill>
                  <a:srgbClr val="C00000"/>
                </a:solidFill>
                <a:latin typeface="Calibri"/>
                <a:ea typeface="Calibri"/>
                <a:cs typeface="Calibri"/>
                <a:sym typeface="Calibri"/>
              </a:rPr>
              <a:t>no impact </a:t>
            </a:r>
            <a:r>
              <a:rPr b="0" i="0" lang="en-US" sz="1600" u="none" cap="none" strike="noStrike">
                <a:solidFill>
                  <a:srgbClr val="000000"/>
                </a:solidFill>
                <a:latin typeface="Calibri"/>
                <a:ea typeface="Calibri"/>
                <a:cs typeface="Calibri"/>
                <a:sym typeface="Calibri"/>
              </a:rPr>
              <a:t>to users and applications</a:t>
            </a:r>
            <a:endParaRPr b="0" i="0" sz="1600" u="none" cap="none" strike="noStrike">
              <a:solidFill>
                <a:srgbClr val="000000"/>
              </a:solidFill>
              <a:latin typeface="Arial"/>
              <a:ea typeface="Arial"/>
              <a:cs typeface="Arial"/>
              <a:sym typeface="Arial"/>
            </a:endParaRPr>
          </a:p>
        </p:txBody>
      </p:sp>
      <p:sp>
        <p:nvSpPr>
          <p:cNvPr id="272" name="Google Shape;272;p19"/>
          <p:cNvSpPr txBox="1"/>
          <p:nvPr>
            <p:ph type="title"/>
          </p:nvPr>
        </p:nvSpPr>
        <p:spPr>
          <a:xfrm>
            <a:off x="42042" y="123241"/>
            <a:ext cx="9101958"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2400"/>
              <a:t>Federation of Federations</a:t>
            </a:r>
            <a:endParaRPr/>
          </a:p>
        </p:txBody>
      </p:sp>
      <p:grpSp>
        <p:nvGrpSpPr>
          <p:cNvPr id="273" name="Google Shape;273;p19"/>
          <p:cNvGrpSpPr/>
          <p:nvPr/>
        </p:nvGrpSpPr>
        <p:grpSpPr>
          <a:xfrm>
            <a:off x="3159394" y="840446"/>
            <a:ext cx="5728084" cy="3615939"/>
            <a:chOff x="3159394" y="840446"/>
            <a:chExt cx="5728084" cy="3615939"/>
          </a:xfrm>
        </p:grpSpPr>
        <p:pic>
          <p:nvPicPr>
            <p:cNvPr id="274" name="Google Shape;274;p19"/>
            <p:cNvPicPr preferRelativeResize="0"/>
            <p:nvPr/>
          </p:nvPicPr>
          <p:blipFill rotWithShape="1">
            <a:blip r:embed="rId4">
              <a:alphaModFix/>
            </a:blip>
            <a:srcRect b="28936" l="0" r="0" t="0"/>
            <a:stretch/>
          </p:blipFill>
          <p:spPr>
            <a:xfrm>
              <a:off x="3159394" y="840446"/>
              <a:ext cx="5728084" cy="3615939"/>
            </a:xfrm>
            <a:prstGeom prst="rect">
              <a:avLst/>
            </a:prstGeom>
            <a:noFill/>
            <a:ln>
              <a:noFill/>
            </a:ln>
          </p:spPr>
        </p:pic>
        <p:sp>
          <p:nvSpPr>
            <p:cNvPr id="275" name="Google Shape;275;p19"/>
            <p:cNvSpPr/>
            <p:nvPr/>
          </p:nvSpPr>
          <p:spPr>
            <a:xfrm>
              <a:off x="6337738" y="3941377"/>
              <a:ext cx="2039007" cy="51236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grpSp>
      <p:sp>
        <p:nvSpPr>
          <p:cNvPr id="276" name="Google Shape;276;p19"/>
          <p:cNvSpPr txBox="1"/>
          <p:nvPr/>
        </p:nvSpPr>
        <p:spPr>
          <a:xfrm>
            <a:off x="264988" y="3831828"/>
            <a:ext cx="339551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Calibri"/>
                <a:ea typeface="Calibri"/>
                <a:cs typeface="Calibri"/>
                <a:sym typeface="Calibri"/>
              </a:rPr>
              <a:t>Each actor has a </a:t>
            </a:r>
            <a:r>
              <a:rPr b="1" i="0" lang="en-US" sz="1600" u="none" cap="none" strike="noStrike">
                <a:solidFill>
                  <a:schemeClr val="accent5"/>
                </a:solidFill>
                <a:latin typeface="Calibri"/>
                <a:ea typeface="Calibri"/>
                <a:cs typeface="Calibri"/>
                <a:sym typeface="Calibri"/>
              </a:rPr>
              <a:t>pre-assigned unique prefix </a:t>
            </a:r>
            <a:r>
              <a:rPr b="0" i="0" lang="en-US" sz="1600" u="none" cap="none" strike="noStrike">
                <a:solidFill>
                  <a:srgbClr val="000000"/>
                </a:solidFill>
                <a:latin typeface="Calibri"/>
                <a:ea typeface="Calibri"/>
                <a:cs typeface="Calibri"/>
                <a:sym typeface="Calibri"/>
              </a:rPr>
              <a:t>(e.g., UCSD, UMich, etc.) and each object is </a:t>
            </a:r>
            <a:r>
              <a:rPr b="1" i="0" lang="en-US" sz="1600" u="none" cap="none" strike="noStrike">
                <a:solidFill>
                  <a:srgbClr val="C00000"/>
                </a:solidFill>
                <a:latin typeface="Calibri"/>
                <a:ea typeface="Calibri"/>
                <a:cs typeface="Calibri"/>
                <a:sym typeface="Calibri"/>
              </a:rPr>
              <a:t>globally</a:t>
            </a:r>
            <a:r>
              <a:rPr b="0" i="0" lang="en-US" sz="1600" u="none" cap="none" strike="noStrike">
                <a:solidFill>
                  <a:srgbClr val="000000"/>
                </a:solidFill>
                <a:latin typeface="Calibri"/>
                <a:ea typeface="Calibri"/>
                <a:cs typeface="Calibri"/>
                <a:sym typeface="Calibri"/>
              </a:rPr>
              <a:t> uniquely identified. </a:t>
            </a:r>
            <a:endParaRPr/>
          </a:p>
        </p:txBody>
      </p:sp>
      <p:sp>
        <p:nvSpPr>
          <p:cNvPr id="277" name="Google Shape;277;p19"/>
          <p:cNvSpPr txBox="1"/>
          <p:nvPr/>
        </p:nvSpPr>
        <p:spPr>
          <a:xfrm>
            <a:off x="5940853" y="3738680"/>
            <a:ext cx="27206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2000" u="none" cap="none" strike="noStrike">
                <a:solidFill>
                  <a:srgbClr val="000000"/>
                </a:solidFill>
                <a:latin typeface="Arial"/>
                <a:ea typeface="Arial"/>
                <a:cs typeface="Arial"/>
                <a:sym typeface="Arial"/>
              </a:rPr>
              <a:t>Current NSDF testbed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2"/>
          <p:cNvSpPr txBox="1"/>
          <p:nvPr>
            <p:ph type="title"/>
          </p:nvPr>
        </p:nvSpPr>
        <p:spPr>
          <a:xfrm>
            <a:off x="0" y="110067"/>
            <a:ext cx="9144000" cy="664633"/>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The “Missing Middle”: the Need for a National Data Fabric</a:t>
            </a:r>
            <a:endParaRPr/>
          </a:p>
        </p:txBody>
      </p:sp>
      <p:sp>
        <p:nvSpPr>
          <p:cNvPr id="60" name="Google Shape;60;p2"/>
          <p:cNvSpPr txBox="1"/>
          <p:nvPr>
            <p:ph idx="1" type="body"/>
          </p:nvPr>
        </p:nvSpPr>
        <p:spPr>
          <a:xfrm>
            <a:off x="182033" y="886950"/>
            <a:ext cx="2865964" cy="3962008"/>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US" sz="1400"/>
              <a:t>Increase in data production</a:t>
            </a:r>
            <a:endParaRPr sz="1400"/>
          </a:p>
          <a:p>
            <a:pPr indent="-325755" lvl="0" marL="457200" rtl="0" algn="l">
              <a:lnSpc>
                <a:spcPct val="115000"/>
              </a:lnSpc>
              <a:spcBef>
                <a:spcPts val="1200"/>
              </a:spcBef>
              <a:spcAft>
                <a:spcPts val="0"/>
              </a:spcAft>
              <a:buSzPts val="1400"/>
              <a:buChar char="-"/>
            </a:pPr>
            <a:r>
              <a:rPr lang="en-US" sz="1400"/>
              <a:t>Synchrotron light sources</a:t>
            </a:r>
            <a:endParaRPr sz="1400"/>
          </a:p>
          <a:p>
            <a:pPr indent="-325755" lvl="0" marL="457200" rtl="0" algn="l">
              <a:lnSpc>
                <a:spcPct val="115000"/>
              </a:lnSpc>
              <a:spcBef>
                <a:spcPts val="0"/>
              </a:spcBef>
              <a:spcAft>
                <a:spcPts val="0"/>
              </a:spcAft>
              <a:buSzPts val="1400"/>
              <a:buChar char="-"/>
            </a:pPr>
            <a:r>
              <a:rPr lang="en-US" sz="1400"/>
              <a:t>Telescopes</a:t>
            </a:r>
            <a:endParaRPr sz="1400"/>
          </a:p>
          <a:p>
            <a:pPr indent="-325755" lvl="0" marL="457200" rtl="0" algn="l">
              <a:lnSpc>
                <a:spcPct val="115000"/>
              </a:lnSpc>
              <a:spcBef>
                <a:spcPts val="0"/>
              </a:spcBef>
              <a:spcAft>
                <a:spcPts val="0"/>
              </a:spcAft>
              <a:buSzPts val="1400"/>
              <a:buChar char="-"/>
            </a:pPr>
            <a:r>
              <a:rPr lang="en-US" sz="1400"/>
              <a:t>Lepton and Hadron colliders</a:t>
            </a:r>
            <a:endParaRPr sz="1400"/>
          </a:p>
          <a:p>
            <a:pPr indent="-325755" lvl="0" marL="457200" rtl="0" algn="l">
              <a:lnSpc>
                <a:spcPct val="115000"/>
              </a:lnSpc>
              <a:spcBef>
                <a:spcPts val="0"/>
              </a:spcBef>
              <a:spcAft>
                <a:spcPts val="0"/>
              </a:spcAft>
              <a:buSzPts val="1400"/>
              <a:buChar char="-"/>
            </a:pPr>
            <a:r>
              <a:rPr lang="en-US" sz="1400"/>
              <a:t>X-Ray and Neutron Imaging</a:t>
            </a:r>
            <a:endParaRPr sz="1400"/>
          </a:p>
          <a:p>
            <a:pPr indent="-325755" lvl="0" marL="457200" rtl="0" algn="l">
              <a:lnSpc>
                <a:spcPct val="115000"/>
              </a:lnSpc>
              <a:spcBef>
                <a:spcPts val="0"/>
              </a:spcBef>
              <a:spcAft>
                <a:spcPts val="0"/>
              </a:spcAft>
              <a:buSzPts val="1400"/>
              <a:buChar char="-"/>
            </a:pPr>
            <a:r>
              <a:rPr lang="en-US" sz="1400"/>
              <a:t>Satellite imagery</a:t>
            </a:r>
            <a:endParaRPr sz="1400"/>
          </a:p>
          <a:p>
            <a:pPr indent="-325755" lvl="0" marL="457200" rtl="0" algn="l">
              <a:lnSpc>
                <a:spcPct val="115000"/>
              </a:lnSpc>
              <a:spcBef>
                <a:spcPts val="0"/>
              </a:spcBef>
              <a:spcAft>
                <a:spcPts val="0"/>
              </a:spcAft>
              <a:buSzPts val="1400"/>
              <a:buChar char="-"/>
            </a:pPr>
            <a:r>
              <a:rPr lang="en-US" sz="1400"/>
              <a:t>Neutrino detectors</a:t>
            </a:r>
            <a:endParaRPr sz="1400"/>
          </a:p>
          <a:p>
            <a:pPr indent="-325755" lvl="0" marL="457200" rtl="0" algn="l">
              <a:lnSpc>
                <a:spcPct val="115000"/>
              </a:lnSpc>
              <a:spcBef>
                <a:spcPts val="0"/>
              </a:spcBef>
              <a:spcAft>
                <a:spcPts val="0"/>
              </a:spcAft>
              <a:buSzPts val="1400"/>
              <a:buChar char="-"/>
            </a:pPr>
            <a:r>
              <a:rPr lang="en-US" sz="1400"/>
              <a:t>Light, electron, etc Microscopy </a:t>
            </a:r>
            <a:endParaRPr sz="1400"/>
          </a:p>
          <a:p>
            <a:pPr indent="0" lvl="0" marL="0" rtl="0" algn="l">
              <a:lnSpc>
                <a:spcPct val="115000"/>
              </a:lnSpc>
              <a:spcBef>
                <a:spcPts val="1200"/>
              </a:spcBef>
              <a:spcAft>
                <a:spcPts val="0"/>
              </a:spcAft>
              <a:buSzPts val="1800"/>
              <a:buNone/>
            </a:pPr>
            <a:r>
              <a:rPr lang="en-US" sz="1400"/>
              <a:t>Currently siloed vertical solutions</a:t>
            </a:r>
            <a:endParaRPr sz="1400"/>
          </a:p>
          <a:p>
            <a:pPr indent="-325755" lvl="0" marL="457200" rtl="0" algn="l">
              <a:lnSpc>
                <a:spcPct val="115000"/>
              </a:lnSpc>
              <a:spcBef>
                <a:spcPts val="1200"/>
              </a:spcBef>
              <a:spcAft>
                <a:spcPts val="0"/>
              </a:spcAft>
              <a:buSzPts val="1400"/>
              <a:buChar char="-"/>
            </a:pPr>
            <a:r>
              <a:rPr lang="en-US" sz="1400"/>
              <a:t>CI per domain/project</a:t>
            </a:r>
            <a:endParaRPr sz="1400"/>
          </a:p>
          <a:p>
            <a:pPr indent="0" lvl="0" marL="0" rtl="0" algn="l">
              <a:lnSpc>
                <a:spcPct val="115000"/>
              </a:lnSpc>
              <a:spcBef>
                <a:spcPts val="1200"/>
              </a:spcBef>
              <a:spcAft>
                <a:spcPts val="1200"/>
              </a:spcAft>
              <a:buSzPts val="1800"/>
              <a:buNone/>
            </a:pPr>
            <a:r>
              <a:rPr lang="en-US" sz="1400"/>
              <a:t>Want shared set of services</a:t>
            </a:r>
            <a:endParaRPr sz="1400"/>
          </a:p>
        </p:txBody>
      </p:sp>
      <p:pic>
        <p:nvPicPr>
          <p:cNvPr id="61" name="Google Shape;61;p2"/>
          <p:cNvPicPr preferRelativeResize="0"/>
          <p:nvPr/>
        </p:nvPicPr>
        <p:blipFill rotWithShape="1">
          <a:blip r:embed="rId3">
            <a:alphaModFix/>
          </a:blip>
          <a:srcRect b="0" l="0" r="782" t="0"/>
          <a:stretch/>
        </p:blipFill>
        <p:spPr>
          <a:xfrm>
            <a:off x="3187699" y="1062875"/>
            <a:ext cx="5628442" cy="33370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0"/>
          <p:cNvSpPr txBox="1"/>
          <p:nvPr>
            <p:ph type="title"/>
          </p:nvPr>
        </p:nvSpPr>
        <p:spPr>
          <a:xfrm>
            <a:off x="311700" y="43962"/>
            <a:ext cx="8520600" cy="973763"/>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US" sz="2000"/>
              <a:t>Prototype  and Preliminary Tests</a:t>
            </a:r>
            <a:br>
              <a:rPr lang="en-US" sz="2000"/>
            </a:br>
            <a:r>
              <a:rPr lang="en-US" sz="2000"/>
              <a:t>NSDF Plugin merges OSN/OSG Federations</a:t>
            </a:r>
            <a:endParaRPr/>
          </a:p>
        </p:txBody>
      </p:sp>
      <p:sp>
        <p:nvSpPr>
          <p:cNvPr id="283" name="Google Shape;283;p20"/>
          <p:cNvSpPr txBox="1"/>
          <p:nvPr>
            <p:ph idx="1" type="body"/>
          </p:nvPr>
        </p:nvSpPr>
        <p:spPr>
          <a:xfrm>
            <a:off x="1587012" y="1152475"/>
            <a:ext cx="7245288" cy="3416400"/>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SzPts val="1800"/>
              <a:buNone/>
            </a:pPr>
            <a:r>
              <a:t/>
            </a:r>
            <a:endParaRPr/>
          </a:p>
        </p:txBody>
      </p:sp>
      <p:pic>
        <p:nvPicPr>
          <p:cNvPr id="284" name="Google Shape;284;p20"/>
          <p:cNvPicPr preferRelativeResize="0"/>
          <p:nvPr/>
        </p:nvPicPr>
        <p:blipFill rotWithShape="1">
          <a:blip r:embed="rId3">
            <a:alphaModFix/>
          </a:blip>
          <a:srcRect b="0" l="0" r="0" t="0"/>
          <a:stretch/>
        </p:blipFill>
        <p:spPr>
          <a:xfrm>
            <a:off x="668217" y="910005"/>
            <a:ext cx="7883879" cy="423349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21"/>
          <p:cNvPicPr preferRelativeResize="0"/>
          <p:nvPr/>
        </p:nvPicPr>
        <p:blipFill rotWithShape="1">
          <a:blip r:embed="rId3">
            <a:alphaModFix/>
          </a:blip>
          <a:srcRect b="0" l="0" r="0" t="0"/>
          <a:stretch/>
        </p:blipFill>
        <p:spPr>
          <a:xfrm>
            <a:off x="1811794" y="657544"/>
            <a:ext cx="5650744" cy="4019343"/>
          </a:xfrm>
          <a:prstGeom prst="rect">
            <a:avLst/>
          </a:prstGeom>
          <a:noFill/>
          <a:ln>
            <a:noFill/>
          </a:ln>
          <a:effectLst>
            <a:outerShdw blurRad="57150" rotWithShape="0" algn="bl" dir="5400000" dist="19050">
              <a:srgbClr val="000000">
                <a:alpha val="49803"/>
              </a:srgbClr>
            </a:outerShdw>
          </a:effectLst>
        </p:spPr>
      </p:pic>
      <p:sp>
        <p:nvSpPr>
          <p:cNvPr id="290" name="Google Shape;290;p21"/>
          <p:cNvSpPr txBox="1"/>
          <p:nvPr/>
        </p:nvSpPr>
        <p:spPr>
          <a:xfrm>
            <a:off x="1193044" y="23831"/>
            <a:ext cx="7278300" cy="600142"/>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XROOTD-SERVER-WEST-1</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500" u="none" cap="none" strike="noStrike">
                <a:solidFill>
                  <a:srgbClr val="000000"/>
                </a:solidFill>
                <a:latin typeface="Courier New"/>
                <a:ea typeface="Courier New"/>
                <a:cs typeface="Courier New"/>
                <a:sym typeface="Courier New"/>
              </a:rPr>
              <a:t>xrootd -c /mnt/d/GoogleDrive/.config/xrootd/</a:t>
            </a:r>
            <a:r>
              <a:rPr b="1" i="0" lang="en-US" sz="1500" u="none" cap="none" strike="noStrike">
                <a:solidFill>
                  <a:srgbClr val="000000"/>
                </a:solidFill>
                <a:latin typeface="Courier New"/>
                <a:ea typeface="Courier New"/>
                <a:cs typeface="Courier New"/>
                <a:sym typeface="Courier New"/>
              </a:rPr>
              <a:t>aws.config </a:t>
            </a:r>
            <a:endParaRPr b="1" i="0" sz="1500" u="none" cap="none" strike="noStrike">
              <a:solidFill>
                <a:srgbClr val="000000"/>
              </a:solidFill>
              <a:latin typeface="Courier New"/>
              <a:ea typeface="Courier New"/>
              <a:cs typeface="Courier New"/>
              <a:sym typeface="Courier New"/>
            </a:endParaRPr>
          </a:p>
        </p:txBody>
      </p:sp>
      <p:sp>
        <p:nvSpPr>
          <p:cNvPr id="291" name="Google Shape;291;p21"/>
          <p:cNvSpPr txBox="1"/>
          <p:nvPr/>
        </p:nvSpPr>
        <p:spPr>
          <a:xfrm>
            <a:off x="3867394" y="1897669"/>
            <a:ext cx="1633500" cy="300060"/>
          </a:xfrm>
          <a:prstGeom prst="rect">
            <a:avLst/>
          </a:prstGeom>
          <a:solidFill>
            <a:srgbClr val="F3F3F3"/>
          </a:solidFill>
          <a:ln cap="flat" cmpd="sng" w="952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xrootd running @SCI</a:t>
            </a:r>
            <a:endParaRPr b="0" i="0" sz="1050" u="none" cap="none" strike="noStrike">
              <a:solidFill>
                <a:srgbClr val="000000"/>
              </a:solidFill>
              <a:latin typeface="Arial"/>
              <a:ea typeface="Arial"/>
              <a:cs typeface="Arial"/>
              <a:sym typeface="Arial"/>
            </a:endParaRPr>
          </a:p>
        </p:txBody>
      </p:sp>
      <p:sp>
        <p:nvSpPr>
          <p:cNvPr id="292" name="Google Shape;292;p21"/>
          <p:cNvSpPr txBox="1"/>
          <p:nvPr/>
        </p:nvSpPr>
        <p:spPr>
          <a:xfrm>
            <a:off x="2027981" y="3317100"/>
            <a:ext cx="1633500" cy="300060"/>
          </a:xfrm>
          <a:prstGeom prst="rect">
            <a:avLst/>
          </a:prstGeom>
          <a:solidFill>
            <a:srgbClr val="F3F3F3"/>
          </a:solidFill>
          <a:ln cap="flat" cmpd="sng" w="952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Amazon S3 (us-west-1)</a:t>
            </a:r>
            <a:endParaRPr b="0" i="0" sz="1050" u="none" cap="none" strike="noStrike">
              <a:solidFill>
                <a:srgbClr val="000000"/>
              </a:solidFill>
              <a:latin typeface="Arial"/>
              <a:ea typeface="Arial"/>
              <a:cs typeface="Arial"/>
              <a:sym typeface="Arial"/>
            </a:endParaRPr>
          </a:p>
        </p:txBody>
      </p:sp>
      <p:pic>
        <p:nvPicPr>
          <p:cNvPr id="293" name="Google Shape;293;p21"/>
          <p:cNvPicPr preferRelativeResize="0"/>
          <p:nvPr/>
        </p:nvPicPr>
        <p:blipFill rotWithShape="1">
          <a:blip r:embed="rId4">
            <a:alphaModFix amt="46000"/>
          </a:blip>
          <a:srcRect b="0" l="0" r="30516" t="24969"/>
          <a:stretch/>
        </p:blipFill>
        <p:spPr>
          <a:xfrm>
            <a:off x="5683313" y="3926062"/>
            <a:ext cx="3331388" cy="1090613"/>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2"/>
          <p:cNvSpPr txBox="1"/>
          <p:nvPr/>
        </p:nvSpPr>
        <p:spPr>
          <a:xfrm>
            <a:off x="1193044" y="23831"/>
            <a:ext cx="7278300" cy="600142"/>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XROOTD-SERVER-EAST-1</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500" u="none" cap="none" strike="noStrike">
                <a:solidFill>
                  <a:srgbClr val="000000"/>
                </a:solidFill>
                <a:latin typeface="Courier New"/>
                <a:ea typeface="Courier New"/>
                <a:cs typeface="Courier New"/>
                <a:sym typeface="Courier New"/>
              </a:rPr>
              <a:t>xrootd -c /mnt/d/GoogleDrive/.config/xrootd/</a:t>
            </a:r>
            <a:r>
              <a:rPr b="1" i="0" lang="en-US" sz="1500" u="none" cap="none" strike="noStrike">
                <a:solidFill>
                  <a:srgbClr val="000000"/>
                </a:solidFill>
                <a:latin typeface="Courier New"/>
                <a:ea typeface="Courier New"/>
                <a:cs typeface="Courier New"/>
                <a:sym typeface="Courier New"/>
              </a:rPr>
              <a:t>osn.config </a:t>
            </a:r>
            <a:endParaRPr b="1" i="0" sz="1500" u="none" cap="none" strike="noStrike">
              <a:solidFill>
                <a:srgbClr val="000000"/>
              </a:solidFill>
              <a:latin typeface="Courier New"/>
              <a:ea typeface="Courier New"/>
              <a:cs typeface="Courier New"/>
              <a:sym typeface="Courier New"/>
            </a:endParaRPr>
          </a:p>
        </p:txBody>
      </p:sp>
      <p:pic>
        <p:nvPicPr>
          <p:cNvPr id="299" name="Google Shape;299;p22"/>
          <p:cNvPicPr preferRelativeResize="0"/>
          <p:nvPr/>
        </p:nvPicPr>
        <p:blipFill rotWithShape="1">
          <a:blip r:embed="rId3">
            <a:alphaModFix/>
          </a:blip>
          <a:srcRect b="0" l="0" r="0" t="0"/>
          <a:stretch/>
        </p:blipFill>
        <p:spPr>
          <a:xfrm>
            <a:off x="1593394" y="641503"/>
            <a:ext cx="6170831" cy="3860495"/>
          </a:xfrm>
          <a:prstGeom prst="rect">
            <a:avLst/>
          </a:prstGeom>
          <a:noFill/>
          <a:ln>
            <a:noFill/>
          </a:ln>
          <a:effectLst>
            <a:outerShdw blurRad="57150" rotWithShape="0" algn="bl" dir="5400000" dist="19050">
              <a:srgbClr val="000000">
                <a:alpha val="49803"/>
              </a:srgbClr>
            </a:outerShdw>
          </a:effectLst>
        </p:spPr>
      </p:pic>
      <p:sp>
        <p:nvSpPr>
          <p:cNvPr id="300" name="Google Shape;300;p22"/>
          <p:cNvSpPr txBox="1"/>
          <p:nvPr/>
        </p:nvSpPr>
        <p:spPr>
          <a:xfrm>
            <a:off x="3862050" y="2485594"/>
            <a:ext cx="1633500" cy="461643"/>
          </a:xfrm>
          <a:prstGeom prst="rect">
            <a:avLst/>
          </a:prstGeom>
          <a:solidFill>
            <a:srgbClr val="F3F3F3"/>
          </a:solidFill>
          <a:ln cap="flat" cmpd="sng" w="952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OVH cloud VM</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(east)</a:t>
            </a:r>
            <a:endParaRPr b="0" i="0" sz="1050" u="none" cap="none" strike="noStrike">
              <a:solidFill>
                <a:srgbClr val="000000"/>
              </a:solidFill>
              <a:latin typeface="Arial"/>
              <a:ea typeface="Arial"/>
              <a:cs typeface="Arial"/>
              <a:sym typeface="Arial"/>
            </a:endParaRPr>
          </a:p>
        </p:txBody>
      </p:sp>
      <p:sp>
        <p:nvSpPr>
          <p:cNvPr id="301" name="Google Shape;301;p22"/>
          <p:cNvSpPr txBox="1"/>
          <p:nvPr/>
        </p:nvSpPr>
        <p:spPr>
          <a:xfrm>
            <a:off x="5962369" y="1038994"/>
            <a:ext cx="1633500" cy="738642"/>
          </a:xfrm>
          <a:prstGeom prst="rect">
            <a:avLst/>
          </a:prstGeom>
          <a:solidFill>
            <a:srgbClr val="F3F3F3"/>
          </a:solidFill>
          <a:ln cap="flat" cmpd="sng" w="952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OSN</a:t>
            </a:r>
            <a:r>
              <a:rPr b="1" i="0" lang="en-US" sz="1050" u="none" cap="none" strike="noStrike">
                <a:solidFill>
                  <a:srgbClr val="000000"/>
                </a:solidFill>
                <a:latin typeface="Arial"/>
                <a:ea typeface="Arial"/>
                <a:cs typeface="Arial"/>
                <a:sym typeface="Arial"/>
              </a:rPr>
              <a:t> </a:t>
            </a:r>
            <a:endParaRPr b="1"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050" u="none" cap="none" strike="noStrike">
                <a:solidFill>
                  <a:srgbClr val="000000"/>
                </a:solidFill>
                <a:latin typeface="Arial"/>
                <a:ea typeface="Arial"/>
                <a:cs typeface="Arial"/>
                <a:sym typeface="Arial"/>
              </a:rPr>
              <a:t>(</a:t>
            </a:r>
            <a:r>
              <a:rPr b="0" i="0" lang="en-US" sz="900" u="none" cap="none" strike="noStrike">
                <a:solidFill>
                  <a:schemeClr val="dk1"/>
                </a:solidFill>
                <a:latin typeface="Roboto"/>
                <a:ea typeface="Roboto"/>
                <a:cs typeface="Roboto"/>
                <a:sym typeface="Roboto"/>
              </a:rPr>
              <a:t>Massachusetts Green High Performance Computing Center)</a:t>
            </a:r>
            <a:endParaRPr b="0" i="0" sz="1050" u="none" cap="none" strike="noStrike">
              <a:solidFill>
                <a:srgbClr val="000000"/>
              </a:solidFill>
              <a:latin typeface="Arial"/>
              <a:ea typeface="Arial"/>
              <a:cs typeface="Arial"/>
              <a:sym typeface="Arial"/>
            </a:endParaRPr>
          </a:p>
        </p:txBody>
      </p:sp>
      <p:pic>
        <p:nvPicPr>
          <p:cNvPr id="302" name="Google Shape;302;p22"/>
          <p:cNvPicPr preferRelativeResize="0"/>
          <p:nvPr/>
        </p:nvPicPr>
        <p:blipFill rotWithShape="1">
          <a:blip r:embed="rId4">
            <a:alphaModFix amt="46000"/>
          </a:blip>
          <a:srcRect b="0" l="0" r="30516" t="35562"/>
          <a:stretch/>
        </p:blipFill>
        <p:spPr>
          <a:xfrm>
            <a:off x="5573982" y="4065582"/>
            <a:ext cx="3367706" cy="946819"/>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23"/>
          <p:cNvPicPr preferRelativeResize="0"/>
          <p:nvPr/>
        </p:nvPicPr>
        <p:blipFill rotWithShape="1">
          <a:blip r:embed="rId3">
            <a:alphaModFix/>
          </a:blip>
          <a:srcRect b="0" l="0" r="0" t="0"/>
          <a:stretch/>
        </p:blipFill>
        <p:spPr>
          <a:xfrm>
            <a:off x="1345201" y="624131"/>
            <a:ext cx="6845963" cy="4033163"/>
          </a:xfrm>
          <a:prstGeom prst="rect">
            <a:avLst/>
          </a:prstGeom>
          <a:noFill/>
          <a:ln>
            <a:noFill/>
          </a:ln>
          <a:effectLst>
            <a:outerShdw blurRad="57150" rotWithShape="0" algn="bl" dir="5400000" dist="19050">
              <a:srgbClr val="000000">
                <a:alpha val="49803"/>
              </a:srgbClr>
            </a:outerShdw>
          </a:effectLst>
        </p:spPr>
      </p:pic>
      <p:sp>
        <p:nvSpPr>
          <p:cNvPr id="308" name="Google Shape;308;p23"/>
          <p:cNvSpPr txBox="1"/>
          <p:nvPr/>
        </p:nvSpPr>
        <p:spPr>
          <a:xfrm>
            <a:off x="1193044" y="23831"/>
            <a:ext cx="7278300" cy="600142"/>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XROOTD-SERVER-WEST-2</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500" u="none" cap="none" strike="noStrike">
                <a:solidFill>
                  <a:srgbClr val="000000"/>
                </a:solidFill>
                <a:latin typeface="Courier New"/>
                <a:ea typeface="Courier New"/>
                <a:cs typeface="Courier New"/>
                <a:sym typeface="Courier New"/>
              </a:rPr>
              <a:t>xrootd -c /mnt/d/GoogleDrive/.config/xrootd/</a:t>
            </a:r>
            <a:r>
              <a:rPr b="1" i="0" lang="en-US" sz="1500" u="none" cap="none" strike="noStrike">
                <a:solidFill>
                  <a:srgbClr val="000000"/>
                </a:solidFill>
                <a:latin typeface="Courier New"/>
                <a:ea typeface="Courier New"/>
                <a:cs typeface="Courier New"/>
                <a:sym typeface="Courier New"/>
              </a:rPr>
              <a:t>wasabi.config </a:t>
            </a:r>
            <a:endParaRPr b="1" i="0" sz="1500" u="none" cap="none" strike="noStrike">
              <a:solidFill>
                <a:srgbClr val="000000"/>
              </a:solidFill>
              <a:latin typeface="Courier New"/>
              <a:ea typeface="Courier New"/>
              <a:cs typeface="Courier New"/>
              <a:sym typeface="Courier New"/>
            </a:endParaRPr>
          </a:p>
        </p:txBody>
      </p:sp>
      <p:sp>
        <p:nvSpPr>
          <p:cNvPr id="309" name="Google Shape;309;p23"/>
          <p:cNvSpPr txBox="1"/>
          <p:nvPr/>
        </p:nvSpPr>
        <p:spPr>
          <a:xfrm>
            <a:off x="1836272" y="944831"/>
            <a:ext cx="1633500" cy="300060"/>
          </a:xfrm>
          <a:prstGeom prst="rect">
            <a:avLst/>
          </a:prstGeom>
          <a:solidFill>
            <a:srgbClr val="F3F3F3"/>
          </a:solidFill>
          <a:ln cap="flat" cmpd="sng" w="952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Wasabi S3 Oregon</a:t>
            </a:r>
            <a:endParaRPr b="0" i="0" sz="1050" u="none" cap="none" strike="noStrike">
              <a:solidFill>
                <a:srgbClr val="000000"/>
              </a:solidFill>
              <a:latin typeface="Arial"/>
              <a:ea typeface="Arial"/>
              <a:cs typeface="Arial"/>
              <a:sym typeface="Arial"/>
            </a:endParaRPr>
          </a:p>
        </p:txBody>
      </p:sp>
      <p:sp>
        <p:nvSpPr>
          <p:cNvPr id="310" name="Google Shape;310;p23"/>
          <p:cNvSpPr txBox="1"/>
          <p:nvPr/>
        </p:nvSpPr>
        <p:spPr>
          <a:xfrm>
            <a:off x="4291763" y="2930569"/>
            <a:ext cx="1633500" cy="300060"/>
          </a:xfrm>
          <a:prstGeom prst="rect">
            <a:avLst/>
          </a:prstGeom>
          <a:solidFill>
            <a:srgbClr val="F3F3F3"/>
          </a:solidFill>
          <a:ln cap="flat" cmpd="sng" w="952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xrootd</a:t>
            </a:r>
            <a:r>
              <a:rPr b="1" i="0" lang="en-US" sz="1050" u="none" cap="none" strike="noStrike">
                <a:solidFill>
                  <a:srgbClr val="000000"/>
                </a:solidFill>
                <a:latin typeface="Arial"/>
                <a:ea typeface="Arial"/>
                <a:cs typeface="Arial"/>
                <a:sym typeface="Arial"/>
              </a:rPr>
              <a:t> </a:t>
            </a:r>
            <a:r>
              <a:rPr b="0" i="0" lang="en-US" sz="1050" u="none" cap="none" strike="noStrike">
                <a:solidFill>
                  <a:srgbClr val="000000"/>
                </a:solidFill>
                <a:latin typeface="Arial"/>
                <a:ea typeface="Arial"/>
                <a:cs typeface="Arial"/>
                <a:sym typeface="Arial"/>
              </a:rPr>
              <a:t>running @SCI</a:t>
            </a:r>
            <a:endParaRPr b="0" i="0" sz="1050" u="none" cap="none" strike="noStrike">
              <a:solidFill>
                <a:srgbClr val="000000"/>
              </a:solidFill>
              <a:latin typeface="Arial"/>
              <a:ea typeface="Arial"/>
              <a:cs typeface="Arial"/>
              <a:sym typeface="Arial"/>
            </a:endParaRPr>
          </a:p>
        </p:txBody>
      </p:sp>
      <p:pic>
        <p:nvPicPr>
          <p:cNvPr id="311" name="Google Shape;311;p23"/>
          <p:cNvPicPr preferRelativeResize="0"/>
          <p:nvPr/>
        </p:nvPicPr>
        <p:blipFill rotWithShape="1">
          <a:blip r:embed="rId4">
            <a:alphaModFix amt="58000"/>
          </a:blip>
          <a:srcRect b="0" l="0" r="30516" t="19471"/>
          <a:stretch/>
        </p:blipFill>
        <p:spPr>
          <a:xfrm>
            <a:off x="280219" y="3302813"/>
            <a:ext cx="3532799" cy="1241269"/>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24"/>
          <p:cNvPicPr preferRelativeResize="0"/>
          <p:nvPr/>
        </p:nvPicPr>
        <p:blipFill rotWithShape="1">
          <a:blip r:embed="rId3">
            <a:alphaModFix/>
          </a:blip>
          <a:srcRect b="0" l="0" r="0" t="0"/>
          <a:stretch/>
        </p:blipFill>
        <p:spPr>
          <a:xfrm>
            <a:off x="0" y="540170"/>
            <a:ext cx="9144001" cy="3893619"/>
          </a:xfrm>
          <a:prstGeom prst="rect">
            <a:avLst/>
          </a:prstGeom>
          <a:noFill/>
          <a:ln>
            <a:noFill/>
          </a:ln>
        </p:spPr>
      </p:pic>
      <p:pic>
        <p:nvPicPr>
          <p:cNvPr id="317" name="Google Shape;317;p24"/>
          <p:cNvPicPr preferRelativeResize="0"/>
          <p:nvPr/>
        </p:nvPicPr>
        <p:blipFill rotWithShape="1">
          <a:blip r:embed="rId4">
            <a:alphaModFix amt="98000"/>
          </a:blip>
          <a:srcRect b="0" l="0" r="0" t="0"/>
          <a:stretch/>
        </p:blipFill>
        <p:spPr>
          <a:xfrm>
            <a:off x="968619" y="1601878"/>
            <a:ext cx="3054470" cy="1945092"/>
          </a:xfrm>
          <a:prstGeom prst="rect">
            <a:avLst/>
          </a:prstGeom>
          <a:noFill/>
          <a:ln>
            <a:noFill/>
          </a:ln>
        </p:spPr>
      </p:pic>
      <p:cxnSp>
        <p:nvCxnSpPr>
          <p:cNvPr id="318" name="Google Shape;318;p24"/>
          <p:cNvCxnSpPr/>
          <p:nvPr/>
        </p:nvCxnSpPr>
        <p:spPr>
          <a:xfrm rot="10800000">
            <a:off x="4000031" y="1600519"/>
            <a:ext cx="2846475" cy="623250"/>
          </a:xfrm>
          <a:prstGeom prst="straightConnector1">
            <a:avLst/>
          </a:prstGeom>
          <a:noFill/>
          <a:ln cap="flat" cmpd="sng" w="9525">
            <a:solidFill>
              <a:schemeClr val="dk2"/>
            </a:solidFill>
            <a:prstDash val="solid"/>
            <a:round/>
            <a:headEnd len="sm" w="sm" type="none"/>
            <a:tailEnd len="sm" w="sm" type="none"/>
          </a:ln>
        </p:spPr>
      </p:cxnSp>
      <p:cxnSp>
        <p:nvCxnSpPr>
          <p:cNvPr id="319" name="Google Shape;319;p24"/>
          <p:cNvCxnSpPr/>
          <p:nvPr/>
        </p:nvCxnSpPr>
        <p:spPr>
          <a:xfrm flipH="1">
            <a:off x="4000144" y="2223769"/>
            <a:ext cx="2894175" cy="1274400"/>
          </a:xfrm>
          <a:prstGeom prst="straightConnector1">
            <a:avLst/>
          </a:prstGeom>
          <a:noFill/>
          <a:ln cap="flat" cmpd="sng" w="9525">
            <a:solidFill>
              <a:schemeClr val="dk2"/>
            </a:solidFill>
            <a:prstDash val="solid"/>
            <a:round/>
            <a:headEnd len="sm" w="sm" type="none"/>
            <a:tailEnd len="sm" w="sm" type="none"/>
          </a:ln>
        </p:spPr>
      </p:cxnSp>
      <p:sp>
        <p:nvSpPr>
          <p:cNvPr id="320" name="Google Shape;320;p24"/>
          <p:cNvSpPr txBox="1"/>
          <p:nvPr/>
        </p:nvSpPr>
        <p:spPr>
          <a:xfrm>
            <a:off x="6782935" y="2343573"/>
            <a:ext cx="1633500" cy="461643"/>
          </a:xfrm>
          <a:prstGeom prst="rect">
            <a:avLst/>
          </a:prstGeom>
          <a:solidFill>
            <a:srgbClr val="F3F3F3"/>
          </a:solidFill>
          <a:ln cap="flat" cmpd="sng" w="952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XrootD client</a:t>
            </a:r>
            <a:endParaRPr b="0"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EUROPE</a:t>
            </a:r>
            <a:endParaRPr b="0" i="0" sz="1050" u="none" cap="none" strike="noStrike">
              <a:solidFill>
                <a:srgbClr val="000000"/>
              </a:solidFill>
              <a:latin typeface="Arial"/>
              <a:ea typeface="Arial"/>
              <a:cs typeface="Arial"/>
              <a:sym typeface="Arial"/>
            </a:endParaRPr>
          </a:p>
        </p:txBody>
      </p:sp>
      <p:pic>
        <p:nvPicPr>
          <p:cNvPr id="321" name="Google Shape;321;p24"/>
          <p:cNvPicPr preferRelativeResize="0"/>
          <p:nvPr/>
        </p:nvPicPr>
        <p:blipFill rotWithShape="1">
          <a:blip r:embed="rId5">
            <a:alphaModFix amt="55000"/>
          </a:blip>
          <a:srcRect b="0" l="0" r="0" t="23270"/>
          <a:stretch/>
        </p:blipFill>
        <p:spPr>
          <a:xfrm>
            <a:off x="5658469" y="3732769"/>
            <a:ext cx="3435919" cy="1090031"/>
          </a:xfrm>
          <a:prstGeom prst="rect">
            <a:avLst/>
          </a:prstGeom>
          <a:noFill/>
          <a:ln>
            <a:noFill/>
          </a:ln>
          <a:effectLst>
            <a:outerShdw blurRad="50800" rotWithShape="0" algn="t" dir="5400000" dist="38100">
              <a:srgbClr val="000000">
                <a:alpha val="40000"/>
              </a:srgbClr>
            </a:outerShdw>
          </a:effectLst>
        </p:spPr>
      </p:pic>
      <p:sp>
        <p:nvSpPr>
          <p:cNvPr id="322" name="Google Shape;322;p24"/>
          <p:cNvSpPr txBox="1"/>
          <p:nvPr/>
        </p:nvSpPr>
        <p:spPr>
          <a:xfrm>
            <a:off x="1072620" y="727256"/>
            <a:ext cx="2846475" cy="738642"/>
          </a:xfrm>
          <a:prstGeom prst="rect">
            <a:avLst/>
          </a:prstGeom>
          <a:solidFill>
            <a:srgbClr val="F3F3F3"/>
          </a:solidFill>
          <a:ln cap="flat" cmpd="sng" w="952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975" u="none" cap="none" strike="noStrike">
                <a:solidFill>
                  <a:srgbClr val="000000"/>
                </a:solidFill>
                <a:latin typeface="Arial"/>
                <a:ea typeface="Arial"/>
                <a:cs typeface="Arial"/>
                <a:sym typeface="Arial"/>
              </a:rPr>
              <a:t>OSG federation + </a:t>
            </a:r>
            <a:endParaRPr b="0" i="0" sz="975"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975" u="none" cap="none" strike="noStrike">
                <a:solidFill>
                  <a:srgbClr val="000000"/>
                </a:solidFill>
                <a:latin typeface="Arial"/>
                <a:ea typeface="Arial"/>
                <a:cs typeface="Arial"/>
                <a:sym typeface="Arial"/>
              </a:rPr>
              <a:t>XROOTD-SERVER-WEST-1+</a:t>
            </a:r>
            <a:endParaRPr b="0" i="0" sz="975"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975" u="none" cap="none" strike="noStrike">
                <a:solidFill>
                  <a:srgbClr val="000000"/>
                </a:solidFill>
                <a:latin typeface="Arial"/>
                <a:ea typeface="Arial"/>
                <a:cs typeface="Arial"/>
                <a:sym typeface="Arial"/>
              </a:rPr>
              <a:t>XROOTD-SERVER-WEST-2+</a:t>
            </a:r>
            <a:endParaRPr b="0" i="0" sz="975"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975" u="none" cap="none" strike="noStrike">
                <a:solidFill>
                  <a:srgbClr val="000000"/>
                </a:solidFill>
                <a:latin typeface="Arial"/>
                <a:ea typeface="Arial"/>
                <a:cs typeface="Arial"/>
                <a:sym typeface="Arial"/>
              </a:rPr>
              <a:t>XROOTD-SERVER-EAST-1</a:t>
            </a:r>
            <a:endParaRPr b="0" i="0" sz="975" u="none" cap="none" strike="noStrike">
              <a:solidFill>
                <a:srgbClr val="000000"/>
              </a:solidFill>
              <a:latin typeface="Arial"/>
              <a:ea typeface="Arial"/>
              <a:cs typeface="Arial"/>
              <a:sym typeface="Arial"/>
            </a:endParaRPr>
          </a:p>
        </p:txBody>
      </p:sp>
      <p:sp>
        <p:nvSpPr>
          <p:cNvPr id="323" name="Google Shape;323;p24"/>
          <p:cNvSpPr txBox="1"/>
          <p:nvPr/>
        </p:nvSpPr>
        <p:spPr>
          <a:xfrm>
            <a:off x="1865025" y="74419"/>
            <a:ext cx="5413950" cy="36931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b="0" i="0" lang="en-US" sz="1500" u="none" cap="none" strike="noStrike">
                <a:solidFill>
                  <a:schemeClr val="dk1"/>
                </a:solidFill>
                <a:latin typeface="Arial"/>
                <a:ea typeface="Arial"/>
                <a:cs typeface="Arial"/>
                <a:sym typeface="Arial"/>
              </a:rPr>
              <a:t>XROOTD client tools and XrootDFS</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5"/>
          <p:cNvSpPr txBox="1"/>
          <p:nvPr>
            <p:ph type="title"/>
          </p:nvPr>
        </p:nvSpPr>
        <p:spPr>
          <a:xfrm>
            <a:off x="311700" y="115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US"/>
              <a:t>Benchmarks of raw data transfers</a:t>
            </a:r>
            <a:endParaRPr/>
          </a:p>
        </p:txBody>
      </p:sp>
      <p:sp>
        <p:nvSpPr>
          <p:cNvPr id="329" name="Google Shape;329;p25"/>
          <p:cNvSpPr txBox="1"/>
          <p:nvPr/>
        </p:nvSpPr>
        <p:spPr>
          <a:xfrm rot="-5400000">
            <a:off x="-889911" y="2932882"/>
            <a:ext cx="209544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400" u="none" cap="none" strike="noStrike">
                <a:solidFill>
                  <a:srgbClr val="000000"/>
                </a:solidFill>
                <a:latin typeface="Arial"/>
                <a:ea typeface="Arial"/>
                <a:cs typeface="Arial"/>
                <a:sym typeface="Arial"/>
              </a:rPr>
              <a:t>Transfer Speed in MB/S</a:t>
            </a:r>
            <a:endParaRPr/>
          </a:p>
        </p:txBody>
      </p:sp>
      <p:sp>
        <p:nvSpPr>
          <p:cNvPr id="330" name="Google Shape;330;p25"/>
          <p:cNvSpPr txBox="1"/>
          <p:nvPr/>
        </p:nvSpPr>
        <p:spPr>
          <a:xfrm>
            <a:off x="314869" y="4827287"/>
            <a:ext cx="17107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Block Size in Bytes</a:t>
            </a:r>
            <a:endParaRPr/>
          </a:p>
        </p:txBody>
      </p:sp>
      <p:graphicFrame>
        <p:nvGraphicFramePr>
          <p:cNvPr id="331" name="Google Shape;331;p25"/>
          <p:cNvGraphicFramePr/>
          <p:nvPr/>
        </p:nvGraphicFramePr>
        <p:xfrm>
          <a:off x="185581" y="1049382"/>
          <a:ext cx="2948736" cy="4004783"/>
        </p:xfrm>
        <a:graphic>
          <a:graphicData uri="http://schemas.openxmlformats.org/drawingml/2006/chart">
            <c:chart r:id="rId3"/>
          </a:graphicData>
        </a:graphic>
      </p:graphicFrame>
      <p:sp>
        <p:nvSpPr>
          <p:cNvPr id="332" name="Google Shape;332;p25"/>
          <p:cNvSpPr txBox="1"/>
          <p:nvPr/>
        </p:nvSpPr>
        <p:spPr>
          <a:xfrm>
            <a:off x="1114859" y="741602"/>
            <a:ext cx="10005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8 Workers</a:t>
            </a:r>
            <a:endParaRPr/>
          </a:p>
        </p:txBody>
      </p:sp>
      <p:graphicFrame>
        <p:nvGraphicFramePr>
          <p:cNvPr id="333" name="Google Shape;333;p25"/>
          <p:cNvGraphicFramePr/>
          <p:nvPr/>
        </p:nvGraphicFramePr>
        <p:xfrm>
          <a:off x="3044732" y="1049381"/>
          <a:ext cx="3045222" cy="4004784"/>
        </p:xfrm>
        <a:graphic>
          <a:graphicData uri="http://schemas.openxmlformats.org/drawingml/2006/chart">
            <c:chart r:id="rId4"/>
          </a:graphicData>
        </a:graphic>
      </p:graphicFrame>
      <p:graphicFrame>
        <p:nvGraphicFramePr>
          <p:cNvPr id="334" name="Google Shape;334;p25"/>
          <p:cNvGraphicFramePr/>
          <p:nvPr/>
        </p:nvGraphicFramePr>
        <p:xfrm>
          <a:off x="6133799" y="1049379"/>
          <a:ext cx="2948736" cy="4004785"/>
        </p:xfrm>
        <a:graphic>
          <a:graphicData uri="http://schemas.openxmlformats.org/drawingml/2006/chart">
            <c:chart r:id="rId5"/>
          </a:graphicData>
        </a:graphic>
      </p:graphicFrame>
      <p:pic>
        <p:nvPicPr>
          <p:cNvPr id="335" name="Google Shape;335;p25"/>
          <p:cNvPicPr preferRelativeResize="0"/>
          <p:nvPr/>
        </p:nvPicPr>
        <p:blipFill rotWithShape="1">
          <a:blip r:embed="rId6">
            <a:alphaModFix/>
          </a:blip>
          <a:srcRect b="32493" l="79560" r="0" t="44828"/>
          <a:stretch/>
        </p:blipFill>
        <p:spPr>
          <a:xfrm>
            <a:off x="648772" y="1777198"/>
            <a:ext cx="1021758" cy="868220"/>
          </a:xfrm>
          <a:prstGeom prst="rect">
            <a:avLst/>
          </a:prstGeom>
          <a:noFill/>
          <a:ln>
            <a:noFill/>
          </a:ln>
        </p:spPr>
      </p:pic>
      <p:sp>
        <p:nvSpPr>
          <p:cNvPr id="336" name="Google Shape;336;p25"/>
          <p:cNvSpPr txBox="1"/>
          <p:nvPr/>
        </p:nvSpPr>
        <p:spPr>
          <a:xfrm>
            <a:off x="4062145" y="741602"/>
            <a:ext cx="109998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16 Workers</a:t>
            </a:r>
            <a:endParaRPr/>
          </a:p>
        </p:txBody>
      </p:sp>
      <p:sp>
        <p:nvSpPr>
          <p:cNvPr id="337" name="Google Shape;337;p25"/>
          <p:cNvSpPr txBox="1"/>
          <p:nvPr/>
        </p:nvSpPr>
        <p:spPr>
          <a:xfrm>
            <a:off x="7107367" y="670408"/>
            <a:ext cx="109998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24 Workers</a:t>
            </a:r>
            <a:endParaRPr/>
          </a:p>
        </p:txBody>
      </p:sp>
      <p:sp>
        <p:nvSpPr>
          <p:cNvPr id="338" name="Google Shape;338;p25"/>
          <p:cNvSpPr txBox="1"/>
          <p:nvPr/>
        </p:nvSpPr>
        <p:spPr>
          <a:xfrm>
            <a:off x="3152859" y="4827286"/>
            <a:ext cx="17107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Block Size in Bytes</a:t>
            </a:r>
            <a:endParaRPr/>
          </a:p>
        </p:txBody>
      </p:sp>
      <p:sp>
        <p:nvSpPr>
          <p:cNvPr id="339" name="Google Shape;339;p25"/>
          <p:cNvSpPr txBox="1"/>
          <p:nvPr/>
        </p:nvSpPr>
        <p:spPr>
          <a:xfrm>
            <a:off x="6317717" y="4827285"/>
            <a:ext cx="17107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Block Size in Bytes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6"/>
          <p:cNvSpPr txBox="1"/>
          <p:nvPr>
            <p:ph type="title"/>
          </p:nvPr>
        </p:nvSpPr>
        <p:spPr>
          <a:xfrm>
            <a:off x="311700" y="115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US"/>
              <a:t>Benchmarks of raw data transfers</a:t>
            </a:r>
            <a:endParaRPr/>
          </a:p>
        </p:txBody>
      </p:sp>
      <p:graphicFrame>
        <p:nvGraphicFramePr>
          <p:cNvPr id="345" name="Google Shape;345;p26"/>
          <p:cNvGraphicFramePr/>
          <p:nvPr/>
        </p:nvGraphicFramePr>
        <p:xfrm>
          <a:off x="277974" y="1138718"/>
          <a:ext cx="3071091" cy="3811974"/>
        </p:xfrm>
        <a:graphic>
          <a:graphicData uri="http://schemas.openxmlformats.org/drawingml/2006/chart">
            <c:chart r:id="rId3"/>
          </a:graphicData>
        </a:graphic>
      </p:graphicFrame>
      <p:sp>
        <p:nvSpPr>
          <p:cNvPr id="346" name="Google Shape;346;p26"/>
          <p:cNvSpPr txBox="1"/>
          <p:nvPr/>
        </p:nvSpPr>
        <p:spPr>
          <a:xfrm>
            <a:off x="1012781" y="4873761"/>
            <a:ext cx="173637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Number of Workers</a:t>
            </a:r>
            <a:endParaRPr/>
          </a:p>
        </p:txBody>
      </p:sp>
      <p:sp>
        <p:nvSpPr>
          <p:cNvPr id="347" name="Google Shape;347;p26"/>
          <p:cNvSpPr txBox="1"/>
          <p:nvPr/>
        </p:nvSpPr>
        <p:spPr>
          <a:xfrm rot="-5400000">
            <a:off x="-889911" y="2932882"/>
            <a:ext cx="209544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Transfer Speed in MB/S</a:t>
            </a:r>
            <a:endParaRPr/>
          </a:p>
        </p:txBody>
      </p:sp>
      <p:sp>
        <p:nvSpPr>
          <p:cNvPr id="348" name="Google Shape;348;p26"/>
          <p:cNvSpPr txBox="1"/>
          <p:nvPr/>
        </p:nvSpPr>
        <p:spPr>
          <a:xfrm>
            <a:off x="1108037" y="792476"/>
            <a:ext cx="14109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Block size 4MB</a:t>
            </a:r>
            <a:endParaRPr/>
          </a:p>
        </p:txBody>
      </p:sp>
      <p:graphicFrame>
        <p:nvGraphicFramePr>
          <p:cNvPr id="349" name="Google Shape;349;p26"/>
          <p:cNvGraphicFramePr/>
          <p:nvPr/>
        </p:nvGraphicFramePr>
        <p:xfrm>
          <a:off x="3232727" y="1138717"/>
          <a:ext cx="3162121" cy="3811975"/>
        </p:xfrm>
        <a:graphic>
          <a:graphicData uri="http://schemas.openxmlformats.org/drawingml/2006/chart">
            <c:chart r:id="rId4"/>
          </a:graphicData>
        </a:graphic>
      </p:graphicFrame>
      <p:sp>
        <p:nvSpPr>
          <p:cNvPr id="350" name="Google Shape;350;p26"/>
          <p:cNvSpPr txBox="1"/>
          <p:nvPr/>
        </p:nvSpPr>
        <p:spPr>
          <a:xfrm>
            <a:off x="4108305" y="772152"/>
            <a:ext cx="14109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Block size 2MB</a:t>
            </a:r>
            <a:endParaRPr/>
          </a:p>
        </p:txBody>
      </p:sp>
      <p:graphicFrame>
        <p:nvGraphicFramePr>
          <p:cNvPr id="351" name="Google Shape;351;p26"/>
          <p:cNvGraphicFramePr/>
          <p:nvPr/>
        </p:nvGraphicFramePr>
        <p:xfrm>
          <a:off x="6270092" y="1138716"/>
          <a:ext cx="2873907" cy="3811975"/>
        </p:xfrm>
        <a:graphic>
          <a:graphicData uri="http://schemas.openxmlformats.org/drawingml/2006/chart">
            <c:chart r:id="rId5"/>
          </a:graphicData>
        </a:graphic>
      </p:graphicFrame>
      <p:sp>
        <p:nvSpPr>
          <p:cNvPr id="352" name="Google Shape;352;p26"/>
          <p:cNvSpPr txBox="1"/>
          <p:nvPr/>
        </p:nvSpPr>
        <p:spPr>
          <a:xfrm>
            <a:off x="4165306" y="4873761"/>
            <a:ext cx="173637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Number of Workers</a:t>
            </a:r>
            <a:endParaRPr/>
          </a:p>
        </p:txBody>
      </p:sp>
      <p:sp>
        <p:nvSpPr>
          <p:cNvPr id="353" name="Google Shape;353;p26"/>
          <p:cNvSpPr txBox="1"/>
          <p:nvPr/>
        </p:nvSpPr>
        <p:spPr>
          <a:xfrm>
            <a:off x="7086333" y="4867253"/>
            <a:ext cx="173637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Number of Workers</a:t>
            </a:r>
            <a:endParaRPr/>
          </a:p>
        </p:txBody>
      </p:sp>
      <p:sp>
        <p:nvSpPr>
          <p:cNvPr id="354" name="Google Shape;354;p26"/>
          <p:cNvSpPr txBox="1"/>
          <p:nvPr/>
        </p:nvSpPr>
        <p:spPr>
          <a:xfrm>
            <a:off x="7001563" y="766201"/>
            <a:ext cx="14109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Block size 1MB</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7"/>
          <p:cNvSpPr txBox="1"/>
          <p:nvPr>
            <p:ph type="title"/>
          </p:nvPr>
        </p:nvSpPr>
        <p:spPr>
          <a:xfrm>
            <a:off x="0" y="49371"/>
            <a:ext cx="910883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Develop Special Support for Distributed Metadata for Science</a:t>
            </a:r>
            <a:endParaRPr/>
          </a:p>
        </p:txBody>
      </p:sp>
      <p:sp>
        <p:nvSpPr>
          <p:cNvPr id="360" name="Google Shape;360;p27"/>
          <p:cNvSpPr txBox="1"/>
          <p:nvPr>
            <p:ph idx="1" type="body"/>
          </p:nvPr>
        </p:nvSpPr>
        <p:spPr>
          <a:xfrm>
            <a:off x="312004" y="815504"/>
            <a:ext cx="3627254" cy="2080096"/>
          </a:xfrm>
          <a:prstGeom prst="rect">
            <a:avLst/>
          </a:prstGeom>
          <a:noFill/>
          <a:ln>
            <a:noFill/>
          </a:ln>
        </p:spPr>
        <p:txBody>
          <a:bodyPr anchorCtr="0" anchor="t" bIns="91425" lIns="91425" spcFirstLastPara="1" rIns="91425" wrap="square" tIns="91425">
            <a:normAutofit/>
          </a:bodyPr>
          <a:lstStyle/>
          <a:p>
            <a:pPr indent="0" lvl="0" marL="114300" rtl="0" algn="l">
              <a:lnSpc>
                <a:spcPct val="115000"/>
              </a:lnSpc>
              <a:spcBef>
                <a:spcPts val="0"/>
              </a:spcBef>
              <a:spcAft>
                <a:spcPts val="0"/>
              </a:spcAft>
              <a:buSzPts val="1800"/>
              <a:buNone/>
            </a:pPr>
            <a:r>
              <a:rPr b="1" lang="en-US" sz="1600">
                <a:solidFill>
                  <a:schemeClr val="accent5"/>
                </a:solidFill>
              </a:rPr>
              <a:t>Metadata for science</a:t>
            </a:r>
            <a:r>
              <a:rPr lang="en-US" sz="1600"/>
              <a:t>: distributed NoSQL key-value database that is consistent across all federations with access in the order of </a:t>
            </a:r>
            <a:r>
              <a:rPr b="1" lang="en-US" sz="1600">
                <a:solidFill>
                  <a:srgbClr val="C00000"/>
                </a:solidFill>
              </a:rPr>
              <a:t>milliseconds</a:t>
            </a:r>
            <a:r>
              <a:rPr lang="en-US" sz="1600"/>
              <a:t>. </a:t>
            </a:r>
            <a:endParaRPr/>
          </a:p>
          <a:p>
            <a:pPr indent="0" lvl="0" marL="114300" rtl="0" algn="l">
              <a:lnSpc>
                <a:spcPct val="115000"/>
              </a:lnSpc>
              <a:spcBef>
                <a:spcPts val="0"/>
              </a:spcBef>
              <a:spcAft>
                <a:spcPts val="0"/>
              </a:spcAft>
              <a:buSzPts val="1800"/>
              <a:buNone/>
            </a:pPr>
            <a:r>
              <a:t/>
            </a:r>
            <a:endParaRPr sz="1600"/>
          </a:p>
          <a:p>
            <a:pPr indent="0" lvl="0" marL="114300" rtl="0" algn="l">
              <a:lnSpc>
                <a:spcPct val="115000"/>
              </a:lnSpc>
              <a:spcBef>
                <a:spcPts val="0"/>
              </a:spcBef>
              <a:spcAft>
                <a:spcPts val="0"/>
              </a:spcAft>
              <a:buSzPts val="1800"/>
              <a:buNone/>
            </a:pPr>
            <a:r>
              <a:rPr lang="en-US" sz="1600"/>
              <a:t>Read-write </a:t>
            </a:r>
            <a:r>
              <a:rPr b="1" lang="en-US" sz="1600">
                <a:solidFill>
                  <a:srgbClr val="C00000"/>
                </a:solidFill>
              </a:rPr>
              <a:t>eventual consistency</a:t>
            </a:r>
            <a:r>
              <a:rPr lang="en-US" sz="1600"/>
              <a:t>. </a:t>
            </a:r>
            <a:endParaRPr/>
          </a:p>
        </p:txBody>
      </p:sp>
      <p:pic>
        <p:nvPicPr>
          <p:cNvPr id="361" name="Google Shape;361;p27"/>
          <p:cNvPicPr preferRelativeResize="0"/>
          <p:nvPr/>
        </p:nvPicPr>
        <p:blipFill rotWithShape="1">
          <a:blip r:embed="rId3">
            <a:alphaModFix/>
          </a:blip>
          <a:srcRect b="4509" l="4182" r="3912" t="0"/>
          <a:stretch/>
        </p:blipFill>
        <p:spPr>
          <a:xfrm>
            <a:off x="4713889" y="569835"/>
            <a:ext cx="3757448" cy="2535972"/>
          </a:xfrm>
          <a:prstGeom prst="rect">
            <a:avLst/>
          </a:prstGeom>
          <a:noFill/>
          <a:ln>
            <a:noFill/>
          </a:ln>
        </p:spPr>
      </p:pic>
      <p:sp>
        <p:nvSpPr>
          <p:cNvPr id="362" name="Google Shape;362;p27"/>
          <p:cNvSpPr txBox="1"/>
          <p:nvPr/>
        </p:nvSpPr>
        <p:spPr>
          <a:xfrm>
            <a:off x="385705" y="3105807"/>
            <a:ext cx="7997744"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NSDF CDN creates a  </a:t>
            </a:r>
            <a:r>
              <a:rPr b="1" i="0" lang="en-US" sz="1600" u="none" cap="none" strike="noStrike">
                <a:solidFill>
                  <a:schemeClr val="accent5"/>
                </a:solidFill>
                <a:latin typeface="Arial"/>
                <a:ea typeface="Arial"/>
                <a:cs typeface="Arial"/>
                <a:sym typeface="Arial"/>
              </a:rPr>
              <a:t>Meta Catalog </a:t>
            </a:r>
            <a:r>
              <a:rPr b="0" i="0" lang="en-US" sz="1500" u="none" cap="none" strike="noStrike">
                <a:solidFill>
                  <a:srgbClr val="000000"/>
                </a:solidFill>
                <a:latin typeface="Arial"/>
                <a:ea typeface="Arial"/>
                <a:cs typeface="Arial"/>
                <a:sym typeface="Arial"/>
              </a:rPr>
              <a:t>with</a:t>
            </a:r>
            <a:r>
              <a:rPr b="1" i="0" lang="en-US"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285750" lvl="0" marL="285750" marR="0" rtl="0" algn="just">
              <a:lnSpc>
                <a:spcPct val="100000"/>
              </a:lnSpc>
              <a:spcBef>
                <a:spcPts val="60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 metadata </a:t>
            </a:r>
            <a:r>
              <a:rPr b="1" i="0" lang="en-US" sz="1500" u="none" cap="none" strike="noStrike">
                <a:solidFill>
                  <a:srgbClr val="C00000"/>
                </a:solidFill>
                <a:latin typeface="Arial"/>
                <a:ea typeface="Arial"/>
                <a:cs typeface="Arial"/>
                <a:sym typeface="Arial"/>
              </a:rPr>
              <a:t>transformation services</a:t>
            </a:r>
            <a:r>
              <a:rPr b="0" i="0" lang="en-US" sz="1500" u="none" cap="none" strike="noStrike">
                <a:solidFill>
                  <a:srgbClr val="000000"/>
                </a:solidFill>
                <a:latin typeface="Arial"/>
                <a:ea typeface="Arial"/>
                <a:cs typeface="Arial"/>
                <a:sym typeface="Arial"/>
              </a:rPr>
              <a:t> to inject seamlessly domain-specific metadata</a:t>
            </a:r>
            <a:endParaRPr/>
          </a:p>
          <a:p>
            <a:pPr indent="-285750" lvl="0" marL="285750" marR="0" rtl="0" algn="just">
              <a:lnSpc>
                <a:spcPct val="100000"/>
              </a:lnSpc>
              <a:spcBef>
                <a:spcPts val="60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mechanisms for allowing users to query data based on </a:t>
            </a:r>
            <a:r>
              <a:rPr b="0" i="1" lang="en-US" sz="1500" u="none" cap="none" strike="noStrike">
                <a:solidFill>
                  <a:srgbClr val="000000"/>
                </a:solidFill>
                <a:latin typeface="Arial"/>
                <a:ea typeface="Arial"/>
                <a:cs typeface="Arial"/>
                <a:sym typeface="Arial"/>
              </a:rPr>
              <a:t>desired attributes</a:t>
            </a:r>
            <a:r>
              <a:rPr b="0" i="0" lang="en-US" sz="1500" u="none" cap="none" strike="noStrike">
                <a:solidFill>
                  <a:srgbClr val="000000"/>
                </a:solidFill>
                <a:latin typeface="Arial"/>
                <a:ea typeface="Arial"/>
                <a:cs typeface="Arial"/>
                <a:sym typeface="Arial"/>
              </a:rPr>
              <a:t>.</a:t>
            </a:r>
            <a:endParaRPr/>
          </a:p>
          <a:p>
            <a:pPr indent="-285750" lvl="0" marL="285750" marR="0" rtl="0" algn="just">
              <a:lnSpc>
                <a:spcPct val="100000"/>
              </a:lnSpc>
              <a:spcBef>
                <a:spcPts val="60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 common metadata for </a:t>
            </a:r>
            <a:r>
              <a:rPr b="1" i="0" lang="en-US" sz="1500" u="none" cap="none" strike="noStrike">
                <a:solidFill>
                  <a:srgbClr val="C00000"/>
                </a:solidFill>
                <a:latin typeface="Arial"/>
                <a:ea typeface="Arial"/>
                <a:cs typeface="Arial"/>
                <a:sym typeface="Arial"/>
              </a:rPr>
              <a:t>cross-domain discovery</a:t>
            </a:r>
            <a:endParaRPr b="0" i="0" sz="1500" u="none" cap="none" strike="noStrike">
              <a:solidFill>
                <a:srgbClr val="000000"/>
              </a:solidFill>
              <a:latin typeface="Arial"/>
              <a:ea typeface="Arial"/>
              <a:cs typeface="Arial"/>
              <a:sym typeface="Arial"/>
            </a:endParaRPr>
          </a:p>
          <a:p>
            <a:pPr indent="-285750" lvl="0" marL="285750" marR="0" rtl="0" algn="just">
              <a:lnSpc>
                <a:spcPct val="100000"/>
              </a:lnSpc>
              <a:spcBef>
                <a:spcPts val="60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 a global namespace to</a:t>
            </a:r>
            <a:r>
              <a:rPr b="0" i="1" lang="en-US" sz="1500" u="none" cap="none" strike="noStrike">
                <a:solidFill>
                  <a:srgbClr val="000000"/>
                </a:solidFill>
                <a:latin typeface="Arial"/>
                <a:ea typeface="Arial"/>
                <a:cs typeface="Arial"/>
                <a:sym typeface="Arial"/>
              </a:rPr>
              <a:t> </a:t>
            </a:r>
            <a:r>
              <a:rPr b="0" i="0" lang="en-US" sz="1500" u="none" cap="none" strike="noStrike">
                <a:solidFill>
                  <a:srgbClr val="000000"/>
                </a:solidFill>
                <a:latin typeface="Arial"/>
                <a:ea typeface="Arial"/>
                <a:cs typeface="Arial"/>
                <a:sym typeface="Arial"/>
              </a:rPr>
              <a:t>resolve name conflicts</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28"/>
          <p:cNvPicPr preferRelativeResize="0"/>
          <p:nvPr/>
        </p:nvPicPr>
        <p:blipFill rotWithShape="1">
          <a:blip r:embed="rId3">
            <a:alphaModFix/>
          </a:blip>
          <a:srcRect b="0" l="0" r="0" t="0"/>
          <a:stretch/>
        </p:blipFill>
        <p:spPr>
          <a:xfrm>
            <a:off x="5452534" y="156633"/>
            <a:ext cx="3619499" cy="2384701"/>
          </a:xfrm>
          <a:prstGeom prst="rect">
            <a:avLst/>
          </a:prstGeom>
          <a:noFill/>
          <a:ln>
            <a:noFill/>
          </a:ln>
        </p:spPr>
      </p:pic>
      <p:sp>
        <p:nvSpPr>
          <p:cNvPr id="368" name="Google Shape;368;p28"/>
          <p:cNvSpPr txBox="1"/>
          <p:nvPr>
            <p:ph type="title"/>
          </p:nvPr>
        </p:nvSpPr>
        <p:spPr>
          <a:xfrm>
            <a:off x="243967" y="104195"/>
            <a:ext cx="5327100" cy="912217"/>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2000"/>
              <a:t>NSDF Supports the Business Case </a:t>
            </a:r>
            <a:br>
              <a:rPr lang="en-US" sz="2000"/>
            </a:br>
            <a:r>
              <a:rPr lang="en-US" sz="2000"/>
              <a:t>of Data Intensive Science</a:t>
            </a:r>
            <a:endParaRPr/>
          </a:p>
        </p:txBody>
      </p:sp>
      <p:sp>
        <p:nvSpPr>
          <p:cNvPr id="369" name="Google Shape;369;p28"/>
          <p:cNvSpPr txBox="1"/>
          <p:nvPr>
            <p:ph idx="1" type="body"/>
          </p:nvPr>
        </p:nvSpPr>
        <p:spPr>
          <a:xfrm>
            <a:off x="341334" y="953509"/>
            <a:ext cx="8520600" cy="3986791"/>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b="1" lang="en-US" sz="1400">
                <a:solidFill>
                  <a:schemeClr val="accent5"/>
                </a:solidFill>
              </a:rPr>
              <a:t>Minimize cost </a:t>
            </a:r>
            <a:r>
              <a:rPr lang="en-US" sz="1400"/>
              <a:t>by:</a:t>
            </a:r>
            <a:endParaRPr/>
          </a:p>
          <a:p>
            <a:pPr indent="-317500" lvl="1" marL="914400" rtl="0" algn="l">
              <a:lnSpc>
                <a:spcPct val="115000"/>
              </a:lnSpc>
              <a:spcBef>
                <a:spcPts val="1200"/>
              </a:spcBef>
              <a:spcAft>
                <a:spcPts val="0"/>
              </a:spcAft>
              <a:buSzPts val="1400"/>
              <a:buChar char="○"/>
            </a:pPr>
            <a:r>
              <a:rPr lang="en-US"/>
              <a:t>limiting </a:t>
            </a:r>
            <a:r>
              <a:rPr b="1" lang="en-US">
                <a:solidFill>
                  <a:srgbClr val="C00000"/>
                </a:solidFill>
              </a:rPr>
              <a:t>EGRESS</a:t>
            </a:r>
            <a:r>
              <a:rPr lang="en-US"/>
              <a:t> </a:t>
            </a:r>
            <a:endParaRPr/>
          </a:p>
          <a:p>
            <a:pPr indent="-317500" lvl="1" marL="914400" rtl="0" algn="l">
              <a:lnSpc>
                <a:spcPct val="115000"/>
              </a:lnSpc>
              <a:spcBef>
                <a:spcPts val="1200"/>
              </a:spcBef>
              <a:spcAft>
                <a:spcPts val="0"/>
              </a:spcAft>
              <a:buSzPts val="1400"/>
              <a:buChar char="○"/>
            </a:pPr>
            <a:r>
              <a:rPr lang="en-US"/>
              <a:t>prioritizing resource access at runtime (</a:t>
            </a:r>
            <a:r>
              <a:rPr i="1" lang="en-US"/>
              <a:t>traffic monitoring</a:t>
            </a:r>
            <a:r>
              <a:rPr lang="en-US"/>
              <a:t>)</a:t>
            </a:r>
            <a:endParaRPr/>
          </a:p>
          <a:p>
            <a:pPr indent="-317500" lvl="1" marL="914400" rtl="0" algn="l">
              <a:lnSpc>
                <a:spcPct val="115000"/>
              </a:lnSpc>
              <a:spcBef>
                <a:spcPts val="1200"/>
              </a:spcBef>
              <a:spcAft>
                <a:spcPts val="0"/>
              </a:spcAft>
              <a:buSzPts val="1400"/>
              <a:buChar char="○"/>
            </a:pPr>
            <a:r>
              <a:rPr b="0" i="0" lang="en-US" u="none" strike="noStrike">
                <a:solidFill>
                  <a:srgbClr val="000000"/>
                </a:solidFill>
                <a:latin typeface="Calibri"/>
                <a:ea typeface="Calibri"/>
                <a:cs typeface="Calibri"/>
                <a:sym typeface="Calibri"/>
              </a:rPr>
              <a:t>downgrade storage category for stale data (</a:t>
            </a:r>
            <a:r>
              <a:rPr b="0" i="1" lang="en-US" u="none" strike="noStrike">
                <a:solidFill>
                  <a:srgbClr val="000000"/>
                </a:solidFill>
                <a:latin typeface="Calibri"/>
                <a:ea typeface="Calibri"/>
                <a:cs typeface="Calibri"/>
                <a:sym typeface="Calibri"/>
              </a:rPr>
              <a:t>move to archive</a:t>
            </a:r>
            <a:r>
              <a:rPr b="0" i="0" lang="en-US" u="none" strike="noStrike">
                <a:solidFill>
                  <a:srgbClr val="000000"/>
                </a:solidFill>
                <a:latin typeface="Calibri"/>
                <a:ea typeface="Calibri"/>
                <a:cs typeface="Calibri"/>
                <a:sym typeface="Calibri"/>
              </a:rPr>
              <a:t>)</a:t>
            </a:r>
            <a:endParaRPr/>
          </a:p>
          <a:p>
            <a:pPr indent="-317500" lvl="1" marL="914400" rtl="0" algn="l">
              <a:lnSpc>
                <a:spcPct val="115000"/>
              </a:lnSpc>
              <a:spcBef>
                <a:spcPts val="1200"/>
              </a:spcBef>
              <a:spcAft>
                <a:spcPts val="0"/>
              </a:spcAft>
              <a:buSzPts val="1400"/>
              <a:buChar char="○"/>
            </a:pPr>
            <a:r>
              <a:rPr b="0" i="0" lang="en-US" u="none" strike="noStrike">
                <a:solidFill>
                  <a:srgbClr val="000000"/>
                </a:solidFill>
                <a:latin typeface="Calibri"/>
                <a:ea typeface="Calibri"/>
                <a:cs typeface="Calibri"/>
                <a:sym typeface="Calibri"/>
              </a:rPr>
              <a:t>self-adapting cache allocation (push, pull, full copy, move) with custom </a:t>
            </a:r>
            <a:r>
              <a:rPr b="1" i="0" lang="en-US" u="none" strike="noStrike">
                <a:solidFill>
                  <a:srgbClr val="C00000"/>
                </a:solidFill>
                <a:latin typeface="Calibri"/>
                <a:ea typeface="Calibri"/>
                <a:cs typeface="Calibri"/>
                <a:sym typeface="Calibri"/>
              </a:rPr>
              <a:t>cache eviction</a:t>
            </a:r>
            <a:endParaRPr b="1">
              <a:solidFill>
                <a:srgbClr val="C00000"/>
              </a:solidFill>
            </a:endParaRPr>
          </a:p>
          <a:p>
            <a:pPr indent="-342900" lvl="0" marL="457200" rtl="0" algn="l">
              <a:lnSpc>
                <a:spcPct val="115000"/>
              </a:lnSpc>
              <a:spcBef>
                <a:spcPts val="1200"/>
              </a:spcBef>
              <a:spcAft>
                <a:spcPts val="0"/>
              </a:spcAft>
              <a:buSzPts val="1800"/>
              <a:buChar char="●"/>
            </a:pPr>
            <a:r>
              <a:rPr b="1" lang="en-US" sz="1400">
                <a:solidFill>
                  <a:schemeClr val="accent5"/>
                </a:solidFill>
              </a:rPr>
              <a:t>Leverage distributed resources</a:t>
            </a:r>
            <a:r>
              <a:rPr lang="en-US" sz="1400"/>
              <a:t>: </a:t>
            </a:r>
            <a:r>
              <a:rPr b="0" i="0" lang="en-US" sz="1400" u="none" strike="noStrike">
                <a:solidFill>
                  <a:srgbClr val="000000"/>
                </a:solidFill>
                <a:latin typeface="Calibri"/>
                <a:ea typeface="Calibri"/>
                <a:cs typeface="Calibri"/>
                <a:sym typeface="Calibri"/>
              </a:rPr>
              <a:t>multi cloud (Amazon, Wasabi, …) and hybrid strategy (Min.IO, OSN, SDSC) </a:t>
            </a:r>
            <a:r>
              <a:rPr lang="en-US" sz="1400"/>
              <a:t>…</a:t>
            </a:r>
            <a:endParaRPr/>
          </a:p>
          <a:p>
            <a:pPr indent="-342900" lvl="0" marL="457200" rtl="0" algn="l">
              <a:lnSpc>
                <a:spcPct val="115000"/>
              </a:lnSpc>
              <a:spcBef>
                <a:spcPts val="1200"/>
              </a:spcBef>
              <a:spcAft>
                <a:spcPts val="0"/>
              </a:spcAft>
              <a:buSzPts val="1800"/>
              <a:buChar char="●"/>
            </a:pPr>
            <a:r>
              <a:rPr b="1" lang="en-US" sz="1400">
                <a:solidFill>
                  <a:schemeClr val="accent5"/>
                </a:solidFill>
              </a:rPr>
              <a:t>Fingerprints of Data Access Patterns</a:t>
            </a:r>
            <a:r>
              <a:rPr lang="en-US" sz="1400"/>
              <a:t>:  Fine-grained tracking of data movements for real use cases, including data layouts and formats</a:t>
            </a:r>
            <a:endParaRPr b="1" sz="1400"/>
          </a:p>
          <a:p>
            <a:pPr indent="-342900" lvl="0" marL="457200" rtl="0" algn="l">
              <a:lnSpc>
                <a:spcPct val="115000"/>
              </a:lnSpc>
              <a:spcBef>
                <a:spcPts val="1200"/>
              </a:spcBef>
              <a:spcAft>
                <a:spcPts val="1200"/>
              </a:spcAft>
              <a:buSzPts val="1800"/>
              <a:buChar char="●"/>
            </a:pPr>
            <a:r>
              <a:rPr b="1" lang="en-US" sz="1400">
                <a:solidFill>
                  <a:schemeClr val="accent5"/>
                </a:solidFill>
              </a:rPr>
              <a:t>Leverage local hardware </a:t>
            </a:r>
            <a:r>
              <a:rPr lang="en-US" sz="1400"/>
              <a:t>for fast </a:t>
            </a:r>
            <a:r>
              <a:rPr b="1" lang="en-US" sz="1400">
                <a:solidFill>
                  <a:srgbClr val="C00000"/>
                </a:solidFill>
              </a:rPr>
              <a:t>block storage caching; </a:t>
            </a:r>
            <a:r>
              <a:rPr lang="en-US" sz="1400"/>
              <a:t>consistent hashing permits distributed local storage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descr="Assistenza tecnica e training - E.S. s.r.l. Electronic Solution" id="374" name="Google Shape;374;p29"/>
          <p:cNvPicPr preferRelativeResize="0"/>
          <p:nvPr/>
        </p:nvPicPr>
        <p:blipFill rotWithShape="1">
          <a:blip r:embed="rId3">
            <a:alphaModFix/>
          </a:blip>
          <a:srcRect b="0" l="0" r="0" t="0"/>
          <a:stretch/>
        </p:blipFill>
        <p:spPr>
          <a:xfrm>
            <a:off x="6316717" y="3074873"/>
            <a:ext cx="2660119" cy="2028729"/>
          </a:xfrm>
          <a:prstGeom prst="rect">
            <a:avLst/>
          </a:prstGeom>
          <a:noFill/>
          <a:ln>
            <a:noFill/>
          </a:ln>
        </p:spPr>
      </p:pic>
      <p:sp>
        <p:nvSpPr>
          <p:cNvPr id="375" name="Google Shape;375;p29"/>
          <p:cNvSpPr txBox="1"/>
          <p:nvPr>
            <p:ph type="title"/>
          </p:nvPr>
        </p:nvSpPr>
        <p:spPr>
          <a:xfrm>
            <a:off x="356350" y="1503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Science, Training, Education and Outreach Activities</a:t>
            </a:r>
            <a:endParaRPr/>
          </a:p>
        </p:txBody>
      </p:sp>
      <p:sp>
        <p:nvSpPr>
          <p:cNvPr id="376" name="Google Shape;376;p29"/>
          <p:cNvSpPr txBox="1"/>
          <p:nvPr>
            <p:ph idx="1" type="body"/>
          </p:nvPr>
        </p:nvSpPr>
        <p:spPr>
          <a:xfrm>
            <a:off x="356350" y="915992"/>
            <a:ext cx="4733266" cy="4008104"/>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770"/>
              <a:buNone/>
            </a:pPr>
            <a:r>
              <a:rPr lang="en-US" sz="1600"/>
              <a:t>Curriculum Development/ Training Sets</a:t>
            </a:r>
            <a:endParaRPr sz="1600"/>
          </a:p>
          <a:p>
            <a:pPr indent="0" lvl="0" marL="0" rtl="0" algn="l">
              <a:lnSpc>
                <a:spcPct val="115000"/>
              </a:lnSpc>
              <a:spcBef>
                <a:spcPts val="1200"/>
              </a:spcBef>
              <a:spcAft>
                <a:spcPts val="0"/>
              </a:spcAft>
              <a:buSzPts val="770"/>
              <a:buNone/>
            </a:pPr>
            <a:r>
              <a:rPr lang="en-US" sz="1600"/>
              <a:t>Workforce </a:t>
            </a:r>
            <a:r>
              <a:rPr b="1" lang="en-US" sz="1600">
                <a:solidFill>
                  <a:srgbClr val="9F5900"/>
                </a:solidFill>
              </a:rPr>
              <a:t>Training</a:t>
            </a:r>
            <a:r>
              <a:rPr lang="en-US" sz="1600"/>
              <a:t> </a:t>
            </a:r>
            <a:endParaRPr sz="1600"/>
          </a:p>
          <a:p>
            <a:pPr indent="0" lvl="0" marL="0" rtl="0" algn="l">
              <a:lnSpc>
                <a:spcPct val="115000"/>
              </a:lnSpc>
              <a:spcBef>
                <a:spcPts val="1200"/>
              </a:spcBef>
              <a:spcAft>
                <a:spcPts val="0"/>
              </a:spcAft>
              <a:buSzPts val="770"/>
              <a:buNone/>
            </a:pPr>
            <a:r>
              <a:rPr lang="en-US" sz="1600"/>
              <a:t>Inclusion &amp; Diversity Main Drivers:</a:t>
            </a:r>
            <a:endParaRPr sz="1600"/>
          </a:p>
          <a:p>
            <a:pPr indent="-342900" lvl="0" marL="457200" rtl="0" algn="l">
              <a:lnSpc>
                <a:spcPct val="115000"/>
              </a:lnSpc>
              <a:spcBef>
                <a:spcPts val="1200"/>
              </a:spcBef>
              <a:spcAft>
                <a:spcPts val="0"/>
              </a:spcAft>
              <a:buSzPts val="1800"/>
              <a:buChar char="●"/>
            </a:pPr>
            <a:r>
              <a:rPr lang="en-US" sz="1600"/>
              <a:t>Minority Serving Cyberinfrastructure </a:t>
            </a:r>
            <a:br>
              <a:rPr lang="en-US" sz="1600"/>
            </a:br>
            <a:r>
              <a:rPr lang="en-US" sz="1600"/>
              <a:t>Consortium (MS-CC)</a:t>
            </a:r>
            <a:endParaRPr sz="1600"/>
          </a:p>
          <a:p>
            <a:pPr indent="-342900" lvl="0" marL="457200" rtl="0" algn="l">
              <a:lnSpc>
                <a:spcPct val="115000"/>
              </a:lnSpc>
              <a:spcBef>
                <a:spcPts val="0"/>
              </a:spcBef>
              <a:spcAft>
                <a:spcPts val="0"/>
              </a:spcAft>
              <a:buSzPts val="1800"/>
              <a:buChar char="●"/>
            </a:pPr>
            <a:r>
              <a:rPr lang="en-US" sz="1600"/>
              <a:t>Computing Alliance of Hispanic-Serving </a:t>
            </a:r>
            <a:br>
              <a:rPr lang="en-US" sz="1600"/>
            </a:br>
            <a:r>
              <a:rPr lang="en-US" sz="1600"/>
              <a:t>Institutions (CAHSI)</a:t>
            </a:r>
            <a:endParaRPr sz="1600"/>
          </a:p>
          <a:p>
            <a:pPr indent="-342900" lvl="0" marL="457200" rtl="0" algn="l">
              <a:lnSpc>
                <a:spcPct val="115000"/>
              </a:lnSpc>
              <a:spcBef>
                <a:spcPts val="0"/>
              </a:spcBef>
              <a:spcAft>
                <a:spcPts val="0"/>
              </a:spcAft>
              <a:buSzPts val="1800"/>
              <a:buChar char="●"/>
            </a:pPr>
            <a:r>
              <a:rPr lang="en-US" sz="1600"/>
              <a:t>HBCUs, TCUs, HSIs, and other MSIs</a:t>
            </a:r>
            <a:endParaRPr sz="1600"/>
          </a:p>
          <a:p>
            <a:pPr indent="0" lvl="0" marL="0" rtl="0" algn="l">
              <a:lnSpc>
                <a:spcPct val="115000"/>
              </a:lnSpc>
              <a:spcBef>
                <a:spcPts val="1200"/>
              </a:spcBef>
              <a:spcAft>
                <a:spcPts val="0"/>
              </a:spcAft>
              <a:buSzPts val="770"/>
              <a:buNone/>
            </a:pPr>
            <a:r>
              <a:rPr lang="en-US" sz="1600"/>
              <a:t>Annual Symposium</a:t>
            </a:r>
            <a:endParaRPr sz="1600"/>
          </a:p>
          <a:p>
            <a:pPr indent="0" lvl="0" marL="0" rtl="0" algn="l">
              <a:lnSpc>
                <a:spcPct val="115000"/>
              </a:lnSpc>
              <a:spcBef>
                <a:spcPts val="1200"/>
              </a:spcBef>
              <a:spcAft>
                <a:spcPts val="1200"/>
              </a:spcAft>
              <a:buSzPts val="770"/>
              <a:buNone/>
            </a:pPr>
            <a:r>
              <a:rPr lang="en-US" sz="1600"/>
              <a:t>Student Internships</a:t>
            </a:r>
            <a:endParaRPr sz="1600"/>
          </a:p>
        </p:txBody>
      </p:sp>
      <p:sp>
        <p:nvSpPr>
          <p:cNvPr id="377" name="Google Shape;377;p29"/>
          <p:cNvSpPr txBox="1"/>
          <p:nvPr/>
        </p:nvSpPr>
        <p:spPr>
          <a:xfrm>
            <a:off x="5227817" y="915992"/>
            <a:ext cx="3135600" cy="267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9F5900"/>
                </a:solidFill>
                <a:latin typeface="Arial"/>
                <a:ea typeface="Arial"/>
                <a:cs typeface="Arial"/>
                <a:sym typeface="Arial"/>
              </a:rPr>
              <a:t>Training</a:t>
            </a:r>
            <a:r>
              <a:rPr b="0" i="0" lang="en-US" sz="1600" u="none" cap="none" strike="noStrike">
                <a:solidFill>
                  <a:schemeClr val="dk2"/>
                </a:solidFill>
                <a:latin typeface="Arial"/>
                <a:ea typeface="Arial"/>
                <a:cs typeface="Arial"/>
                <a:sym typeface="Arial"/>
              </a:rPr>
              <a:t> Materials Science</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600"/>
              <a:buFont typeface="Arial"/>
              <a:buNone/>
            </a:pPr>
            <a:r>
              <a:rPr b="1" i="0" lang="en-US" sz="1600" u="none" cap="none" strike="noStrike">
                <a:solidFill>
                  <a:srgbClr val="9F5900"/>
                </a:solidFill>
                <a:latin typeface="Arial"/>
                <a:ea typeface="Arial"/>
                <a:cs typeface="Arial"/>
                <a:sym typeface="Arial"/>
              </a:rPr>
              <a:t>Training</a:t>
            </a:r>
            <a:r>
              <a:rPr b="0" i="0" lang="en-US" sz="1600" u="none" cap="none" strike="noStrike">
                <a:solidFill>
                  <a:schemeClr val="dk2"/>
                </a:solidFill>
                <a:latin typeface="Arial"/>
                <a:ea typeface="Arial"/>
                <a:cs typeface="Arial"/>
                <a:sym typeface="Arial"/>
              </a:rPr>
              <a:t> Earth Sciences</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600"/>
              <a:buFont typeface="Arial"/>
              <a:buNone/>
            </a:pPr>
            <a:r>
              <a:rPr b="1" i="0" lang="en-US" sz="1600" u="none" cap="none" strike="noStrike">
                <a:solidFill>
                  <a:srgbClr val="9F5900"/>
                </a:solidFill>
                <a:latin typeface="Arial"/>
                <a:ea typeface="Arial"/>
                <a:cs typeface="Arial"/>
                <a:sym typeface="Arial"/>
              </a:rPr>
              <a:t>Training</a:t>
            </a:r>
            <a:r>
              <a:rPr b="0" i="0" lang="en-US" sz="1600" u="none" cap="none" strike="noStrike">
                <a:solidFill>
                  <a:schemeClr val="dk2"/>
                </a:solidFill>
                <a:latin typeface="Arial"/>
                <a:ea typeface="Arial"/>
                <a:cs typeface="Arial"/>
                <a:sym typeface="Arial"/>
              </a:rPr>
              <a:t> Comparative Connectomics</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600"/>
              <a:buFont typeface="Arial"/>
              <a:buNone/>
            </a:pPr>
            <a:r>
              <a:rPr b="1" i="0" lang="en-US" sz="1600" u="none" cap="none" strike="noStrike">
                <a:solidFill>
                  <a:srgbClr val="9F5900"/>
                </a:solidFill>
                <a:latin typeface="Arial"/>
                <a:ea typeface="Arial"/>
                <a:cs typeface="Arial"/>
                <a:sym typeface="Arial"/>
              </a:rPr>
              <a:t>Training</a:t>
            </a:r>
            <a:r>
              <a:rPr b="0" i="0" lang="en-US" sz="1600" u="none" cap="none" strike="noStrike">
                <a:solidFill>
                  <a:schemeClr val="dk2"/>
                </a:solidFill>
                <a:latin typeface="Arial"/>
                <a:ea typeface="Arial"/>
                <a:cs typeface="Arial"/>
                <a:sym typeface="Arial"/>
              </a:rPr>
              <a:t> Astronomy</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600"/>
              <a:buFont typeface="Arial"/>
              <a:buNone/>
            </a:pPr>
            <a:r>
              <a:rPr b="1" i="0" lang="en-US" sz="1600" u="none" cap="none" strike="noStrike">
                <a:solidFill>
                  <a:srgbClr val="9F5900"/>
                </a:solidFill>
                <a:latin typeface="Arial"/>
                <a:ea typeface="Arial"/>
                <a:cs typeface="Arial"/>
                <a:sym typeface="Arial"/>
              </a:rPr>
              <a:t>Training</a:t>
            </a:r>
            <a:r>
              <a:rPr b="0" i="0" lang="en-US" sz="1600" u="none" cap="none" strike="noStrike">
                <a:solidFill>
                  <a:schemeClr val="dk2"/>
                </a:solidFill>
                <a:latin typeface="Arial"/>
                <a:ea typeface="Arial"/>
                <a:cs typeface="Arial"/>
                <a:sym typeface="Arial"/>
              </a:rPr>
              <a:t> OSG</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3"/>
          <p:cNvSpPr txBox="1"/>
          <p:nvPr>
            <p:ph type="title"/>
          </p:nvPr>
        </p:nvSpPr>
        <p:spPr>
          <a:xfrm>
            <a:off x="0" y="0"/>
            <a:ext cx="9144000" cy="1017725"/>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US" sz="1800"/>
              <a:t>NSDF priorities developed by a community of leaders in CI and application domains</a:t>
            </a:r>
            <a:endParaRPr/>
          </a:p>
        </p:txBody>
      </p:sp>
      <p:sp>
        <p:nvSpPr>
          <p:cNvPr id="67" name="Google Shape;67;p3"/>
          <p:cNvSpPr txBox="1"/>
          <p:nvPr>
            <p:ph idx="1" type="body"/>
          </p:nvPr>
        </p:nvSpPr>
        <p:spPr>
          <a:xfrm>
            <a:off x="117475" y="3377093"/>
            <a:ext cx="4335992" cy="1766407"/>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US" sz="1300"/>
              <a:t>Leverage distributed, heterogeneous hardware resources </a:t>
            </a:r>
            <a:endParaRPr/>
          </a:p>
          <a:p>
            <a:pPr indent="-317500" lvl="0" marL="457200" rtl="0" algn="l">
              <a:lnSpc>
                <a:spcPct val="115000"/>
              </a:lnSpc>
              <a:spcBef>
                <a:spcPts val="0"/>
              </a:spcBef>
              <a:spcAft>
                <a:spcPts val="0"/>
              </a:spcAft>
              <a:buSzPts val="1400"/>
              <a:buChar char="●"/>
            </a:pPr>
            <a:r>
              <a:rPr lang="en-US" sz="1300"/>
              <a:t>Unified software of infrastructure for common services</a:t>
            </a:r>
            <a:endParaRPr/>
          </a:p>
          <a:p>
            <a:pPr indent="-317500" lvl="0" marL="457200" rtl="0" algn="l">
              <a:lnSpc>
                <a:spcPct val="115000"/>
              </a:lnSpc>
              <a:spcBef>
                <a:spcPts val="0"/>
              </a:spcBef>
              <a:spcAft>
                <a:spcPts val="0"/>
              </a:spcAft>
              <a:buSzPts val="1400"/>
              <a:buChar char="●"/>
            </a:pPr>
            <a:r>
              <a:rPr lang="en-US" sz="1300"/>
              <a:t>Workforce development  for computer scientists and CI professionals at all levels</a:t>
            </a:r>
            <a:endParaRPr/>
          </a:p>
          <a:p>
            <a:pPr indent="-317500" lvl="0" marL="457200" rtl="0" algn="l">
              <a:lnSpc>
                <a:spcPct val="115000"/>
              </a:lnSpc>
              <a:spcBef>
                <a:spcPts val="0"/>
              </a:spcBef>
              <a:spcAft>
                <a:spcPts val="0"/>
              </a:spcAft>
              <a:buSzPts val="1400"/>
              <a:buChar char="●"/>
            </a:pPr>
            <a:r>
              <a:rPr b="1" lang="en-US" sz="1300"/>
              <a:t>Missing millions</a:t>
            </a:r>
            <a:r>
              <a:rPr lang="en-US" sz="1300"/>
              <a:t>: lower barrier of entry to science</a:t>
            </a:r>
            <a:endParaRPr/>
          </a:p>
          <a:p>
            <a:pPr indent="-228600" lvl="0" marL="457200" rtl="0" algn="l">
              <a:lnSpc>
                <a:spcPct val="115000"/>
              </a:lnSpc>
              <a:spcBef>
                <a:spcPts val="0"/>
              </a:spcBef>
              <a:spcAft>
                <a:spcPts val="0"/>
              </a:spcAft>
              <a:buSzPts val="1400"/>
              <a:buNone/>
            </a:pPr>
            <a:r>
              <a:t/>
            </a:r>
            <a:endParaRPr sz="1300"/>
          </a:p>
        </p:txBody>
      </p:sp>
      <p:sp>
        <p:nvSpPr>
          <p:cNvPr id="68" name="Google Shape;68;p3"/>
          <p:cNvSpPr txBox="1"/>
          <p:nvPr>
            <p:ph idx="2" type="body"/>
          </p:nvPr>
        </p:nvSpPr>
        <p:spPr>
          <a:xfrm>
            <a:off x="4491565" y="3377093"/>
            <a:ext cx="4461933" cy="1766408"/>
          </a:xfrm>
          <a:prstGeom prst="rect">
            <a:avLst/>
          </a:prstGeom>
          <a:noFill/>
          <a:ln>
            <a:noFill/>
          </a:ln>
        </p:spPr>
        <p:txBody>
          <a:bodyPr anchorCtr="0" anchor="t" bIns="91425" lIns="91425" spcFirstLastPara="1" rIns="91425" wrap="square" tIns="91425">
            <a:noAutofit/>
          </a:bodyPr>
          <a:lstStyle/>
          <a:p>
            <a:pPr indent="-325755" lvl="0" marL="457200" rtl="0" algn="l">
              <a:lnSpc>
                <a:spcPct val="115000"/>
              </a:lnSpc>
              <a:spcBef>
                <a:spcPts val="0"/>
              </a:spcBef>
              <a:spcAft>
                <a:spcPts val="0"/>
              </a:spcAft>
              <a:buSzPts val="1300"/>
              <a:buChar char="●"/>
            </a:pPr>
            <a:r>
              <a:rPr lang="en-US" sz="1300"/>
              <a:t>Scalable services:</a:t>
            </a:r>
            <a:endParaRPr/>
          </a:p>
          <a:p>
            <a:pPr indent="-325755" lvl="1" marL="914400" rtl="0" algn="l">
              <a:lnSpc>
                <a:spcPct val="115000"/>
              </a:lnSpc>
              <a:spcBef>
                <a:spcPts val="0"/>
              </a:spcBef>
              <a:spcAft>
                <a:spcPts val="0"/>
              </a:spcAft>
              <a:buSzPts val="1200"/>
              <a:buChar char="○"/>
            </a:pPr>
            <a:r>
              <a:rPr lang="en-US"/>
              <a:t>Efficient for the largest simulations and experiments </a:t>
            </a:r>
            <a:endParaRPr/>
          </a:p>
          <a:p>
            <a:pPr indent="-325755" lvl="1" marL="914400" rtl="0" algn="l">
              <a:lnSpc>
                <a:spcPct val="115000"/>
              </a:lnSpc>
              <a:spcBef>
                <a:spcPts val="0"/>
              </a:spcBef>
              <a:spcAft>
                <a:spcPts val="0"/>
              </a:spcAft>
              <a:buSzPts val="1200"/>
              <a:buChar char="○"/>
            </a:pPr>
            <a:r>
              <a:rPr lang="en-US"/>
              <a:t>Inclusive for communities with limited resources</a:t>
            </a:r>
            <a:endParaRPr/>
          </a:p>
          <a:p>
            <a:pPr indent="-325755" lvl="0" marL="457200" rtl="0" algn="l">
              <a:lnSpc>
                <a:spcPct val="115000"/>
              </a:lnSpc>
              <a:spcBef>
                <a:spcPts val="0"/>
              </a:spcBef>
              <a:spcAft>
                <a:spcPts val="0"/>
              </a:spcAft>
              <a:buSzPts val="1300"/>
              <a:buChar char="●"/>
            </a:pPr>
            <a:r>
              <a:rPr lang="en-US" sz="1300"/>
              <a:t>Deep integration in application domains </a:t>
            </a:r>
            <a:endParaRPr/>
          </a:p>
          <a:p>
            <a:pPr indent="-285749" lvl="0" marL="417194" rtl="0" algn="l">
              <a:lnSpc>
                <a:spcPct val="115000"/>
              </a:lnSpc>
              <a:spcBef>
                <a:spcPts val="0"/>
              </a:spcBef>
              <a:spcAft>
                <a:spcPts val="0"/>
              </a:spcAft>
              <a:buSzPts val="1300"/>
              <a:buChar char="●"/>
            </a:pPr>
            <a:r>
              <a:rPr lang="en-US" sz="1300"/>
              <a:t>Training and education: </a:t>
            </a:r>
            <a:endParaRPr/>
          </a:p>
          <a:p>
            <a:pPr indent="-285750" lvl="1" marL="874395" rtl="0" algn="l">
              <a:lnSpc>
                <a:spcPct val="115000"/>
              </a:lnSpc>
              <a:spcBef>
                <a:spcPts val="0"/>
              </a:spcBef>
              <a:spcAft>
                <a:spcPts val="0"/>
              </a:spcAft>
              <a:buSzPts val="1200"/>
              <a:buChar char="○"/>
            </a:pPr>
            <a:r>
              <a:rPr b="1" lang="en-US"/>
              <a:t>for the applications </a:t>
            </a:r>
            <a:r>
              <a:rPr lang="en-US"/>
              <a:t>driven</a:t>
            </a:r>
            <a:r>
              <a:rPr b="1" lang="en-US"/>
              <a:t> by the applications</a:t>
            </a:r>
            <a:endParaRPr/>
          </a:p>
        </p:txBody>
      </p:sp>
      <p:pic>
        <p:nvPicPr>
          <p:cNvPr id="69" name="Google Shape;69;p3"/>
          <p:cNvPicPr preferRelativeResize="0"/>
          <p:nvPr/>
        </p:nvPicPr>
        <p:blipFill rotWithShape="1">
          <a:blip r:embed="rId3">
            <a:alphaModFix/>
          </a:blip>
          <a:srcRect b="0" l="0" r="0" t="0"/>
          <a:stretch/>
        </p:blipFill>
        <p:spPr>
          <a:xfrm>
            <a:off x="1776248" y="508862"/>
            <a:ext cx="5985205" cy="2696962"/>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0"/>
          <p:cNvSpPr txBox="1"/>
          <p:nvPr>
            <p:ph type="title"/>
          </p:nvPr>
        </p:nvSpPr>
        <p:spPr>
          <a:xfrm>
            <a:off x="356350" y="1503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Science, Training, Education and Outreach Activities</a:t>
            </a:r>
            <a:endParaRPr/>
          </a:p>
        </p:txBody>
      </p:sp>
      <p:sp>
        <p:nvSpPr>
          <p:cNvPr id="383" name="Google Shape;383;p30"/>
          <p:cNvSpPr txBox="1"/>
          <p:nvPr>
            <p:ph idx="1" type="body"/>
          </p:nvPr>
        </p:nvSpPr>
        <p:spPr>
          <a:xfrm>
            <a:off x="311700" y="695275"/>
            <a:ext cx="8520600" cy="444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770"/>
              <a:buNone/>
            </a:pPr>
            <a:r>
              <a:rPr lang="en-US"/>
              <a:t>Curriculum Development/ Training Sets</a:t>
            </a:r>
            <a:endParaRPr/>
          </a:p>
          <a:p>
            <a:pPr indent="0" lvl="0" marL="0" rtl="0" algn="l">
              <a:lnSpc>
                <a:spcPct val="115000"/>
              </a:lnSpc>
              <a:spcBef>
                <a:spcPts val="1200"/>
              </a:spcBef>
              <a:spcAft>
                <a:spcPts val="0"/>
              </a:spcAft>
              <a:buSzPts val="770"/>
              <a:buNone/>
            </a:pPr>
            <a:r>
              <a:rPr lang="en-US"/>
              <a:t>Workforce Training </a:t>
            </a:r>
            <a:endParaRPr/>
          </a:p>
          <a:p>
            <a:pPr indent="0" lvl="0" marL="0" rtl="0" algn="l">
              <a:lnSpc>
                <a:spcPct val="115000"/>
              </a:lnSpc>
              <a:spcBef>
                <a:spcPts val="1200"/>
              </a:spcBef>
              <a:spcAft>
                <a:spcPts val="0"/>
              </a:spcAft>
              <a:buSzPts val="770"/>
              <a:buNone/>
            </a:pPr>
            <a:r>
              <a:rPr lang="en-US"/>
              <a:t>Inclusion &amp; Diversity Main Drivers:</a:t>
            </a:r>
            <a:endParaRPr/>
          </a:p>
          <a:p>
            <a:pPr indent="-342900" lvl="0" marL="457200" rtl="0" algn="l">
              <a:lnSpc>
                <a:spcPct val="115000"/>
              </a:lnSpc>
              <a:spcBef>
                <a:spcPts val="1200"/>
              </a:spcBef>
              <a:spcAft>
                <a:spcPts val="0"/>
              </a:spcAft>
              <a:buSzPts val="1800"/>
              <a:buChar char="●"/>
            </a:pPr>
            <a:r>
              <a:rPr lang="en-US"/>
              <a:t>Minority Serving Cyberinfrastructure </a:t>
            </a:r>
            <a:br>
              <a:rPr lang="en-US"/>
            </a:br>
            <a:r>
              <a:rPr lang="en-US"/>
              <a:t>Consortium (MS-CC)</a:t>
            </a:r>
            <a:endParaRPr/>
          </a:p>
          <a:p>
            <a:pPr indent="-342900" lvl="0" marL="457200" rtl="0" algn="l">
              <a:lnSpc>
                <a:spcPct val="115000"/>
              </a:lnSpc>
              <a:spcBef>
                <a:spcPts val="0"/>
              </a:spcBef>
              <a:spcAft>
                <a:spcPts val="0"/>
              </a:spcAft>
              <a:buSzPts val="1800"/>
              <a:buChar char="●"/>
            </a:pPr>
            <a:r>
              <a:rPr lang="en-US"/>
              <a:t>Computing Alliance of Hispanic-Serving </a:t>
            </a:r>
            <a:br>
              <a:rPr lang="en-US"/>
            </a:br>
            <a:r>
              <a:rPr lang="en-US"/>
              <a:t>Institutions (CAHSI)</a:t>
            </a:r>
            <a:endParaRPr/>
          </a:p>
          <a:p>
            <a:pPr indent="-342900" lvl="0" marL="457200" rtl="0" algn="l">
              <a:lnSpc>
                <a:spcPct val="115000"/>
              </a:lnSpc>
              <a:spcBef>
                <a:spcPts val="0"/>
              </a:spcBef>
              <a:spcAft>
                <a:spcPts val="0"/>
              </a:spcAft>
              <a:buSzPts val="1800"/>
              <a:buChar char="●"/>
            </a:pPr>
            <a:r>
              <a:rPr lang="en-US"/>
              <a:t>HBCUs, TCUs, HSIs, and other MSIs</a:t>
            </a:r>
            <a:endParaRPr/>
          </a:p>
          <a:p>
            <a:pPr indent="0" lvl="0" marL="0" rtl="0" algn="l">
              <a:lnSpc>
                <a:spcPct val="115000"/>
              </a:lnSpc>
              <a:spcBef>
                <a:spcPts val="1200"/>
              </a:spcBef>
              <a:spcAft>
                <a:spcPts val="0"/>
              </a:spcAft>
              <a:buSzPts val="770"/>
              <a:buNone/>
            </a:pPr>
            <a:r>
              <a:rPr lang="en-US"/>
              <a:t>Annual Symposium</a:t>
            </a:r>
            <a:endParaRPr/>
          </a:p>
          <a:p>
            <a:pPr indent="0" lvl="0" marL="0" rtl="0" algn="l">
              <a:lnSpc>
                <a:spcPct val="115000"/>
              </a:lnSpc>
              <a:spcBef>
                <a:spcPts val="1200"/>
              </a:spcBef>
              <a:spcAft>
                <a:spcPts val="1200"/>
              </a:spcAft>
              <a:buSzPts val="770"/>
              <a:buNone/>
            </a:pPr>
            <a:r>
              <a:rPr lang="en-US"/>
              <a:t>Student Internships</a:t>
            </a:r>
            <a:endParaRPr/>
          </a:p>
        </p:txBody>
      </p:sp>
      <p:sp>
        <p:nvSpPr>
          <p:cNvPr id="384" name="Google Shape;384;p30"/>
          <p:cNvSpPr txBox="1"/>
          <p:nvPr/>
        </p:nvSpPr>
        <p:spPr>
          <a:xfrm>
            <a:off x="5795375" y="779250"/>
            <a:ext cx="3135600" cy="286537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dk2"/>
                </a:solidFill>
                <a:latin typeface="Arial"/>
                <a:ea typeface="Arial"/>
                <a:cs typeface="Arial"/>
                <a:sym typeface="Arial"/>
              </a:rPr>
              <a:t>Training Materials Science</a:t>
            </a:r>
            <a:endParaRPr b="1" i="0" sz="18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Training Earth Sciences</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Training Comparative Connectomics</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Training Astronomy</a:t>
            </a:r>
            <a:endParaRPr b="0" i="0" sz="1800" u="none" cap="none" strike="noStrike">
              <a:solidFill>
                <a:schemeClr val="dk2"/>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800"/>
              <a:buFont typeface="Arial"/>
              <a:buNone/>
            </a:pPr>
            <a:r>
              <a:rPr b="0" i="0" lang="en-US" sz="1800" u="none" cap="none" strike="noStrike">
                <a:solidFill>
                  <a:schemeClr val="dk2"/>
                </a:solidFill>
                <a:latin typeface="Arial"/>
                <a:ea typeface="Arial"/>
                <a:cs typeface="Arial"/>
                <a:sym typeface="Arial"/>
              </a:rPr>
              <a:t>Training OSG</a:t>
            </a:r>
            <a:endParaRPr b="0" i="0" sz="1400" u="none" cap="none" strike="noStrike">
              <a:solidFill>
                <a:srgbClr val="000000"/>
              </a:solidFill>
              <a:latin typeface="Arial"/>
              <a:ea typeface="Arial"/>
              <a:cs typeface="Arial"/>
              <a:sym typeface="Arial"/>
            </a:endParaRPr>
          </a:p>
        </p:txBody>
      </p:sp>
      <p:pic>
        <p:nvPicPr>
          <p:cNvPr descr="Metallurgical Engineering" id="385" name="Google Shape;385;p30"/>
          <p:cNvPicPr preferRelativeResize="0"/>
          <p:nvPr/>
        </p:nvPicPr>
        <p:blipFill rotWithShape="1">
          <a:blip r:embed="rId3">
            <a:alphaModFix/>
          </a:blip>
          <a:srcRect b="0" l="0" r="0" t="0"/>
          <a:stretch/>
        </p:blipFill>
        <p:spPr>
          <a:xfrm>
            <a:off x="4531372" y="1240199"/>
            <a:ext cx="4522062" cy="3002932"/>
          </a:xfrm>
          <a:prstGeom prst="rect">
            <a:avLst/>
          </a:prstGeom>
          <a:noFill/>
          <a:ln>
            <a:noFill/>
          </a:ln>
        </p:spPr>
      </p:pic>
      <p:sp>
        <p:nvSpPr>
          <p:cNvPr id="386" name="Google Shape;386;p30"/>
          <p:cNvSpPr/>
          <p:nvPr/>
        </p:nvSpPr>
        <p:spPr>
          <a:xfrm>
            <a:off x="-1" y="-2"/>
            <a:ext cx="4707856" cy="5143501"/>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87" name="Google Shape;387;p30"/>
          <p:cNvPicPr preferRelativeResize="0"/>
          <p:nvPr/>
        </p:nvPicPr>
        <p:blipFill rotWithShape="1">
          <a:blip r:embed="rId4">
            <a:alphaModFix/>
          </a:blip>
          <a:srcRect b="0" l="0" r="0" t="0"/>
          <a:stretch/>
        </p:blipFill>
        <p:spPr>
          <a:xfrm>
            <a:off x="1474736" y="-1"/>
            <a:ext cx="7600894" cy="695275"/>
          </a:xfrm>
          <a:prstGeom prst="rect">
            <a:avLst/>
          </a:prstGeom>
          <a:noFill/>
          <a:ln>
            <a:noFill/>
          </a:ln>
        </p:spPr>
      </p:pic>
      <p:pic>
        <p:nvPicPr>
          <p:cNvPr id="388" name="Google Shape;388;p30"/>
          <p:cNvPicPr preferRelativeResize="0"/>
          <p:nvPr/>
        </p:nvPicPr>
        <p:blipFill rotWithShape="1">
          <a:blip r:embed="rId5">
            <a:alphaModFix/>
          </a:blip>
          <a:srcRect b="0" l="0" r="70796" t="0"/>
          <a:stretch/>
        </p:blipFill>
        <p:spPr>
          <a:xfrm>
            <a:off x="4175" y="1267975"/>
            <a:ext cx="1691275" cy="2000250"/>
          </a:xfrm>
          <a:prstGeom prst="rect">
            <a:avLst/>
          </a:prstGeom>
          <a:noFill/>
          <a:ln>
            <a:noFill/>
          </a:ln>
        </p:spPr>
      </p:pic>
      <p:pic>
        <p:nvPicPr>
          <p:cNvPr id="389" name="Google Shape;389;p30"/>
          <p:cNvPicPr preferRelativeResize="0"/>
          <p:nvPr/>
        </p:nvPicPr>
        <p:blipFill rotWithShape="1">
          <a:blip r:embed="rId6">
            <a:alphaModFix/>
          </a:blip>
          <a:srcRect b="0" l="27888" r="0" t="0"/>
          <a:stretch/>
        </p:blipFill>
        <p:spPr>
          <a:xfrm>
            <a:off x="1474737" y="1366075"/>
            <a:ext cx="3233117" cy="1548575"/>
          </a:xfrm>
          <a:prstGeom prst="rect">
            <a:avLst/>
          </a:prstGeom>
          <a:noFill/>
          <a:ln>
            <a:noFill/>
          </a:ln>
        </p:spPr>
      </p:pic>
      <p:pic>
        <p:nvPicPr>
          <p:cNvPr id="390" name="Google Shape;390;p30"/>
          <p:cNvPicPr preferRelativeResize="0"/>
          <p:nvPr/>
        </p:nvPicPr>
        <p:blipFill rotWithShape="1">
          <a:blip r:embed="rId7">
            <a:alphaModFix/>
          </a:blip>
          <a:srcRect b="80271" l="57879" r="37850" t="9154"/>
          <a:stretch/>
        </p:blipFill>
        <p:spPr>
          <a:xfrm>
            <a:off x="-1" y="-1"/>
            <a:ext cx="1474737" cy="1244859"/>
          </a:xfrm>
          <a:prstGeom prst="rect">
            <a:avLst/>
          </a:prstGeom>
          <a:noFill/>
          <a:ln>
            <a:noFill/>
          </a:ln>
        </p:spPr>
      </p:pic>
      <p:pic>
        <p:nvPicPr>
          <p:cNvPr id="391" name="Google Shape;391;p30"/>
          <p:cNvPicPr preferRelativeResize="0"/>
          <p:nvPr/>
        </p:nvPicPr>
        <p:blipFill rotWithShape="1">
          <a:blip r:embed="rId8">
            <a:alphaModFix/>
          </a:blip>
          <a:srcRect b="37995" l="58996" r="29128" t="37254"/>
          <a:stretch/>
        </p:blipFill>
        <p:spPr>
          <a:xfrm>
            <a:off x="9702" y="2742565"/>
            <a:ext cx="3233116" cy="2297214"/>
          </a:xfrm>
          <a:prstGeom prst="rect">
            <a:avLst/>
          </a:prstGeom>
          <a:noFill/>
          <a:ln>
            <a:noFill/>
          </a:ln>
        </p:spPr>
      </p:pic>
      <p:pic>
        <p:nvPicPr>
          <p:cNvPr id="392" name="Google Shape;392;p30"/>
          <p:cNvPicPr preferRelativeResize="0"/>
          <p:nvPr/>
        </p:nvPicPr>
        <p:blipFill rotWithShape="1">
          <a:blip r:embed="rId9">
            <a:alphaModFix/>
          </a:blip>
          <a:srcRect b="0" l="0" r="0" t="0"/>
          <a:stretch/>
        </p:blipFill>
        <p:spPr>
          <a:xfrm>
            <a:off x="2823693" y="4477804"/>
            <a:ext cx="3133725" cy="561975"/>
          </a:xfrm>
          <a:prstGeom prst="rect">
            <a:avLst/>
          </a:prstGeom>
          <a:noFill/>
          <a:ln>
            <a:noFill/>
          </a:ln>
        </p:spPr>
      </p:pic>
      <p:pic>
        <p:nvPicPr>
          <p:cNvPr id="393" name="Google Shape;393;p30"/>
          <p:cNvPicPr preferRelativeResize="0"/>
          <p:nvPr/>
        </p:nvPicPr>
        <p:blipFill rotWithShape="1">
          <a:blip r:embed="rId10">
            <a:alphaModFix/>
          </a:blip>
          <a:srcRect b="0" l="0" r="0" t="0"/>
          <a:stretch/>
        </p:blipFill>
        <p:spPr>
          <a:xfrm>
            <a:off x="2823693" y="3499954"/>
            <a:ext cx="1838841" cy="954521"/>
          </a:xfrm>
          <a:prstGeom prst="rect">
            <a:avLst/>
          </a:prstGeom>
          <a:noFill/>
          <a:ln>
            <a:noFill/>
          </a:ln>
        </p:spPr>
      </p:pic>
      <p:pic>
        <p:nvPicPr>
          <p:cNvPr id="394" name="Google Shape;394;p30"/>
          <p:cNvPicPr preferRelativeResize="0"/>
          <p:nvPr/>
        </p:nvPicPr>
        <p:blipFill rotWithShape="1">
          <a:blip r:embed="rId11">
            <a:alphaModFix/>
          </a:blip>
          <a:srcRect b="0" l="0" r="0" t="0"/>
          <a:stretch/>
        </p:blipFill>
        <p:spPr>
          <a:xfrm>
            <a:off x="6153252" y="4469743"/>
            <a:ext cx="2900182" cy="5700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1"/>
          <p:cNvSpPr txBox="1"/>
          <p:nvPr>
            <p:ph type="title"/>
          </p:nvPr>
        </p:nvSpPr>
        <p:spPr>
          <a:xfrm>
            <a:off x="249735" y="1233175"/>
            <a:ext cx="4045200" cy="1482300"/>
          </a:xfrm>
          <a:prstGeom prst="rect">
            <a:avLst/>
          </a:prstGeom>
          <a:noFill/>
          <a:ln>
            <a:noFill/>
          </a:ln>
        </p:spPr>
        <p:txBody>
          <a:bodyPr anchorCtr="0" anchor="b" bIns="91425" lIns="91425" spcFirstLastPara="1" rIns="91425" wrap="square" tIns="91425">
            <a:normAutofit/>
          </a:bodyPr>
          <a:lstStyle/>
          <a:p>
            <a:pPr indent="0" lvl="0" marL="0" rtl="0" algn="ctr">
              <a:lnSpc>
                <a:spcPct val="90000"/>
              </a:lnSpc>
              <a:spcBef>
                <a:spcPts val="0"/>
              </a:spcBef>
              <a:spcAft>
                <a:spcPts val="0"/>
              </a:spcAft>
              <a:buSzPts val="4200"/>
              <a:buNone/>
            </a:pPr>
            <a:r>
              <a:rPr lang="en-US" sz="2900"/>
              <a:t>NSDF VISION of Data Democratization</a:t>
            </a:r>
            <a:endParaRPr/>
          </a:p>
        </p:txBody>
      </p:sp>
      <p:sp>
        <p:nvSpPr>
          <p:cNvPr id="400" name="Google Shape;400;p31"/>
          <p:cNvSpPr txBox="1"/>
          <p:nvPr>
            <p:ph idx="2" type="body"/>
          </p:nvPr>
        </p:nvSpPr>
        <p:spPr>
          <a:xfrm>
            <a:off x="4939500" y="514349"/>
            <a:ext cx="3837000" cy="3904825"/>
          </a:xfrm>
          <a:prstGeom prst="rect">
            <a:avLst/>
          </a:prstGeom>
          <a:noFill/>
          <a:ln>
            <a:noFill/>
          </a:ln>
        </p:spPr>
        <p:txBody>
          <a:bodyPr anchorCtr="0" anchor="ctr" bIns="91425" lIns="91425" spcFirstLastPara="1" rIns="91425" wrap="square" tIns="91425">
            <a:normAutofit/>
          </a:bodyPr>
          <a:lstStyle/>
          <a:p>
            <a:pPr indent="0" lvl="0" marL="0" marR="0" rtl="0" algn="l">
              <a:lnSpc>
                <a:spcPct val="105000"/>
              </a:lnSpc>
              <a:spcBef>
                <a:spcPts val="0"/>
              </a:spcBef>
              <a:spcAft>
                <a:spcPts val="800"/>
              </a:spcAft>
              <a:buSzPts val="1800"/>
              <a:buNone/>
            </a:pPr>
            <a:r>
              <a:rPr lang="en-US" sz="1500">
                <a:latin typeface="Arial"/>
                <a:ea typeface="Arial"/>
                <a:cs typeface="Arial"/>
                <a:sym typeface="Arial"/>
              </a:rPr>
              <a:t>The NSDF vision is to establish a globally connected infrastructure in which scientific investigation is unhindered by the limitations of extreme data. With a democratized data access framework, even scientists using massive experimental and simulation data will not be distracted from scientific discovery, training activities, or dissemination of scientific findings in society.</a:t>
            </a:r>
            <a:endParaRPr/>
          </a:p>
        </p:txBody>
      </p:sp>
      <p:pic>
        <p:nvPicPr>
          <p:cNvPr descr="La mancanza della Vision e della mentalità imprenditoriale. - Di Tutto Un  Post" id="401" name="Google Shape;401;p31"/>
          <p:cNvPicPr preferRelativeResize="0"/>
          <p:nvPr/>
        </p:nvPicPr>
        <p:blipFill rotWithShape="1">
          <a:blip r:embed="rId3">
            <a:alphaModFix/>
          </a:blip>
          <a:srcRect b="0" l="0" r="0" t="0"/>
          <a:stretch/>
        </p:blipFill>
        <p:spPr>
          <a:xfrm>
            <a:off x="733261" y="2958498"/>
            <a:ext cx="3305175" cy="1381125"/>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200"/>
              <a:buNone/>
            </a:pPr>
            <a:r>
              <a:rPr lang="en-US" sz="2900"/>
              <a:t>NSDF MISSION of Data Democratization</a:t>
            </a:r>
            <a:endParaRPr/>
          </a:p>
        </p:txBody>
      </p:sp>
      <p:sp>
        <p:nvSpPr>
          <p:cNvPr id="407" name="Google Shape;407;p3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p>
            <a:pPr indent="-228600" lvl="0" marL="457200" rtl="0" algn="l">
              <a:lnSpc>
                <a:spcPct val="105000"/>
              </a:lnSpc>
              <a:spcBef>
                <a:spcPts val="0"/>
              </a:spcBef>
              <a:spcAft>
                <a:spcPts val="0"/>
              </a:spcAft>
              <a:buSzPts val="1800"/>
              <a:buNone/>
            </a:pPr>
            <a:r>
              <a:t/>
            </a:r>
            <a:endParaRPr sz="1500">
              <a:latin typeface="Arial"/>
              <a:ea typeface="Arial"/>
              <a:cs typeface="Arial"/>
              <a:sym typeface="Arial"/>
            </a:endParaRPr>
          </a:p>
          <a:p>
            <a:pPr indent="0" lvl="0" marL="0" marR="0" rtl="0" algn="l">
              <a:lnSpc>
                <a:spcPct val="105000"/>
              </a:lnSpc>
              <a:spcBef>
                <a:spcPts val="0"/>
              </a:spcBef>
              <a:spcAft>
                <a:spcPts val="800"/>
              </a:spcAft>
              <a:buSzPts val="1800"/>
              <a:buNone/>
            </a:pPr>
            <a:r>
              <a:rPr lang="en-US" sz="1500">
                <a:latin typeface="Arial"/>
                <a:ea typeface="Arial"/>
                <a:cs typeface="Arial"/>
                <a:sym typeface="Arial"/>
              </a:rPr>
              <a:t>The NSDF mission is to democratize access to large-scale scientific data by developing production-grade scalable solutions to data storage, movement, and processing that can be deployed on commodity hardware, cloud computing, and HPC resources. NSDF will make software tools easy to use for scientists and easy to customize for the need of specific application domains. NSDF will facilitate training opportunities for current and future generations of scientists, including those having only access to resource constrained environments.</a:t>
            </a:r>
            <a:endParaRPr/>
          </a:p>
        </p:txBody>
      </p:sp>
      <p:pic>
        <p:nvPicPr>
          <p:cNvPr descr="Come scrivere una dichiarazione di mission aziendale in 6 passaggi - Blog |  Consulting Italia Group S.p.A" id="408" name="Google Shape;408;p32"/>
          <p:cNvPicPr preferRelativeResize="0"/>
          <p:nvPr/>
        </p:nvPicPr>
        <p:blipFill rotWithShape="1">
          <a:blip r:embed="rId3">
            <a:alphaModFix/>
          </a:blip>
          <a:srcRect b="0" l="0" r="0" t="0"/>
          <a:stretch/>
        </p:blipFill>
        <p:spPr>
          <a:xfrm>
            <a:off x="988629" y="2818975"/>
            <a:ext cx="2857500" cy="160020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3"/>
          <p:cNvSpPr txBox="1"/>
          <p:nvPr>
            <p:ph type="title"/>
          </p:nvPr>
        </p:nvSpPr>
        <p:spPr>
          <a:xfrm>
            <a:off x="264112" y="1805341"/>
            <a:ext cx="8520600" cy="153281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6600"/>
              <a:t>The end</a:t>
            </a:r>
            <a:endParaRPr sz="6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4"/>
          <p:cNvSpPr txBox="1"/>
          <p:nvPr>
            <p:ph type="title"/>
          </p:nvPr>
        </p:nvSpPr>
        <p:spPr>
          <a:xfrm>
            <a:off x="444420" y="262466"/>
            <a:ext cx="8255160" cy="178308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The NSDF vision is to </a:t>
            </a:r>
            <a:r>
              <a:rPr b="1" lang="en-US">
                <a:solidFill>
                  <a:srgbClr val="00B050"/>
                </a:solidFill>
              </a:rPr>
              <a:t>make big scientific data easy to use </a:t>
            </a:r>
            <a:r>
              <a:rPr lang="en-US">
                <a:solidFill>
                  <a:srgbClr val="00B050"/>
                </a:solidFill>
              </a:rPr>
              <a:t>and </a:t>
            </a:r>
            <a:r>
              <a:rPr b="1" lang="en-US">
                <a:solidFill>
                  <a:srgbClr val="00B050"/>
                </a:solidFill>
              </a:rPr>
              <a:t>expand the scientific community </a:t>
            </a:r>
            <a:r>
              <a:rPr lang="en-US"/>
              <a:t>working effectively on data-intensive science</a:t>
            </a:r>
            <a:endParaRPr/>
          </a:p>
        </p:txBody>
      </p:sp>
      <p:sp>
        <p:nvSpPr>
          <p:cNvPr id="75" name="Google Shape;75;p4"/>
          <p:cNvSpPr txBox="1"/>
          <p:nvPr>
            <p:ph idx="1" type="body"/>
          </p:nvPr>
        </p:nvSpPr>
        <p:spPr>
          <a:xfrm>
            <a:off x="1341005" y="2011680"/>
            <a:ext cx="6676929" cy="2577253"/>
          </a:xfrm>
          <a:prstGeom prst="rect">
            <a:avLst/>
          </a:prstGeom>
          <a:noFill/>
          <a:ln>
            <a:noFill/>
          </a:ln>
        </p:spPr>
        <p:txBody>
          <a:bodyPr anchorCtr="0" anchor="t" bIns="91425" lIns="91425" spcFirstLastPara="1" rIns="91425" wrap="square" tIns="91425">
            <a:normAutofit/>
          </a:bodyPr>
          <a:lstStyle/>
          <a:p>
            <a:pPr indent="-387350" lvl="0" marL="457200" rtl="0" algn="l">
              <a:lnSpc>
                <a:spcPct val="115000"/>
              </a:lnSpc>
              <a:spcBef>
                <a:spcPts val="0"/>
              </a:spcBef>
              <a:spcAft>
                <a:spcPts val="0"/>
              </a:spcAft>
              <a:buSzPts val="2500"/>
              <a:buChar char="●"/>
            </a:pPr>
            <a:r>
              <a:rPr lang="en-US"/>
              <a:t>Equity of data access opportunities</a:t>
            </a:r>
            <a:endParaRPr/>
          </a:p>
          <a:p>
            <a:pPr indent="-387350" lvl="0" marL="457200" rtl="0" algn="l">
              <a:lnSpc>
                <a:spcPct val="115000"/>
              </a:lnSpc>
              <a:spcBef>
                <a:spcPts val="0"/>
              </a:spcBef>
              <a:spcAft>
                <a:spcPts val="0"/>
              </a:spcAft>
              <a:buSzPts val="2500"/>
              <a:buChar char="●"/>
            </a:pPr>
            <a:r>
              <a:rPr lang="en-US"/>
              <a:t>Interoperability with existing national resources</a:t>
            </a:r>
            <a:endParaRPr/>
          </a:p>
          <a:p>
            <a:pPr indent="-387350" lvl="0" marL="457200" rtl="0" algn="l">
              <a:lnSpc>
                <a:spcPct val="115000"/>
              </a:lnSpc>
              <a:spcBef>
                <a:spcPts val="0"/>
              </a:spcBef>
              <a:spcAft>
                <a:spcPts val="0"/>
              </a:spcAft>
              <a:buSzPts val="2500"/>
              <a:buChar char="●"/>
            </a:pPr>
            <a:r>
              <a:rPr lang="en-US"/>
              <a:t>Intelligent data discovery, delivery, and analytics</a:t>
            </a:r>
            <a:endParaRPr/>
          </a:p>
          <a:p>
            <a:pPr indent="-387350" lvl="0" marL="457200" rtl="0" algn="l">
              <a:lnSpc>
                <a:spcPct val="115000"/>
              </a:lnSpc>
              <a:spcBef>
                <a:spcPts val="0"/>
              </a:spcBef>
              <a:spcAft>
                <a:spcPts val="0"/>
              </a:spcAft>
              <a:buSzPts val="2500"/>
              <a:buChar char="●"/>
            </a:pPr>
            <a:r>
              <a:rPr lang="en-US"/>
              <a:t>Trust, reproducibility, replicability, and transparency</a:t>
            </a:r>
            <a:endParaRPr/>
          </a:p>
          <a:p>
            <a:pPr indent="-387350" lvl="0" marL="457200" rtl="0" algn="l">
              <a:lnSpc>
                <a:spcPct val="115000"/>
              </a:lnSpc>
              <a:spcBef>
                <a:spcPts val="0"/>
              </a:spcBef>
              <a:spcAft>
                <a:spcPts val="0"/>
              </a:spcAft>
              <a:buSzPts val="2500"/>
              <a:buChar char="●"/>
            </a:pPr>
            <a:r>
              <a:rPr lang="en-US"/>
              <a:t>Unification of services with common requirements with specific focus on large scale imaging data</a:t>
            </a:r>
            <a:endParaRPr/>
          </a:p>
          <a:p>
            <a:pPr indent="-387350" lvl="0" marL="457200" rtl="0" algn="l">
              <a:lnSpc>
                <a:spcPct val="115000"/>
              </a:lnSpc>
              <a:spcBef>
                <a:spcPts val="0"/>
              </a:spcBef>
              <a:spcAft>
                <a:spcPts val="0"/>
              </a:spcAft>
              <a:buSzPts val="2500"/>
              <a:buChar char="●"/>
            </a:pPr>
            <a:r>
              <a:rPr lang="en-US"/>
              <a:t>Customization for specific domain science needs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5"/>
          <p:cNvSpPr txBox="1"/>
          <p:nvPr>
            <p:ph type="title"/>
          </p:nvPr>
        </p:nvSpPr>
        <p:spPr>
          <a:xfrm>
            <a:off x="0" y="-43960"/>
            <a:ext cx="9143999"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sz="2400"/>
              <a:t>NSDF is designed to integrate and collaborate </a:t>
            </a:r>
            <a:br>
              <a:rPr lang="en-US" sz="2400"/>
            </a:br>
            <a:r>
              <a:rPr lang="en-US" sz="2400"/>
              <a:t>with many community projects and resources</a:t>
            </a:r>
            <a:endParaRPr/>
          </a:p>
        </p:txBody>
      </p:sp>
      <p:grpSp>
        <p:nvGrpSpPr>
          <p:cNvPr id="81" name="Google Shape;81;p5"/>
          <p:cNvGrpSpPr/>
          <p:nvPr/>
        </p:nvGrpSpPr>
        <p:grpSpPr>
          <a:xfrm>
            <a:off x="1068539" y="872916"/>
            <a:ext cx="6967628" cy="4221652"/>
            <a:chOff x="470662" y="0"/>
            <a:chExt cx="6967628" cy="4221652"/>
          </a:xfrm>
        </p:grpSpPr>
        <p:sp>
          <p:nvSpPr>
            <p:cNvPr id="82" name="Google Shape;82;p5"/>
            <p:cNvSpPr/>
            <p:nvPr/>
          </p:nvSpPr>
          <p:spPr>
            <a:xfrm>
              <a:off x="3155142" y="1746922"/>
              <a:ext cx="1311351" cy="760804"/>
            </a:xfrm>
            <a:prstGeom prst="ellipse">
              <a:avLst/>
            </a:prstGeom>
            <a:solidFill>
              <a:srgbClr val="D8E6FC"/>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5"/>
            <p:cNvSpPr txBox="1"/>
            <p:nvPr/>
          </p:nvSpPr>
          <p:spPr>
            <a:xfrm>
              <a:off x="3347185" y="1858339"/>
              <a:ext cx="927265" cy="53797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5400"/>
                <a:buFont typeface="Arial"/>
                <a:buNone/>
              </a:pPr>
              <a:r>
                <a:t/>
              </a:r>
              <a:endParaRPr b="1" i="0" sz="5400" u="none" cap="none" strike="noStrike">
                <a:solidFill>
                  <a:schemeClr val="lt1"/>
                </a:solidFill>
                <a:latin typeface="Arial"/>
                <a:ea typeface="Arial"/>
                <a:cs typeface="Arial"/>
                <a:sym typeface="Arial"/>
              </a:endParaRPr>
            </a:p>
          </p:txBody>
        </p:sp>
        <p:sp>
          <p:nvSpPr>
            <p:cNvPr id="84" name="Google Shape;84;p5"/>
            <p:cNvSpPr/>
            <p:nvPr/>
          </p:nvSpPr>
          <p:spPr>
            <a:xfrm rot="-5477428">
              <a:off x="3151193" y="1104667"/>
              <a:ext cx="1273431"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txBox="1"/>
            <p:nvPr/>
          </p:nvSpPr>
          <p:spPr>
            <a:xfrm rot="5322572">
              <a:off x="3151193" y="1078565"/>
              <a:ext cx="1273431" cy="6367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86" name="Google Shape;86;p5"/>
            <p:cNvSpPr/>
            <p:nvPr/>
          </p:nvSpPr>
          <p:spPr>
            <a:xfrm>
              <a:off x="3416040" y="0"/>
              <a:ext cx="704385"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
            <p:cNvSpPr txBox="1"/>
            <p:nvPr/>
          </p:nvSpPr>
          <p:spPr>
            <a:xfrm>
              <a:off x="3519195" y="69397"/>
              <a:ext cx="498075"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OSG</a:t>
              </a:r>
              <a:endParaRPr/>
            </a:p>
          </p:txBody>
        </p:sp>
        <p:sp>
          <p:nvSpPr>
            <p:cNvPr id="88" name="Google Shape;88;p5"/>
            <p:cNvSpPr/>
            <p:nvPr/>
          </p:nvSpPr>
          <p:spPr>
            <a:xfrm rot="-4012257">
              <a:off x="3566518" y="1143495"/>
              <a:ext cx="1324156"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5"/>
            <p:cNvSpPr txBox="1"/>
            <p:nvPr/>
          </p:nvSpPr>
          <p:spPr>
            <a:xfrm rot="-4012257">
              <a:off x="3566518" y="1116125"/>
              <a:ext cx="1324156" cy="6620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90" name="Google Shape;90;p5"/>
            <p:cNvSpPr/>
            <p:nvPr/>
          </p:nvSpPr>
          <p:spPr>
            <a:xfrm>
              <a:off x="4177304" y="73410"/>
              <a:ext cx="819218"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5"/>
            <p:cNvSpPr txBox="1"/>
            <p:nvPr/>
          </p:nvSpPr>
          <p:spPr>
            <a:xfrm>
              <a:off x="4297276" y="142807"/>
              <a:ext cx="579274"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Fabric</a:t>
              </a:r>
              <a:endParaRPr/>
            </a:p>
          </p:txBody>
        </p:sp>
        <p:sp>
          <p:nvSpPr>
            <p:cNvPr id="92" name="Google Shape;92;p5"/>
            <p:cNvSpPr/>
            <p:nvPr/>
          </p:nvSpPr>
          <p:spPr>
            <a:xfrm rot="-2520004">
              <a:off x="3973052" y="1299287"/>
              <a:ext cx="1502048"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txBox="1"/>
            <p:nvPr/>
          </p:nvSpPr>
          <p:spPr>
            <a:xfrm rot="-2520004">
              <a:off x="3973052" y="1267469"/>
              <a:ext cx="1502048" cy="7510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94" name="Google Shape;94;p5"/>
            <p:cNvSpPr/>
            <p:nvPr/>
          </p:nvSpPr>
          <p:spPr>
            <a:xfrm>
              <a:off x="5050550" y="359879"/>
              <a:ext cx="920130"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txBox="1"/>
            <p:nvPr/>
          </p:nvSpPr>
          <p:spPr>
            <a:xfrm>
              <a:off x="5185300" y="429276"/>
              <a:ext cx="650630"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MS-CC</a:t>
              </a:r>
              <a:endParaRPr/>
            </a:p>
          </p:txBody>
        </p:sp>
        <p:sp>
          <p:nvSpPr>
            <p:cNvPr id="96" name="Google Shape;96;p5"/>
            <p:cNvSpPr/>
            <p:nvPr/>
          </p:nvSpPr>
          <p:spPr>
            <a:xfrm rot="-1458381">
              <a:off x="4267258" y="1604930"/>
              <a:ext cx="1374998"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5"/>
            <p:cNvSpPr txBox="1"/>
            <p:nvPr/>
          </p:nvSpPr>
          <p:spPr>
            <a:xfrm rot="-1458381">
              <a:off x="4267258" y="1576288"/>
              <a:ext cx="1374998" cy="687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98" name="Google Shape;98;p5"/>
            <p:cNvSpPr/>
            <p:nvPr/>
          </p:nvSpPr>
          <p:spPr>
            <a:xfrm>
              <a:off x="5381357" y="913303"/>
              <a:ext cx="1185646"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txBox="1"/>
            <p:nvPr/>
          </p:nvSpPr>
          <p:spPr>
            <a:xfrm>
              <a:off x="5554991" y="982700"/>
              <a:ext cx="838378"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MGHPCC</a:t>
              </a:r>
              <a:endParaRPr b="1" i="0" sz="1200" u="none" cap="none" strike="noStrike">
                <a:solidFill>
                  <a:schemeClr val="lt1"/>
                </a:solidFill>
                <a:latin typeface="Arial"/>
                <a:ea typeface="Arial"/>
                <a:cs typeface="Arial"/>
                <a:sym typeface="Arial"/>
              </a:endParaRPr>
            </a:p>
          </p:txBody>
        </p:sp>
        <p:sp>
          <p:nvSpPr>
            <p:cNvPr id="100" name="Google Shape;100;p5"/>
            <p:cNvSpPr/>
            <p:nvPr/>
          </p:nvSpPr>
          <p:spPr>
            <a:xfrm rot="-585309">
              <a:off x="4427080" y="1868308"/>
              <a:ext cx="1713926"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5"/>
            <p:cNvSpPr txBox="1"/>
            <p:nvPr/>
          </p:nvSpPr>
          <p:spPr>
            <a:xfrm rot="-585309">
              <a:off x="4427080" y="1831194"/>
              <a:ext cx="1713926" cy="8569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102" name="Google Shape;102;p5"/>
            <p:cNvSpPr/>
            <p:nvPr/>
          </p:nvSpPr>
          <p:spPr>
            <a:xfrm>
              <a:off x="6080369" y="1398277"/>
              <a:ext cx="1185646"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
            <p:cNvSpPr txBox="1"/>
            <p:nvPr/>
          </p:nvSpPr>
          <p:spPr>
            <a:xfrm>
              <a:off x="6254003" y="1467674"/>
              <a:ext cx="838378"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CloudBank</a:t>
              </a:r>
              <a:endParaRPr/>
            </a:p>
          </p:txBody>
        </p:sp>
        <p:sp>
          <p:nvSpPr>
            <p:cNvPr id="104" name="Google Shape;104;p5"/>
            <p:cNvSpPr/>
            <p:nvPr/>
          </p:nvSpPr>
          <p:spPr>
            <a:xfrm rot="62639">
              <a:off x="4466016" y="2150402"/>
              <a:ext cx="1851668"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
            <p:cNvSpPr txBox="1"/>
            <p:nvPr/>
          </p:nvSpPr>
          <p:spPr>
            <a:xfrm rot="62639">
              <a:off x="5345558" y="2109844"/>
              <a:ext cx="92583" cy="9258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06" name="Google Shape;106;p5"/>
            <p:cNvSpPr/>
            <p:nvPr/>
          </p:nvSpPr>
          <p:spPr>
            <a:xfrm>
              <a:off x="6317010" y="1946275"/>
              <a:ext cx="1121280"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txBox="1"/>
            <p:nvPr/>
          </p:nvSpPr>
          <p:spPr>
            <a:xfrm>
              <a:off x="6481218" y="2015672"/>
              <a:ext cx="792864"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Internet2</a:t>
              </a:r>
              <a:endParaRPr/>
            </a:p>
          </p:txBody>
        </p:sp>
        <p:sp>
          <p:nvSpPr>
            <p:cNvPr id="108" name="Google Shape;108;p5"/>
            <p:cNvSpPr/>
            <p:nvPr/>
          </p:nvSpPr>
          <p:spPr>
            <a:xfrm rot="652273">
              <a:off x="4417139" y="2410717"/>
              <a:ext cx="1798322"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
            <p:cNvSpPr txBox="1"/>
            <p:nvPr/>
          </p:nvSpPr>
          <p:spPr>
            <a:xfrm rot="652273">
              <a:off x="4417139" y="2371493"/>
              <a:ext cx="1798322" cy="8991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110" name="Google Shape;110;p5"/>
            <p:cNvSpPr/>
            <p:nvPr/>
          </p:nvSpPr>
          <p:spPr>
            <a:xfrm>
              <a:off x="6121841" y="2460628"/>
              <a:ext cx="1316449"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txBox="1"/>
            <p:nvPr/>
          </p:nvSpPr>
          <p:spPr>
            <a:xfrm>
              <a:off x="6314630" y="2530025"/>
              <a:ext cx="930871"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CI Compass</a:t>
              </a:r>
              <a:endParaRPr/>
            </a:p>
          </p:txBody>
        </p:sp>
        <p:sp>
          <p:nvSpPr>
            <p:cNvPr id="112" name="Google Shape;112;p5"/>
            <p:cNvSpPr/>
            <p:nvPr/>
          </p:nvSpPr>
          <p:spPr>
            <a:xfrm rot="1301730">
              <a:off x="4287381" y="2671651"/>
              <a:ext cx="1811983"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txBox="1"/>
            <p:nvPr/>
          </p:nvSpPr>
          <p:spPr>
            <a:xfrm rot="1301730">
              <a:off x="4287381" y="2632085"/>
              <a:ext cx="1811983" cy="9059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114" name="Google Shape;114;p5"/>
            <p:cNvSpPr/>
            <p:nvPr/>
          </p:nvSpPr>
          <p:spPr>
            <a:xfrm>
              <a:off x="5862506" y="2942526"/>
              <a:ext cx="1185646"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txBox="1"/>
            <p:nvPr/>
          </p:nvSpPr>
          <p:spPr>
            <a:xfrm>
              <a:off x="6036140" y="3011923"/>
              <a:ext cx="838378"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XSEDE</a:t>
              </a:r>
              <a:endParaRPr/>
            </a:p>
          </p:txBody>
        </p:sp>
        <p:sp>
          <p:nvSpPr>
            <p:cNvPr id="116" name="Google Shape;116;p5"/>
            <p:cNvSpPr/>
            <p:nvPr/>
          </p:nvSpPr>
          <p:spPr>
            <a:xfrm rot="2185482">
              <a:off x="4047723" y="2932282"/>
              <a:ext cx="1723392"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txBox="1"/>
            <p:nvPr/>
          </p:nvSpPr>
          <p:spPr>
            <a:xfrm rot="2185482">
              <a:off x="4047723" y="2894931"/>
              <a:ext cx="1723392" cy="8616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118" name="Google Shape;118;p5"/>
            <p:cNvSpPr/>
            <p:nvPr/>
          </p:nvSpPr>
          <p:spPr>
            <a:xfrm>
              <a:off x="5328237" y="3417542"/>
              <a:ext cx="1104187"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txBox="1"/>
            <p:nvPr/>
          </p:nvSpPr>
          <p:spPr>
            <a:xfrm>
              <a:off x="5489941" y="3486939"/>
              <a:ext cx="780779"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Cloud Lab</a:t>
              </a:r>
              <a:endParaRPr/>
            </a:p>
          </p:txBody>
        </p:sp>
        <p:sp>
          <p:nvSpPr>
            <p:cNvPr id="120" name="Google Shape;120;p5"/>
            <p:cNvSpPr/>
            <p:nvPr/>
          </p:nvSpPr>
          <p:spPr>
            <a:xfrm rot="3328799">
              <a:off x="3739401" y="3072775"/>
              <a:ext cx="1451273"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txBox="1"/>
            <p:nvPr/>
          </p:nvSpPr>
          <p:spPr>
            <a:xfrm rot="3328799">
              <a:off x="3739401" y="3042227"/>
              <a:ext cx="1451273" cy="7256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122" name="Google Shape;122;p5"/>
            <p:cNvSpPr/>
            <p:nvPr/>
          </p:nvSpPr>
          <p:spPr>
            <a:xfrm>
              <a:off x="4671958" y="3654478"/>
              <a:ext cx="704385"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
            <p:cNvSpPr txBox="1"/>
            <p:nvPr/>
          </p:nvSpPr>
          <p:spPr>
            <a:xfrm>
              <a:off x="4775113" y="3723875"/>
              <a:ext cx="498075"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OSN</a:t>
              </a:r>
              <a:endParaRPr/>
            </a:p>
          </p:txBody>
        </p:sp>
        <p:sp>
          <p:nvSpPr>
            <p:cNvPr id="124" name="Google Shape;124;p5"/>
            <p:cNvSpPr/>
            <p:nvPr/>
          </p:nvSpPr>
          <p:spPr>
            <a:xfrm rot="4839412">
              <a:off x="3345589" y="3121691"/>
              <a:ext cx="1259548"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txBox="1"/>
            <p:nvPr/>
          </p:nvSpPr>
          <p:spPr>
            <a:xfrm rot="4839412">
              <a:off x="3345589" y="3095936"/>
              <a:ext cx="1259548" cy="6297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126" name="Google Shape;126;p5"/>
            <p:cNvSpPr/>
            <p:nvPr/>
          </p:nvSpPr>
          <p:spPr>
            <a:xfrm>
              <a:off x="3706803" y="3747779"/>
              <a:ext cx="819218"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txBox="1"/>
            <p:nvPr/>
          </p:nvSpPr>
          <p:spPr>
            <a:xfrm>
              <a:off x="3826775" y="3817176"/>
              <a:ext cx="579274"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CHESS</a:t>
              </a:r>
              <a:endParaRPr/>
            </a:p>
          </p:txBody>
        </p:sp>
        <p:sp>
          <p:nvSpPr>
            <p:cNvPr id="128" name="Google Shape;128;p5"/>
            <p:cNvSpPr/>
            <p:nvPr/>
          </p:nvSpPr>
          <p:spPr>
            <a:xfrm rot="6904639">
              <a:off x="2722036" y="3072022"/>
              <a:ext cx="1288051"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
            <p:cNvSpPr txBox="1"/>
            <p:nvPr/>
          </p:nvSpPr>
          <p:spPr>
            <a:xfrm rot="-3895361">
              <a:off x="2722036" y="3045554"/>
              <a:ext cx="1288051" cy="6440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130" name="Google Shape;130;p5"/>
            <p:cNvSpPr/>
            <p:nvPr/>
          </p:nvSpPr>
          <p:spPr>
            <a:xfrm>
              <a:off x="2525243" y="3654479"/>
              <a:ext cx="920130"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txBox="1"/>
            <p:nvPr/>
          </p:nvSpPr>
          <p:spPr>
            <a:xfrm>
              <a:off x="2659993" y="3723876"/>
              <a:ext cx="650630"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CyVerse</a:t>
              </a:r>
              <a:endParaRPr/>
            </a:p>
          </p:txBody>
        </p:sp>
        <p:sp>
          <p:nvSpPr>
            <p:cNvPr id="132" name="Google Shape;132;p5"/>
            <p:cNvSpPr/>
            <p:nvPr/>
          </p:nvSpPr>
          <p:spPr>
            <a:xfrm rot="8573643">
              <a:off x="2054059" y="2879125"/>
              <a:ext cx="1510668"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
            <p:cNvSpPr txBox="1"/>
            <p:nvPr/>
          </p:nvSpPr>
          <p:spPr>
            <a:xfrm rot="-2226357">
              <a:off x="2054059" y="2847092"/>
              <a:ext cx="1510668" cy="7553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p:txBody>
        </p:sp>
        <p:sp>
          <p:nvSpPr>
            <p:cNvPr id="134" name="Google Shape;134;p5"/>
            <p:cNvSpPr/>
            <p:nvPr/>
          </p:nvSpPr>
          <p:spPr>
            <a:xfrm>
              <a:off x="1214506" y="3320196"/>
              <a:ext cx="1412347"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txBox="1"/>
            <p:nvPr/>
          </p:nvSpPr>
          <p:spPr>
            <a:xfrm>
              <a:off x="1421339" y="3389593"/>
              <a:ext cx="998681"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GO FAIR US</a:t>
              </a:r>
              <a:endParaRPr/>
            </a:p>
          </p:txBody>
        </p:sp>
        <p:sp>
          <p:nvSpPr>
            <p:cNvPr id="136" name="Google Shape;136;p5"/>
            <p:cNvSpPr/>
            <p:nvPr/>
          </p:nvSpPr>
          <p:spPr>
            <a:xfrm rot="9639665">
              <a:off x="1810232" y="2563764"/>
              <a:ext cx="1481362"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txBox="1"/>
            <p:nvPr/>
          </p:nvSpPr>
          <p:spPr>
            <a:xfrm rot="-1160335">
              <a:off x="1810232" y="2532464"/>
              <a:ext cx="1481362" cy="7406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800"/>
                <a:buFont typeface="Arial"/>
                <a:buNone/>
              </a:pPr>
              <a:r>
                <a:t/>
              </a:r>
              <a:endParaRPr b="1" i="0" sz="800" u="none" cap="none" strike="noStrike">
                <a:solidFill>
                  <a:srgbClr val="000000"/>
                </a:solidFill>
                <a:latin typeface="Arial"/>
                <a:ea typeface="Arial"/>
                <a:cs typeface="Arial"/>
                <a:sym typeface="Arial"/>
              </a:endParaRPr>
            </a:p>
          </p:txBody>
        </p:sp>
        <p:sp>
          <p:nvSpPr>
            <p:cNvPr id="138" name="Google Shape;138;p5"/>
            <p:cNvSpPr/>
            <p:nvPr/>
          </p:nvSpPr>
          <p:spPr>
            <a:xfrm>
              <a:off x="813742" y="2734178"/>
              <a:ext cx="1185646"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
            <p:cNvSpPr txBox="1"/>
            <p:nvPr/>
          </p:nvSpPr>
          <p:spPr>
            <a:xfrm>
              <a:off x="987376" y="2803575"/>
              <a:ext cx="838378"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Chameleon</a:t>
              </a:r>
              <a:endParaRPr/>
            </a:p>
          </p:txBody>
        </p:sp>
        <p:sp>
          <p:nvSpPr>
            <p:cNvPr id="140" name="Google Shape;140;p5"/>
            <p:cNvSpPr/>
            <p:nvPr/>
          </p:nvSpPr>
          <p:spPr>
            <a:xfrm rot="10515852">
              <a:off x="1932566" y="2226191"/>
              <a:ext cx="1231261"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
            <p:cNvSpPr txBox="1"/>
            <p:nvPr/>
          </p:nvSpPr>
          <p:spPr>
            <a:xfrm rot="-284148">
              <a:off x="1932566" y="2201144"/>
              <a:ext cx="1231261" cy="6156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800"/>
                <a:buFont typeface="Arial"/>
                <a:buNone/>
              </a:pPr>
              <a:r>
                <a:t/>
              </a:r>
              <a:endParaRPr b="1" i="0" sz="800" u="none" cap="none" strike="noStrike">
                <a:solidFill>
                  <a:srgbClr val="000000"/>
                </a:solidFill>
                <a:latin typeface="Arial"/>
                <a:ea typeface="Arial"/>
                <a:cs typeface="Arial"/>
                <a:sym typeface="Arial"/>
              </a:endParaRPr>
            </a:p>
          </p:txBody>
        </p:sp>
        <p:sp>
          <p:nvSpPr>
            <p:cNvPr id="142" name="Google Shape;142;p5"/>
            <p:cNvSpPr/>
            <p:nvPr/>
          </p:nvSpPr>
          <p:spPr>
            <a:xfrm>
              <a:off x="470662" y="2105465"/>
              <a:ext cx="1487968"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
            <p:cNvSpPr txBox="1"/>
            <p:nvPr/>
          </p:nvSpPr>
          <p:spPr>
            <a:xfrm>
              <a:off x="688570" y="2174862"/>
              <a:ext cx="1052152"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Virtual Data Collaboratory</a:t>
              </a:r>
              <a:endParaRPr/>
            </a:p>
          </p:txBody>
        </p:sp>
        <p:sp>
          <p:nvSpPr>
            <p:cNvPr id="144" name="Google Shape;144;p5"/>
            <p:cNvSpPr/>
            <p:nvPr/>
          </p:nvSpPr>
          <p:spPr>
            <a:xfrm rot="-10263365">
              <a:off x="1946863" y="1925712"/>
              <a:ext cx="1238678"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txBox="1"/>
            <p:nvPr/>
          </p:nvSpPr>
          <p:spPr>
            <a:xfrm rot="536635">
              <a:off x="1946863" y="1900479"/>
              <a:ext cx="1238678" cy="6193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800"/>
                <a:buFont typeface="Arial"/>
                <a:buNone/>
              </a:pPr>
              <a:r>
                <a:t/>
              </a:r>
              <a:endParaRPr b="1" i="0" sz="800" u="none" cap="none" strike="noStrike">
                <a:solidFill>
                  <a:srgbClr val="000000"/>
                </a:solidFill>
                <a:latin typeface="Arial"/>
                <a:ea typeface="Arial"/>
                <a:cs typeface="Arial"/>
                <a:sym typeface="Arial"/>
              </a:endParaRPr>
            </a:p>
          </p:txBody>
        </p:sp>
        <p:sp>
          <p:nvSpPr>
            <p:cNvPr id="146" name="Google Shape;146;p5"/>
            <p:cNvSpPr/>
            <p:nvPr/>
          </p:nvSpPr>
          <p:spPr>
            <a:xfrm>
              <a:off x="809972" y="1511410"/>
              <a:ext cx="1185646"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
            <p:cNvSpPr txBox="1"/>
            <p:nvPr/>
          </p:nvSpPr>
          <p:spPr>
            <a:xfrm>
              <a:off x="983606" y="1580807"/>
              <a:ext cx="838378"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TACC</a:t>
              </a:r>
              <a:endParaRPr/>
            </a:p>
          </p:txBody>
        </p:sp>
        <p:sp>
          <p:nvSpPr>
            <p:cNvPr id="148" name="Google Shape;148;p5"/>
            <p:cNvSpPr/>
            <p:nvPr/>
          </p:nvSpPr>
          <p:spPr>
            <a:xfrm rot="-9345268">
              <a:off x="2010192" y="1612809"/>
              <a:ext cx="1341870"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5"/>
            <p:cNvSpPr txBox="1"/>
            <p:nvPr/>
          </p:nvSpPr>
          <p:spPr>
            <a:xfrm rot="1454732">
              <a:off x="2010192" y="1584996"/>
              <a:ext cx="1341870" cy="6709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800"/>
                <a:buFont typeface="Arial"/>
                <a:buNone/>
              </a:pPr>
              <a:r>
                <a:t/>
              </a:r>
              <a:endParaRPr b="1" i="0" sz="800" u="none" cap="none" strike="noStrike">
                <a:solidFill>
                  <a:srgbClr val="000000"/>
                </a:solidFill>
                <a:latin typeface="Arial"/>
                <a:ea typeface="Arial"/>
                <a:cs typeface="Arial"/>
                <a:sym typeface="Arial"/>
              </a:endParaRPr>
            </a:p>
          </p:txBody>
        </p:sp>
        <p:sp>
          <p:nvSpPr>
            <p:cNvPr id="150" name="Google Shape;150;p5"/>
            <p:cNvSpPr/>
            <p:nvPr/>
          </p:nvSpPr>
          <p:spPr>
            <a:xfrm>
              <a:off x="1121006" y="932863"/>
              <a:ext cx="1127483"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5"/>
            <p:cNvSpPr txBox="1"/>
            <p:nvPr/>
          </p:nvSpPr>
          <p:spPr>
            <a:xfrm>
              <a:off x="1286122" y="1002260"/>
              <a:ext cx="797251"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SDSC</a:t>
              </a:r>
              <a:endParaRPr/>
            </a:p>
          </p:txBody>
        </p:sp>
        <p:sp>
          <p:nvSpPr>
            <p:cNvPr id="152" name="Google Shape;152;p5"/>
            <p:cNvSpPr/>
            <p:nvPr/>
          </p:nvSpPr>
          <p:spPr>
            <a:xfrm rot="-8289801">
              <a:off x="2320486" y="1369008"/>
              <a:ext cx="1299391"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5"/>
            <p:cNvSpPr txBox="1"/>
            <p:nvPr/>
          </p:nvSpPr>
          <p:spPr>
            <a:xfrm rot="2510199">
              <a:off x="2320486" y="1342257"/>
              <a:ext cx="1299391" cy="6496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800"/>
                <a:buFont typeface="Arial"/>
                <a:buNone/>
              </a:pPr>
              <a:r>
                <a:t/>
              </a:r>
              <a:endParaRPr b="1" i="0" sz="800" u="none" cap="none" strike="noStrike">
                <a:solidFill>
                  <a:srgbClr val="000000"/>
                </a:solidFill>
                <a:latin typeface="Arial"/>
                <a:ea typeface="Arial"/>
                <a:cs typeface="Arial"/>
                <a:sym typeface="Arial"/>
              </a:endParaRPr>
            </a:p>
          </p:txBody>
        </p:sp>
        <p:sp>
          <p:nvSpPr>
            <p:cNvPr id="154" name="Google Shape;154;p5"/>
            <p:cNvSpPr/>
            <p:nvPr/>
          </p:nvSpPr>
          <p:spPr>
            <a:xfrm>
              <a:off x="1525466" y="482340"/>
              <a:ext cx="1425123"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5"/>
            <p:cNvSpPr txBox="1"/>
            <p:nvPr/>
          </p:nvSpPr>
          <p:spPr>
            <a:xfrm>
              <a:off x="1734170" y="551737"/>
              <a:ext cx="1007715"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Jetstream 2</a:t>
              </a:r>
              <a:endParaRPr b="1" i="0" sz="1200" u="none" cap="none" strike="noStrike">
                <a:solidFill>
                  <a:schemeClr val="lt1"/>
                </a:solidFill>
                <a:latin typeface="Arial"/>
                <a:ea typeface="Arial"/>
                <a:cs typeface="Arial"/>
                <a:sym typeface="Arial"/>
              </a:endParaRPr>
            </a:p>
          </p:txBody>
        </p:sp>
        <p:sp>
          <p:nvSpPr>
            <p:cNvPr id="156" name="Google Shape;156;p5"/>
            <p:cNvSpPr/>
            <p:nvPr/>
          </p:nvSpPr>
          <p:spPr>
            <a:xfrm rot="-7000981">
              <a:off x="2650653" y="1154197"/>
              <a:ext cx="1347949" cy="11467"/>
            </a:xfrm>
            <a:custGeom>
              <a:rect b="b" l="l" r="r" t="t"/>
              <a:pathLst>
                <a:path extrusionOk="0" h="120000" w="120000">
                  <a:moveTo>
                    <a:pt x="0" y="59995"/>
                  </a:moveTo>
                  <a:lnTo>
                    <a:pt x="120000" y="59995"/>
                  </a:lnTo>
                </a:path>
              </a:pathLst>
            </a:custGeom>
            <a:noFill/>
            <a:ln cap="flat" cmpd="sng" w="25400">
              <a:solidFill>
                <a:srgbClr val="3169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5"/>
            <p:cNvSpPr txBox="1"/>
            <p:nvPr/>
          </p:nvSpPr>
          <p:spPr>
            <a:xfrm rot="3799019">
              <a:off x="3290929" y="1126232"/>
              <a:ext cx="67397" cy="6739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58" name="Google Shape;158;p5"/>
            <p:cNvSpPr/>
            <p:nvPr/>
          </p:nvSpPr>
          <p:spPr>
            <a:xfrm>
              <a:off x="2445092" y="91369"/>
              <a:ext cx="923163" cy="473873"/>
            </a:xfrm>
            <a:prstGeom prst="ellipse">
              <a:avLst/>
            </a:prstGeom>
            <a:gradFill>
              <a:gsLst>
                <a:gs pos="0">
                  <a:srgbClr val="267EFF"/>
                </a:gs>
                <a:gs pos="100000">
                  <a:srgbClr val="74A8FF"/>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5"/>
            <p:cNvSpPr txBox="1"/>
            <p:nvPr/>
          </p:nvSpPr>
          <p:spPr>
            <a:xfrm>
              <a:off x="2580286" y="160766"/>
              <a:ext cx="652775" cy="3350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CHPC</a:t>
              </a:r>
              <a:endParaRPr/>
            </a:p>
          </p:txBody>
        </p:sp>
      </p:grpSp>
      <p:pic>
        <p:nvPicPr>
          <p:cNvPr id="160" name="Google Shape;160;p5"/>
          <p:cNvPicPr preferRelativeResize="0"/>
          <p:nvPr/>
        </p:nvPicPr>
        <p:blipFill rotWithShape="1">
          <a:blip r:embed="rId3">
            <a:alphaModFix/>
          </a:blip>
          <a:srcRect b="0" l="0" r="0" t="0"/>
          <a:stretch/>
        </p:blipFill>
        <p:spPr>
          <a:xfrm>
            <a:off x="3911952" y="2668746"/>
            <a:ext cx="928213" cy="6374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6"/>
          <p:cNvSpPr txBox="1"/>
          <p:nvPr>
            <p:ph type="title"/>
          </p:nvPr>
        </p:nvSpPr>
        <p:spPr>
          <a:xfrm>
            <a:off x="73750" y="97175"/>
            <a:ext cx="9017698"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NSDF Overview</a:t>
            </a:r>
            <a:endParaRPr/>
          </a:p>
        </p:txBody>
      </p:sp>
      <p:sp>
        <p:nvSpPr>
          <p:cNvPr id="166" name="Google Shape;166;p6"/>
          <p:cNvSpPr txBox="1"/>
          <p:nvPr>
            <p:ph idx="1" type="body"/>
          </p:nvPr>
        </p:nvSpPr>
        <p:spPr>
          <a:xfrm>
            <a:off x="132950" y="1154850"/>
            <a:ext cx="3042000" cy="31272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lang="en-US" sz="1600"/>
              <a:t>Provides integrated access to:</a:t>
            </a:r>
            <a:endParaRPr sz="1600"/>
          </a:p>
          <a:p>
            <a:pPr indent="-330200" lvl="0" marL="457200" rtl="0" algn="l">
              <a:lnSpc>
                <a:spcPct val="95000"/>
              </a:lnSpc>
              <a:spcBef>
                <a:spcPts val="1200"/>
              </a:spcBef>
              <a:spcAft>
                <a:spcPts val="0"/>
              </a:spcAft>
              <a:buSzPts val="1600"/>
              <a:buChar char="-"/>
            </a:pPr>
            <a:r>
              <a:rPr lang="en-US" sz="1600"/>
              <a:t>Shared storage</a:t>
            </a:r>
            <a:endParaRPr sz="1600"/>
          </a:p>
          <a:p>
            <a:pPr indent="-330200" lvl="0" marL="457200" rtl="0" algn="l">
              <a:lnSpc>
                <a:spcPct val="95000"/>
              </a:lnSpc>
              <a:spcBef>
                <a:spcPts val="0"/>
              </a:spcBef>
              <a:spcAft>
                <a:spcPts val="0"/>
              </a:spcAft>
              <a:buSzPts val="1600"/>
              <a:buChar char="-"/>
            </a:pPr>
            <a:r>
              <a:rPr lang="en-US" sz="1600"/>
              <a:t>Networking</a:t>
            </a:r>
            <a:endParaRPr sz="1600"/>
          </a:p>
          <a:p>
            <a:pPr indent="-330200" lvl="0" marL="457200" rtl="0" algn="l">
              <a:lnSpc>
                <a:spcPct val="95000"/>
              </a:lnSpc>
              <a:spcBef>
                <a:spcPts val="0"/>
              </a:spcBef>
              <a:spcAft>
                <a:spcPts val="0"/>
              </a:spcAft>
              <a:buSzPts val="1600"/>
              <a:buChar char="-"/>
            </a:pPr>
            <a:r>
              <a:rPr lang="en-US" sz="1600"/>
              <a:t>Computing</a:t>
            </a:r>
            <a:endParaRPr sz="1600"/>
          </a:p>
          <a:p>
            <a:pPr indent="-330200" lvl="0" marL="457200" rtl="0" algn="l">
              <a:lnSpc>
                <a:spcPct val="95000"/>
              </a:lnSpc>
              <a:spcBef>
                <a:spcPts val="0"/>
              </a:spcBef>
              <a:spcAft>
                <a:spcPts val="0"/>
              </a:spcAft>
              <a:buSzPts val="1600"/>
              <a:buChar char="-"/>
            </a:pPr>
            <a:r>
              <a:rPr lang="en-US" sz="1600"/>
              <a:t>Education </a:t>
            </a:r>
            <a:endParaRPr sz="1600"/>
          </a:p>
          <a:p>
            <a:pPr indent="0" lvl="0" marL="0" rtl="0" algn="l">
              <a:lnSpc>
                <a:spcPct val="95000"/>
              </a:lnSpc>
              <a:spcBef>
                <a:spcPts val="1200"/>
              </a:spcBef>
              <a:spcAft>
                <a:spcPts val="0"/>
              </a:spcAft>
              <a:buSzPts val="770"/>
              <a:buNone/>
            </a:pPr>
            <a:r>
              <a:t/>
            </a:r>
            <a:endParaRPr sz="1600"/>
          </a:p>
          <a:p>
            <a:pPr indent="0" lvl="0" marL="0" rtl="0" algn="l">
              <a:lnSpc>
                <a:spcPct val="95000"/>
              </a:lnSpc>
              <a:spcBef>
                <a:spcPts val="1200"/>
              </a:spcBef>
              <a:spcAft>
                <a:spcPts val="0"/>
              </a:spcAft>
              <a:buSzPts val="770"/>
              <a:buNone/>
            </a:pPr>
            <a:r>
              <a:rPr lang="en-US" sz="1600"/>
              <a:t>Through deployment of:</a:t>
            </a:r>
            <a:endParaRPr sz="1600"/>
          </a:p>
          <a:p>
            <a:pPr indent="-330200" lvl="0" marL="457200" rtl="0" algn="l">
              <a:lnSpc>
                <a:spcPct val="95000"/>
              </a:lnSpc>
              <a:spcBef>
                <a:spcPts val="1200"/>
              </a:spcBef>
              <a:spcAft>
                <a:spcPts val="0"/>
              </a:spcAft>
              <a:buSzPts val="1600"/>
              <a:buChar char="-"/>
            </a:pPr>
            <a:r>
              <a:rPr lang="en-US" sz="1600"/>
              <a:t>Hardware components</a:t>
            </a:r>
            <a:endParaRPr sz="1600"/>
          </a:p>
          <a:p>
            <a:pPr indent="-330200" lvl="0" marL="457200" rtl="0" algn="l">
              <a:lnSpc>
                <a:spcPct val="95000"/>
              </a:lnSpc>
              <a:spcBef>
                <a:spcPts val="0"/>
              </a:spcBef>
              <a:spcAft>
                <a:spcPts val="0"/>
              </a:spcAft>
              <a:buSzPts val="1600"/>
              <a:buChar char="-"/>
            </a:pPr>
            <a:r>
              <a:rPr lang="en-US" sz="1600"/>
              <a:t>Software tools</a:t>
            </a:r>
            <a:endParaRPr sz="1600"/>
          </a:p>
          <a:p>
            <a:pPr indent="-330200" lvl="0" marL="457200" rtl="0" algn="l">
              <a:lnSpc>
                <a:spcPct val="95000"/>
              </a:lnSpc>
              <a:spcBef>
                <a:spcPts val="0"/>
              </a:spcBef>
              <a:spcAft>
                <a:spcPts val="0"/>
              </a:spcAft>
              <a:buSzPts val="1600"/>
              <a:buChar char="-"/>
            </a:pPr>
            <a:r>
              <a:rPr lang="en-US" sz="1600"/>
              <a:t>Training activities</a:t>
            </a:r>
            <a:endParaRPr sz="1600"/>
          </a:p>
          <a:p>
            <a:pPr indent="0" lvl="0" marL="0" rtl="0" algn="l">
              <a:lnSpc>
                <a:spcPct val="95000"/>
              </a:lnSpc>
              <a:spcBef>
                <a:spcPts val="1200"/>
              </a:spcBef>
              <a:spcAft>
                <a:spcPts val="1200"/>
              </a:spcAft>
              <a:buSzPts val="770"/>
              <a:buNone/>
            </a:pPr>
            <a:r>
              <a:t/>
            </a:r>
            <a:endParaRPr sz="1600"/>
          </a:p>
        </p:txBody>
      </p:sp>
      <p:pic>
        <p:nvPicPr>
          <p:cNvPr id="167" name="Google Shape;167;p6"/>
          <p:cNvPicPr preferRelativeResize="0"/>
          <p:nvPr/>
        </p:nvPicPr>
        <p:blipFill rotWithShape="1">
          <a:blip r:embed="rId3">
            <a:alphaModFix/>
          </a:blip>
          <a:srcRect b="0" l="0" r="0" t="0"/>
          <a:stretch/>
        </p:blipFill>
        <p:spPr>
          <a:xfrm>
            <a:off x="3014397" y="752825"/>
            <a:ext cx="6212775" cy="3979375"/>
          </a:xfrm>
          <a:prstGeom prst="rect">
            <a:avLst/>
          </a:prstGeom>
          <a:noFill/>
          <a:ln>
            <a:noFill/>
          </a:ln>
        </p:spPr>
      </p:pic>
      <p:sp>
        <p:nvSpPr>
          <p:cNvPr id="168" name="Google Shape;168;p6"/>
          <p:cNvSpPr txBox="1"/>
          <p:nvPr/>
        </p:nvSpPr>
        <p:spPr>
          <a:xfrm>
            <a:off x="3174950" y="4459225"/>
            <a:ext cx="5683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Main sites involved in the proposed NSDF construction</a:t>
            </a:r>
            <a:endParaRPr b="0" i="1"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connected by the Internet2 backbone</a:t>
            </a:r>
            <a:endParaRPr b="0" i="1"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7"/>
          <p:cNvSpPr txBox="1"/>
          <p:nvPr>
            <p:ph idx="1" type="body"/>
          </p:nvPr>
        </p:nvSpPr>
        <p:spPr>
          <a:xfrm>
            <a:off x="0" y="589085"/>
            <a:ext cx="8832300" cy="4478240"/>
          </a:xfrm>
          <a:prstGeom prst="rect">
            <a:avLst/>
          </a:prstGeom>
          <a:noFill/>
          <a:ln>
            <a:noFill/>
          </a:ln>
        </p:spPr>
        <p:txBody>
          <a:bodyPr anchorCtr="0" anchor="t" bIns="91425" lIns="91425" spcFirstLastPara="1" rIns="91425" wrap="square" tIns="91425">
            <a:normAutofit fontScale="92500" lnSpcReduction="20000"/>
          </a:bodyPr>
          <a:lstStyle/>
          <a:p>
            <a:pPr indent="457200" lvl="0" marL="3657600" rtl="0" algn="l">
              <a:lnSpc>
                <a:spcPct val="115000"/>
              </a:lnSpc>
              <a:spcBef>
                <a:spcPts val="0"/>
              </a:spcBef>
              <a:spcAft>
                <a:spcPts val="0"/>
              </a:spcAft>
              <a:buSzPct val="108108"/>
              <a:buNone/>
            </a:pPr>
            <a:r>
              <a:rPr lang="en-US"/>
              <a:t>  Materials →</a:t>
            </a:r>
            <a:br>
              <a:rPr lang="en-US"/>
            </a:br>
            <a:r>
              <a:rPr lang="en-US"/>
              <a:t>          Science</a:t>
            </a:r>
            <a:br>
              <a:rPr lang="en-US"/>
            </a:br>
            <a:endParaRPr/>
          </a:p>
          <a:p>
            <a:pPr indent="0" lvl="0" marL="0" rtl="0" algn="l">
              <a:lnSpc>
                <a:spcPct val="115000"/>
              </a:lnSpc>
              <a:spcBef>
                <a:spcPts val="1200"/>
              </a:spcBef>
              <a:spcAft>
                <a:spcPts val="0"/>
              </a:spcAft>
              <a:buSzPct val="108108"/>
              <a:buNone/>
            </a:pPr>
            <a:r>
              <a:rPr lang="en-US"/>
              <a:t>Open   →</a:t>
            </a:r>
            <a:br>
              <a:rPr lang="en-US"/>
            </a:br>
            <a:r>
              <a:rPr lang="en-US"/>
              <a:t>Science</a:t>
            </a:r>
            <a:br>
              <a:rPr lang="en-US"/>
            </a:br>
            <a:r>
              <a:rPr lang="en-US"/>
              <a:t>Grid (OSG)</a:t>
            </a:r>
            <a:endParaRPr/>
          </a:p>
          <a:p>
            <a:pPr indent="457200" lvl="0" marL="2286000" rtl="0" algn="l">
              <a:lnSpc>
                <a:spcPct val="115000"/>
              </a:lnSpc>
              <a:spcBef>
                <a:spcPts val="1200"/>
              </a:spcBef>
              <a:spcAft>
                <a:spcPts val="0"/>
              </a:spcAft>
              <a:buSzPct val="108108"/>
              <a:buNone/>
            </a:pPr>
            <a:r>
              <a:rPr lang="en-US"/>
              <a:t>           Comparative →</a:t>
            </a:r>
            <a:br>
              <a:rPr lang="en-US"/>
            </a:br>
            <a:r>
              <a:rPr lang="en-US"/>
              <a:t>	           Connectomics</a:t>
            </a:r>
            <a:endParaRPr/>
          </a:p>
          <a:p>
            <a:pPr indent="0" lvl="0" marL="0" rtl="0" algn="l">
              <a:lnSpc>
                <a:spcPct val="115000"/>
              </a:lnSpc>
              <a:spcBef>
                <a:spcPts val="1200"/>
              </a:spcBef>
              <a:spcAft>
                <a:spcPts val="0"/>
              </a:spcAft>
              <a:buSzPct val="108108"/>
              <a:buNone/>
            </a:pPr>
            <a:r>
              <a:t/>
            </a:r>
            <a:endParaRPr/>
          </a:p>
          <a:p>
            <a:pPr indent="0" lvl="0" marL="0" rtl="0" algn="l">
              <a:lnSpc>
                <a:spcPct val="115000"/>
              </a:lnSpc>
              <a:spcBef>
                <a:spcPts val="2400"/>
              </a:spcBef>
              <a:spcAft>
                <a:spcPts val="0"/>
              </a:spcAft>
              <a:buSzPct val="108108"/>
              <a:buNone/>
            </a:pPr>
            <a:r>
              <a:rPr lang="en-US"/>
              <a:t>Astronomy→</a:t>
            </a:r>
            <a:endParaRPr/>
          </a:p>
          <a:p>
            <a:pPr indent="0" lvl="0" marL="0" rtl="0" algn="l">
              <a:lnSpc>
                <a:spcPct val="115000"/>
              </a:lnSpc>
              <a:spcBef>
                <a:spcPts val="2400"/>
              </a:spcBef>
              <a:spcAft>
                <a:spcPts val="0"/>
              </a:spcAft>
              <a:buSzPct val="108108"/>
              <a:buNone/>
            </a:pPr>
            <a:r>
              <a:rPr lang="en-US"/>
              <a:t>                                                                                     Earth   →</a:t>
            </a:r>
            <a:br>
              <a:rPr lang="en-US"/>
            </a:br>
            <a:r>
              <a:rPr lang="en-US"/>
              <a:t>	                                                                      Sciences</a:t>
            </a:r>
            <a:endParaRPr/>
          </a:p>
          <a:p>
            <a:pPr indent="0" lvl="0" marL="0" rtl="0" algn="l">
              <a:lnSpc>
                <a:spcPct val="115000"/>
              </a:lnSpc>
              <a:spcBef>
                <a:spcPts val="2400"/>
              </a:spcBef>
              <a:spcAft>
                <a:spcPts val="1200"/>
              </a:spcAft>
              <a:buSzPct val="108108"/>
              <a:buNone/>
            </a:pPr>
            <a:r>
              <a:t/>
            </a:r>
            <a:endParaRPr/>
          </a:p>
        </p:txBody>
      </p:sp>
      <p:pic>
        <p:nvPicPr>
          <p:cNvPr id="174" name="Google Shape;174;p7"/>
          <p:cNvPicPr preferRelativeResize="0"/>
          <p:nvPr/>
        </p:nvPicPr>
        <p:blipFill rotWithShape="1">
          <a:blip r:embed="rId3">
            <a:alphaModFix/>
          </a:blip>
          <a:srcRect b="0" l="0" r="0" t="0"/>
          <a:stretch/>
        </p:blipFill>
        <p:spPr>
          <a:xfrm>
            <a:off x="1238984" y="747732"/>
            <a:ext cx="3076575" cy="1728644"/>
          </a:xfrm>
          <a:prstGeom prst="rect">
            <a:avLst/>
          </a:prstGeom>
          <a:noFill/>
          <a:ln>
            <a:noFill/>
          </a:ln>
        </p:spPr>
      </p:pic>
      <p:sp>
        <p:nvSpPr>
          <p:cNvPr id="175" name="Google Shape;175;p7"/>
          <p:cNvSpPr txBox="1"/>
          <p:nvPr>
            <p:ph type="title"/>
          </p:nvPr>
        </p:nvSpPr>
        <p:spPr>
          <a:xfrm>
            <a:off x="0" y="-76200"/>
            <a:ext cx="55194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NSDF Application Domains targeted </a:t>
            </a:r>
            <a:br>
              <a:rPr lang="en-US"/>
            </a:br>
            <a:r>
              <a:rPr lang="en-US"/>
              <a:t>in the initial stage</a:t>
            </a:r>
            <a:endParaRPr/>
          </a:p>
        </p:txBody>
      </p:sp>
      <p:pic>
        <p:nvPicPr>
          <p:cNvPr id="176" name="Google Shape;176;p7"/>
          <p:cNvPicPr preferRelativeResize="0"/>
          <p:nvPr/>
        </p:nvPicPr>
        <p:blipFill rotWithShape="1">
          <a:blip r:embed="rId4">
            <a:alphaModFix/>
          </a:blip>
          <a:srcRect b="0" l="0" r="0" t="0"/>
          <a:stretch/>
        </p:blipFill>
        <p:spPr>
          <a:xfrm>
            <a:off x="5554543" y="258992"/>
            <a:ext cx="3624625" cy="1353062"/>
          </a:xfrm>
          <a:prstGeom prst="rect">
            <a:avLst/>
          </a:prstGeom>
          <a:noFill/>
          <a:ln>
            <a:noFill/>
          </a:ln>
        </p:spPr>
      </p:pic>
      <p:sp>
        <p:nvSpPr>
          <p:cNvPr id="177" name="Google Shape;177;p7"/>
          <p:cNvSpPr/>
          <p:nvPr/>
        </p:nvSpPr>
        <p:spPr>
          <a:xfrm>
            <a:off x="-87923" y="2476376"/>
            <a:ext cx="9372600" cy="284297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8"/>
          <p:cNvSpPr txBox="1"/>
          <p:nvPr>
            <p:ph idx="1" type="body"/>
          </p:nvPr>
        </p:nvSpPr>
        <p:spPr>
          <a:xfrm>
            <a:off x="0" y="589085"/>
            <a:ext cx="8832300" cy="4478240"/>
          </a:xfrm>
          <a:prstGeom prst="rect">
            <a:avLst/>
          </a:prstGeom>
          <a:noFill/>
          <a:ln>
            <a:noFill/>
          </a:ln>
        </p:spPr>
        <p:txBody>
          <a:bodyPr anchorCtr="0" anchor="t" bIns="91425" lIns="91425" spcFirstLastPara="1" rIns="91425" wrap="square" tIns="91425">
            <a:normAutofit fontScale="92500" lnSpcReduction="20000"/>
          </a:bodyPr>
          <a:lstStyle/>
          <a:p>
            <a:pPr indent="457200" lvl="0" marL="3657600" rtl="0" algn="l">
              <a:lnSpc>
                <a:spcPct val="115000"/>
              </a:lnSpc>
              <a:spcBef>
                <a:spcPts val="0"/>
              </a:spcBef>
              <a:spcAft>
                <a:spcPts val="0"/>
              </a:spcAft>
              <a:buSzPct val="108108"/>
              <a:buNone/>
            </a:pPr>
            <a:r>
              <a:rPr lang="en-US"/>
              <a:t>  Materials →</a:t>
            </a:r>
            <a:br>
              <a:rPr lang="en-US"/>
            </a:br>
            <a:r>
              <a:rPr lang="en-US"/>
              <a:t>          Science</a:t>
            </a:r>
            <a:br>
              <a:rPr lang="en-US"/>
            </a:br>
            <a:endParaRPr/>
          </a:p>
          <a:p>
            <a:pPr indent="0" lvl="0" marL="0" rtl="0" algn="l">
              <a:lnSpc>
                <a:spcPct val="115000"/>
              </a:lnSpc>
              <a:spcBef>
                <a:spcPts val="1200"/>
              </a:spcBef>
              <a:spcAft>
                <a:spcPts val="0"/>
              </a:spcAft>
              <a:buSzPct val="108108"/>
              <a:buNone/>
            </a:pPr>
            <a:r>
              <a:rPr lang="en-US"/>
              <a:t>Open   →</a:t>
            </a:r>
            <a:br>
              <a:rPr lang="en-US"/>
            </a:br>
            <a:r>
              <a:rPr lang="en-US"/>
              <a:t>Science</a:t>
            </a:r>
            <a:br>
              <a:rPr lang="en-US"/>
            </a:br>
            <a:r>
              <a:rPr lang="en-US"/>
              <a:t>Grid (OSG)</a:t>
            </a:r>
            <a:endParaRPr/>
          </a:p>
          <a:p>
            <a:pPr indent="457200" lvl="0" marL="2286000" rtl="0" algn="l">
              <a:lnSpc>
                <a:spcPct val="115000"/>
              </a:lnSpc>
              <a:spcBef>
                <a:spcPts val="1200"/>
              </a:spcBef>
              <a:spcAft>
                <a:spcPts val="0"/>
              </a:spcAft>
              <a:buSzPct val="108108"/>
              <a:buNone/>
            </a:pPr>
            <a:r>
              <a:rPr lang="en-US"/>
              <a:t>           Comparative →</a:t>
            </a:r>
            <a:br>
              <a:rPr lang="en-US"/>
            </a:br>
            <a:r>
              <a:rPr lang="en-US"/>
              <a:t>	           Connectomics</a:t>
            </a:r>
            <a:endParaRPr/>
          </a:p>
          <a:p>
            <a:pPr indent="0" lvl="0" marL="0" rtl="0" algn="l">
              <a:lnSpc>
                <a:spcPct val="115000"/>
              </a:lnSpc>
              <a:spcBef>
                <a:spcPts val="1200"/>
              </a:spcBef>
              <a:spcAft>
                <a:spcPts val="0"/>
              </a:spcAft>
              <a:buSzPct val="108108"/>
              <a:buNone/>
            </a:pPr>
            <a:r>
              <a:t/>
            </a:r>
            <a:endParaRPr/>
          </a:p>
          <a:p>
            <a:pPr indent="0" lvl="0" marL="0" rtl="0" algn="l">
              <a:lnSpc>
                <a:spcPct val="115000"/>
              </a:lnSpc>
              <a:spcBef>
                <a:spcPts val="2400"/>
              </a:spcBef>
              <a:spcAft>
                <a:spcPts val="0"/>
              </a:spcAft>
              <a:buSzPct val="108108"/>
              <a:buNone/>
            </a:pPr>
            <a:r>
              <a:rPr lang="en-US"/>
              <a:t>Astronomy→</a:t>
            </a:r>
            <a:endParaRPr/>
          </a:p>
          <a:p>
            <a:pPr indent="0" lvl="0" marL="0" rtl="0" algn="l">
              <a:lnSpc>
                <a:spcPct val="115000"/>
              </a:lnSpc>
              <a:spcBef>
                <a:spcPts val="2400"/>
              </a:spcBef>
              <a:spcAft>
                <a:spcPts val="0"/>
              </a:spcAft>
              <a:buSzPct val="108108"/>
              <a:buNone/>
            </a:pPr>
            <a:r>
              <a:rPr lang="en-US"/>
              <a:t>                                                                                     Earth   →</a:t>
            </a:r>
            <a:br>
              <a:rPr lang="en-US"/>
            </a:br>
            <a:r>
              <a:rPr lang="en-US"/>
              <a:t>	                                                                      Sciences</a:t>
            </a:r>
            <a:endParaRPr/>
          </a:p>
          <a:p>
            <a:pPr indent="0" lvl="0" marL="0" rtl="0" algn="l">
              <a:lnSpc>
                <a:spcPct val="115000"/>
              </a:lnSpc>
              <a:spcBef>
                <a:spcPts val="2400"/>
              </a:spcBef>
              <a:spcAft>
                <a:spcPts val="1200"/>
              </a:spcAft>
              <a:buSzPct val="108108"/>
              <a:buNone/>
            </a:pPr>
            <a:r>
              <a:t/>
            </a:r>
            <a:endParaRPr/>
          </a:p>
        </p:txBody>
      </p:sp>
      <p:pic>
        <p:nvPicPr>
          <p:cNvPr id="183" name="Google Shape;183;p8"/>
          <p:cNvPicPr preferRelativeResize="0"/>
          <p:nvPr/>
        </p:nvPicPr>
        <p:blipFill rotWithShape="1">
          <a:blip r:embed="rId3">
            <a:alphaModFix/>
          </a:blip>
          <a:srcRect b="0" l="0" r="0" t="0"/>
          <a:stretch/>
        </p:blipFill>
        <p:spPr>
          <a:xfrm>
            <a:off x="1238984" y="747732"/>
            <a:ext cx="3076575" cy="1728644"/>
          </a:xfrm>
          <a:prstGeom prst="rect">
            <a:avLst/>
          </a:prstGeom>
          <a:noFill/>
          <a:ln>
            <a:noFill/>
          </a:ln>
        </p:spPr>
      </p:pic>
      <p:sp>
        <p:nvSpPr>
          <p:cNvPr id="184" name="Google Shape;184;p8"/>
          <p:cNvSpPr txBox="1"/>
          <p:nvPr>
            <p:ph type="title"/>
          </p:nvPr>
        </p:nvSpPr>
        <p:spPr>
          <a:xfrm>
            <a:off x="0" y="-76200"/>
            <a:ext cx="55194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NSDF Application Domains targeted </a:t>
            </a:r>
            <a:br>
              <a:rPr lang="en-US"/>
            </a:br>
            <a:r>
              <a:rPr lang="en-US"/>
              <a:t>in the initial stage</a:t>
            </a:r>
            <a:endParaRPr/>
          </a:p>
        </p:txBody>
      </p:sp>
      <p:pic>
        <p:nvPicPr>
          <p:cNvPr id="185" name="Google Shape;185;p8"/>
          <p:cNvPicPr preferRelativeResize="0"/>
          <p:nvPr/>
        </p:nvPicPr>
        <p:blipFill rotWithShape="1">
          <a:blip r:embed="rId4">
            <a:alphaModFix/>
          </a:blip>
          <a:srcRect b="9467" l="3706" r="3175" t="6370"/>
          <a:stretch/>
        </p:blipFill>
        <p:spPr>
          <a:xfrm>
            <a:off x="6201643" y="3512150"/>
            <a:ext cx="2867800" cy="1555175"/>
          </a:xfrm>
          <a:prstGeom prst="rect">
            <a:avLst/>
          </a:prstGeom>
          <a:noFill/>
          <a:ln>
            <a:noFill/>
          </a:ln>
        </p:spPr>
      </p:pic>
      <p:pic>
        <p:nvPicPr>
          <p:cNvPr id="186" name="Google Shape;186;p8"/>
          <p:cNvPicPr preferRelativeResize="0"/>
          <p:nvPr/>
        </p:nvPicPr>
        <p:blipFill rotWithShape="1">
          <a:blip r:embed="rId5">
            <a:alphaModFix/>
          </a:blip>
          <a:srcRect b="0" l="0" r="0" t="0"/>
          <a:stretch/>
        </p:blipFill>
        <p:spPr>
          <a:xfrm>
            <a:off x="5554543" y="258992"/>
            <a:ext cx="3624625" cy="1353062"/>
          </a:xfrm>
          <a:prstGeom prst="rect">
            <a:avLst/>
          </a:prstGeom>
          <a:noFill/>
          <a:ln>
            <a:noFill/>
          </a:ln>
        </p:spPr>
      </p:pic>
      <p:pic>
        <p:nvPicPr>
          <p:cNvPr id="187" name="Google Shape;187;p8"/>
          <p:cNvPicPr preferRelativeResize="0"/>
          <p:nvPr/>
        </p:nvPicPr>
        <p:blipFill rotWithShape="1">
          <a:blip r:embed="rId6">
            <a:alphaModFix/>
          </a:blip>
          <a:srcRect b="49723" l="0" r="0" t="8389"/>
          <a:stretch/>
        </p:blipFill>
        <p:spPr>
          <a:xfrm>
            <a:off x="5073162" y="1769875"/>
            <a:ext cx="4070838" cy="1520069"/>
          </a:xfrm>
          <a:prstGeom prst="rect">
            <a:avLst/>
          </a:prstGeom>
          <a:noFill/>
          <a:ln cap="flat" cmpd="sng" w="9525">
            <a:solidFill>
              <a:srgbClr val="000000"/>
            </a:solidFill>
            <a:prstDash val="solid"/>
            <a:round/>
            <a:headEnd len="sm" w="sm" type="none"/>
            <a:tailEnd len="sm" w="sm" type="none"/>
          </a:ln>
        </p:spPr>
      </p:pic>
      <p:pic>
        <p:nvPicPr>
          <p:cNvPr id="188" name="Google Shape;188;p8"/>
          <p:cNvPicPr preferRelativeResize="0"/>
          <p:nvPr/>
        </p:nvPicPr>
        <p:blipFill rotWithShape="1">
          <a:blip r:embed="rId7">
            <a:alphaModFix/>
          </a:blip>
          <a:srcRect b="0" l="0" r="0" t="0"/>
          <a:stretch/>
        </p:blipFill>
        <p:spPr>
          <a:xfrm>
            <a:off x="1418629" y="3137440"/>
            <a:ext cx="3522239" cy="1701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9"/>
          <p:cNvSpPr txBox="1"/>
          <p:nvPr>
            <p:ph idx="1" type="body"/>
          </p:nvPr>
        </p:nvSpPr>
        <p:spPr>
          <a:xfrm>
            <a:off x="284140" y="1797268"/>
            <a:ext cx="8154383" cy="3469727"/>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US" sz="1400"/>
              <a:t>NSDF will help material scientists:</a:t>
            </a:r>
            <a:endParaRPr sz="1400"/>
          </a:p>
          <a:p>
            <a:pPr indent="-342900" lvl="0" marL="457200" rtl="0" algn="l">
              <a:lnSpc>
                <a:spcPct val="115000"/>
              </a:lnSpc>
              <a:spcBef>
                <a:spcPts val="1200"/>
              </a:spcBef>
              <a:spcAft>
                <a:spcPts val="0"/>
              </a:spcAft>
              <a:buSzPts val="1800"/>
              <a:buChar char="●"/>
            </a:pPr>
            <a:r>
              <a:rPr b="1" lang="en-US" sz="1400"/>
              <a:t>reduce the timeline for material design</a:t>
            </a:r>
            <a:r>
              <a:rPr lang="en-US" sz="1400"/>
              <a:t>, </a:t>
            </a:r>
            <a:br>
              <a:rPr lang="en-US" sz="1400"/>
            </a:br>
            <a:r>
              <a:rPr lang="en-US" sz="1400"/>
              <a:t>testing, and validation cycle from years to months, with immeasurable benefits to society</a:t>
            </a:r>
            <a:endParaRPr sz="1400"/>
          </a:p>
          <a:p>
            <a:pPr indent="-342900" lvl="0" marL="457200" rtl="0" algn="l">
              <a:lnSpc>
                <a:spcPct val="115000"/>
              </a:lnSpc>
              <a:spcBef>
                <a:spcPts val="0"/>
              </a:spcBef>
              <a:spcAft>
                <a:spcPts val="0"/>
              </a:spcAft>
              <a:buSzPts val="1800"/>
              <a:buChar char="●"/>
            </a:pPr>
            <a:r>
              <a:rPr lang="en-US" sz="1400"/>
              <a:t>enable </a:t>
            </a:r>
            <a:r>
              <a:rPr b="1" lang="en-US" sz="1400"/>
              <a:t>high throughput, automated design of new materials</a:t>
            </a:r>
            <a:endParaRPr b="1" sz="1400"/>
          </a:p>
          <a:p>
            <a:pPr indent="0" lvl="0" marL="0" rtl="0" algn="l">
              <a:lnSpc>
                <a:spcPct val="115000"/>
              </a:lnSpc>
              <a:spcBef>
                <a:spcPts val="1200"/>
              </a:spcBef>
              <a:spcAft>
                <a:spcPts val="0"/>
              </a:spcAft>
              <a:buSzPts val="1800"/>
              <a:buNone/>
            </a:pPr>
            <a:r>
              <a:rPr lang="en-US" sz="1400"/>
              <a:t>Connect the:</a:t>
            </a:r>
            <a:endParaRPr sz="1400"/>
          </a:p>
          <a:p>
            <a:pPr indent="-342900" lvl="0" marL="457200" rtl="0" algn="l">
              <a:lnSpc>
                <a:spcPct val="115000"/>
              </a:lnSpc>
              <a:spcBef>
                <a:spcPts val="0"/>
              </a:spcBef>
              <a:spcAft>
                <a:spcPts val="0"/>
              </a:spcAft>
              <a:buSzPts val="1800"/>
              <a:buChar char="●"/>
            </a:pPr>
            <a:r>
              <a:rPr b="1" lang="en-US" sz="1400"/>
              <a:t>Materials Commons </a:t>
            </a:r>
            <a:r>
              <a:rPr lang="en-US" sz="1400"/>
              <a:t>data repository, University of Michigan Ann Arbor</a:t>
            </a:r>
            <a:endParaRPr/>
          </a:p>
          <a:p>
            <a:pPr indent="-342900" lvl="0" marL="457200" rtl="0" algn="l">
              <a:lnSpc>
                <a:spcPct val="115000"/>
              </a:lnSpc>
              <a:spcBef>
                <a:spcPts val="0"/>
              </a:spcBef>
              <a:spcAft>
                <a:spcPts val="0"/>
              </a:spcAft>
              <a:buSzPts val="1800"/>
              <a:buChar char="●"/>
            </a:pPr>
            <a:r>
              <a:rPr lang="en-US" sz="1400"/>
              <a:t>Cornell High Energy Synchrotron Source (</a:t>
            </a:r>
            <a:r>
              <a:rPr b="1" lang="en-US" sz="1400"/>
              <a:t>CHESS</a:t>
            </a:r>
            <a:r>
              <a:rPr lang="en-US" sz="1400"/>
              <a:t>), </a:t>
            </a:r>
            <a:endParaRPr/>
          </a:p>
          <a:p>
            <a:pPr indent="-342900" lvl="0" marL="457200" rtl="0" algn="l">
              <a:lnSpc>
                <a:spcPct val="115000"/>
              </a:lnSpc>
              <a:spcBef>
                <a:spcPts val="0"/>
              </a:spcBef>
              <a:spcAft>
                <a:spcPts val="0"/>
              </a:spcAft>
              <a:buSzPts val="1800"/>
              <a:buChar char="●"/>
            </a:pPr>
            <a:r>
              <a:rPr b="1" lang="en-US" sz="1400"/>
              <a:t>The University of Texas at El Paso </a:t>
            </a:r>
            <a:r>
              <a:rPr lang="en-US" sz="1400"/>
              <a:t>and Individual investigators from minority serving institutions </a:t>
            </a:r>
            <a:endParaRPr/>
          </a:p>
          <a:p>
            <a:pPr indent="-342900" lvl="0" marL="457200" rtl="0" algn="l">
              <a:lnSpc>
                <a:spcPct val="115000"/>
              </a:lnSpc>
              <a:spcBef>
                <a:spcPts val="0"/>
              </a:spcBef>
              <a:spcAft>
                <a:spcPts val="0"/>
              </a:spcAft>
              <a:buSzPts val="1800"/>
              <a:buChar char="●"/>
            </a:pPr>
            <a:r>
              <a:rPr b="1" lang="en-US" sz="1400"/>
              <a:t>Digital Rocks Portal</a:t>
            </a:r>
            <a:endParaRPr/>
          </a:p>
        </p:txBody>
      </p:sp>
      <p:sp>
        <p:nvSpPr>
          <p:cNvPr id="194" name="Google Shape;194;p9"/>
          <p:cNvSpPr txBox="1"/>
          <p:nvPr>
            <p:ph type="title"/>
          </p:nvPr>
        </p:nvSpPr>
        <p:spPr>
          <a:xfrm>
            <a:off x="195625" y="1503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Motivating Use Cases </a:t>
            </a:r>
            <a:br>
              <a:rPr lang="en-US"/>
            </a:br>
            <a:r>
              <a:rPr b="1" lang="en-US"/>
              <a:t>Materials Science</a:t>
            </a:r>
            <a:endParaRPr b="1"/>
          </a:p>
        </p:txBody>
      </p:sp>
      <p:pic>
        <p:nvPicPr>
          <p:cNvPr id="195" name="Google Shape;195;p9"/>
          <p:cNvPicPr preferRelativeResize="0"/>
          <p:nvPr/>
        </p:nvPicPr>
        <p:blipFill rotWithShape="1">
          <a:blip r:embed="rId3">
            <a:alphaModFix/>
          </a:blip>
          <a:srcRect b="0" l="0" r="0" t="0"/>
          <a:stretch/>
        </p:blipFill>
        <p:spPr>
          <a:xfrm>
            <a:off x="3710975" y="254691"/>
            <a:ext cx="5148885" cy="1910439"/>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Vlaerio's PC</dc:creator>
</cp:coreProperties>
</file>