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oleObject" PartName="/ppt/embeddings/oleObject9.bin"/>
  <Override ContentType="application/vnd.openxmlformats-officedocument.oleObject" PartName="/ppt/embeddings/oleObject3.bin"/>
  <Override ContentType="application/vnd.openxmlformats-officedocument.oleObject" PartName="/ppt/embeddings/oleObject6.bin"/>
  <Override ContentType="application/vnd.openxmlformats-officedocument.oleObject" PartName="/ppt/embeddings/oleObject5.bin"/>
  <Override ContentType="application/vnd.openxmlformats-officedocument.oleObject" PartName="/ppt/embeddings/oleObject4.bin"/>
  <Override ContentType="application/vnd.openxmlformats-officedocument.oleObject" PartName="/ppt/embeddings/oleObject7.bin"/>
  <Override ContentType="application/vnd.openxmlformats-officedocument.oleObject" PartName="/ppt/embeddings/oleObject2.bin"/>
  <Override ContentType="application/vnd.openxmlformats-officedocument.oleObject" PartName="/ppt/embeddings/oleObject10.bin"/>
  <Override ContentType="application/vnd.openxmlformats-officedocument.oleObject" PartName="/ppt/embeddings/oleObject1.bin"/>
  <Override ContentType="application/vnd.openxmlformats-officedocument.oleObject" PartName="/ppt/embeddings/oleObject8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4" roundtripDataSignature="AMtx7mid1VNMdJvxXix0qmMhZzPIYgQz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schemas.openxmlformats.org/officeDocument/2006/relationships/slide" Target="slides/slide18.xml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24" Type="http://customschemas.google.com/relationships/presentationmetadata" Target="metadata"/><Relationship Id="rId12" Type="http://schemas.openxmlformats.org/officeDocument/2006/relationships/slide" Target="slides/slide8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23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20.png"/></Relationships>
</file>

<file path=ppt/drawings/_rels/vmlDrawing3.vml.rels><?xml version="1.0" encoding="UTF-8" standalone="yes"?>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7.png"/></Relationships>
</file>

<file path=ppt/drawings/_rels/vmlDrawing4.vml.rels><?xml version="1.0" encoding="UTF-8" standalone="yes"?><Relationships xmlns="http://schemas.openxmlformats.org/package/2006/relationships"><Relationship Id="rId1" Type="http://schemas.openxmlformats.org/officeDocument/2006/relationships/image" Target="../media/image47.png"/></Relationships>
</file>

<file path=ppt/drawings/_rels/vmlDrawing5.vml.rels><?xml version="1.0" encoding="UTF-8" standalone="yes"?><Relationships xmlns="http://schemas.openxmlformats.org/package/2006/relationships"><Relationship Id="rId1" Type="http://schemas.openxmlformats.org/officeDocument/2006/relationships/image" Target="../media/image60.png"/></Relationships>
</file>

<file path=ppt/drawings/_rels/vmlDrawing6.vml.rels><?xml version="1.0" encoding="UTF-8" standalone="yes"?><Relationships xmlns="http://schemas.openxmlformats.org/package/2006/relationships"><Relationship Id="rId1" Type="http://schemas.openxmlformats.org/officeDocument/2006/relationships/image" Target="../media/image53.png"/></Relationships>
</file>

<file path=ppt/drawings/_rels/vmlDrawing7.vml.rels><?xml version="1.0" encoding="UTF-8" standalone="yes"?><Relationships xmlns="http://schemas.openxmlformats.org/package/2006/relationships"><Relationship Id="rId1" Type="http://schemas.openxmlformats.org/officeDocument/2006/relationships/image" Target="../media/image58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8" name="Google Shape;208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9" name="Google Shape;24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9" name="Google Shape;25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6" name="Google Shape;29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13e9e90964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g113e9e90964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1" name="Google Shape;331;g113e9e90964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8" name="Google Shape;33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6" name="Google Shape;346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4" name="Google Shape;35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8" name="Google Shape;6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" name="Google Shape;8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" name="Google Shape;8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" name="Google Shape;9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9" name="Google Shape;12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7" name="Google Shape;15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4" name="Google Shape;18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4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24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17500" lvl="1" marL="9144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2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2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2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2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5" name="Google Shape;45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8.png"/><Relationship Id="rId2" Type="http://schemas.openxmlformats.org/officeDocument/2006/relationships/image" Target="../media/image17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2" name="Google Shape;12;p2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80295" y="6244273"/>
            <a:ext cx="1041877" cy="54461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1"/>
          <p:cNvSpPr txBox="1"/>
          <p:nvPr/>
        </p:nvSpPr>
        <p:spPr>
          <a:xfrm>
            <a:off x="1266568" y="6351365"/>
            <a:ext cx="300269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4481AA"/>
                </a:solidFill>
                <a:latin typeface="Arial"/>
                <a:ea typeface="Arial"/>
                <a:cs typeface="Arial"/>
                <a:sym typeface="Arial"/>
              </a:rPr>
              <a:t>National Science Data Fabric</a:t>
            </a:r>
            <a:endParaRPr b="1" i="0" sz="1600" u="none" cap="none" strike="noStrike">
              <a:solidFill>
                <a:srgbClr val="4481A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21"/>
          <p:cNvPicPr preferRelativeResize="0"/>
          <p:nvPr/>
        </p:nvPicPr>
        <p:blipFill rotWithShape="1">
          <a:blip r:embed="rId2">
            <a:alphaModFix/>
          </a:blip>
          <a:srcRect b="0" l="0" r="0" t="97906"/>
          <a:stretch/>
        </p:blipFill>
        <p:spPr>
          <a:xfrm rot="10800000">
            <a:off x="0" y="1716582"/>
            <a:ext cx="12192000" cy="8172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1"/>
          <p:cNvSpPr/>
          <p:nvPr/>
        </p:nvSpPr>
        <p:spPr>
          <a:xfrm>
            <a:off x="0" y="1623906"/>
            <a:ext cx="12192000" cy="45719"/>
          </a:xfrm>
          <a:prstGeom prst="rect">
            <a:avLst/>
          </a:prstGeom>
          <a:solidFill>
            <a:srgbClr val="054B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jpg"/><Relationship Id="rId4" Type="http://schemas.openxmlformats.org/officeDocument/2006/relationships/image" Target="../media/image36.png"/><Relationship Id="rId5" Type="http://schemas.openxmlformats.org/officeDocument/2006/relationships/image" Target="../media/image3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jpg"/><Relationship Id="rId4" Type="http://schemas.openxmlformats.org/officeDocument/2006/relationships/image" Target="../media/image30.jpg"/><Relationship Id="rId5" Type="http://schemas.openxmlformats.org/officeDocument/2006/relationships/image" Target="../media/image28.jpg"/><Relationship Id="rId6" Type="http://schemas.openxmlformats.org/officeDocument/2006/relationships/image" Target="../media/image43.png"/><Relationship Id="rId7" Type="http://schemas.openxmlformats.org/officeDocument/2006/relationships/image" Target="../media/image38.jpg"/><Relationship Id="rId8" Type="http://schemas.openxmlformats.org/officeDocument/2006/relationships/image" Target="../media/image4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2.jpg"/><Relationship Id="rId4" Type="http://schemas.openxmlformats.org/officeDocument/2006/relationships/image" Target="../media/image46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59.png"/><Relationship Id="rId10" Type="http://schemas.openxmlformats.org/officeDocument/2006/relationships/image" Target="../media/image54.png"/><Relationship Id="rId1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vmlDrawing" Target="../drawings/vmlDrawing4.vml"/><Relationship Id="rId4" Type="http://schemas.openxmlformats.org/officeDocument/2006/relationships/image" Target="../media/image41.jpg"/><Relationship Id="rId9" Type="http://schemas.openxmlformats.org/officeDocument/2006/relationships/image" Target="../media/image47.png"/><Relationship Id="rId5" Type="http://schemas.openxmlformats.org/officeDocument/2006/relationships/image" Target="../media/image40.png"/><Relationship Id="rId6" Type="http://schemas.openxmlformats.org/officeDocument/2006/relationships/image" Target="../media/image44.jpg"/><Relationship Id="rId7" Type="http://schemas.openxmlformats.org/officeDocument/2006/relationships/oleObject" Target="../embeddings/oleObject7.bin"/><Relationship Id="rId8" Type="http://schemas.openxmlformats.org/officeDocument/2006/relationships/oleObject" Target="../embeddings/oleObject7.bin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vmlDrawing" Target="../drawings/vmlDrawing5.vml"/><Relationship Id="rId4" Type="http://schemas.openxmlformats.org/officeDocument/2006/relationships/oleObject" Target="../embeddings/oleObject8.bin"/><Relationship Id="rId5" Type="http://schemas.openxmlformats.org/officeDocument/2006/relationships/oleObject" Target="../embeddings/oleObject8.bin"/><Relationship Id="rId6" Type="http://schemas.openxmlformats.org/officeDocument/2006/relationships/image" Target="../media/image60.png"/></Relationships>
</file>

<file path=ppt/slides/_rels/slide15.xml.rels><?xml version="1.0" encoding="UTF-8" standalone="yes"?><Relationships xmlns="http://schemas.openxmlformats.org/package/2006/relationships"><Relationship Id="rId11" Type="http://schemas.openxmlformats.org/officeDocument/2006/relationships/image" Target="../media/image61.png"/><Relationship Id="rId10" Type="http://schemas.openxmlformats.org/officeDocument/2006/relationships/image" Target="../media/image49.png"/><Relationship Id="rId13" Type="http://schemas.openxmlformats.org/officeDocument/2006/relationships/oleObject" Target="../embeddings/oleObject9.bin"/><Relationship Id="rId1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vmlDrawing" Target="../drawings/vmlDrawing6.vml"/><Relationship Id="rId4" Type="http://schemas.openxmlformats.org/officeDocument/2006/relationships/image" Target="../media/image56.jpg"/><Relationship Id="rId9" Type="http://schemas.openxmlformats.org/officeDocument/2006/relationships/image" Target="../media/image57.png"/><Relationship Id="rId15" Type="http://schemas.openxmlformats.org/officeDocument/2006/relationships/image" Target="../media/image54.png"/><Relationship Id="rId14" Type="http://schemas.openxmlformats.org/officeDocument/2006/relationships/image" Target="../media/image53.png"/><Relationship Id="rId16" Type="http://schemas.openxmlformats.org/officeDocument/2006/relationships/image" Target="../media/image44.jpg"/><Relationship Id="rId5" Type="http://schemas.openxmlformats.org/officeDocument/2006/relationships/image" Target="../media/image55.jpg"/><Relationship Id="rId6" Type="http://schemas.openxmlformats.org/officeDocument/2006/relationships/image" Target="../media/image48.jpg"/><Relationship Id="rId7" Type="http://schemas.openxmlformats.org/officeDocument/2006/relationships/image" Target="../media/image51.png"/><Relationship Id="rId8" Type="http://schemas.openxmlformats.org/officeDocument/2006/relationships/image" Target="../media/image5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vmlDrawing" Target="../drawings/vmlDrawing7.vml"/><Relationship Id="rId4" Type="http://schemas.openxmlformats.org/officeDocument/2006/relationships/oleObject" Target="../embeddings/oleObject10.bin"/><Relationship Id="rId5" Type="http://schemas.openxmlformats.org/officeDocument/2006/relationships/oleObject" Target="../embeddings/oleObject10.bin"/><Relationship Id="rId6" Type="http://schemas.openxmlformats.org/officeDocument/2006/relationships/image" Target="../media/image5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jpg"/><Relationship Id="rId10" Type="http://schemas.openxmlformats.org/officeDocument/2006/relationships/image" Target="../media/image9.jpg"/><Relationship Id="rId1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5.jpg"/><Relationship Id="rId9" Type="http://schemas.openxmlformats.org/officeDocument/2006/relationships/image" Target="../media/image1.jpg"/><Relationship Id="rId5" Type="http://schemas.openxmlformats.org/officeDocument/2006/relationships/image" Target="../media/image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Relationship Id="rId4" Type="http://schemas.openxmlformats.org/officeDocument/2006/relationships/image" Target="../media/image8.png"/><Relationship Id="rId5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oleObject" Target="../embeddings/oleObject2.bin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7.png"/><Relationship Id="rId7" Type="http://schemas.openxmlformats.org/officeDocument/2006/relationships/image" Target="../media/image10.jpg"/><Relationship Id="rId8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png"/><Relationship Id="rId10" Type="http://schemas.openxmlformats.org/officeDocument/2006/relationships/oleObject" Target="../embeddings/oleObject4.bin"/><Relationship Id="rId1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vmlDrawing" Target="../drawings/vmlDrawing2.vml"/><Relationship Id="rId4" Type="http://schemas.openxmlformats.org/officeDocument/2006/relationships/image" Target="../media/image26.jpg"/><Relationship Id="rId9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3.bin"/><Relationship Id="rId7" Type="http://schemas.openxmlformats.org/officeDocument/2006/relationships/image" Target="../media/image35.png"/><Relationship Id="rId8" Type="http://schemas.openxmlformats.org/officeDocument/2006/relationships/image" Target="../media/image34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33.jpg"/><Relationship Id="rId10" Type="http://schemas.openxmlformats.org/officeDocument/2006/relationships/image" Target="../media/image27.png"/><Relationship Id="rId13" Type="http://schemas.openxmlformats.org/officeDocument/2006/relationships/image" Target="../media/image31.jpg"/><Relationship Id="rId1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vmlDrawing" Target="../drawings/vmlDrawing3.vml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6" Type="http://schemas.openxmlformats.org/officeDocument/2006/relationships/image" Target="../media/image24.png"/><Relationship Id="rId7" Type="http://schemas.openxmlformats.org/officeDocument/2006/relationships/image" Target="../media/image21.jpg"/><Relationship Id="rId8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0" y="685800"/>
            <a:ext cx="12192000" cy="390369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"/>
          <p:cNvSpPr/>
          <p:nvPr/>
        </p:nvSpPr>
        <p:spPr>
          <a:xfrm>
            <a:off x="0" y="593124"/>
            <a:ext cx="12192000" cy="45719"/>
          </a:xfrm>
          <a:prstGeom prst="rect">
            <a:avLst/>
          </a:prstGeom>
          <a:solidFill>
            <a:srgbClr val="054B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"/>
          <p:cNvSpPr/>
          <p:nvPr/>
        </p:nvSpPr>
        <p:spPr>
          <a:xfrm>
            <a:off x="0" y="4637902"/>
            <a:ext cx="12192000" cy="45719"/>
          </a:xfrm>
          <a:prstGeom prst="rect">
            <a:avLst/>
          </a:prstGeom>
          <a:solidFill>
            <a:srgbClr val="054B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"/>
          <p:cNvSpPr txBox="1"/>
          <p:nvPr/>
        </p:nvSpPr>
        <p:spPr>
          <a:xfrm>
            <a:off x="1480751" y="4732024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Alexander Szalay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Johns Hopkins University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b="1"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Integration of OSN-NSDF </a:t>
            </a:r>
            <a:br>
              <a:rPr b="1"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data movements </a:t>
            </a:r>
            <a:endParaRPr b="1" sz="19900">
              <a:solidFill>
                <a:schemeClr val="lt1"/>
              </a:solidFill>
            </a:endParaRPr>
          </a:p>
        </p:txBody>
      </p:sp>
      <p:sp>
        <p:nvSpPr>
          <p:cNvPr id="65" name="Google Shape;65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Selected science use cases</a:t>
            </a:r>
            <a:endParaRPr sz="3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Immersive Turbulence</a:t>
            </a:r>
            <a:endParaRPr/>
          </a:p>
        </p:txBody>
      </p:sp>
      <p:sp>
        <p:nvSpPr>
          <p:cNvPr id="211" name="Google Shape;211;p11"/>
          <p:cNvSpPr txBox="1"/>
          <p:nvPr>
            <p:ph idx="1" type="body"/>
          </p:nvPr>
        </p:nvSpPr>
        <p:spPr>
          <a:xfrm>
            <a:off x="447130" y="1903463"/>
            <a:ext cx="10363200" cy="4918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i="1" lang="en-US" sz="1400"/>
              <a:t>                                “… the last unsolved problem of classical physics…” Feynman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i="1" sz="1400"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b="1" lang="en-US" sz="1800"/>
              <a:t>Understand the nature of turbulence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Consecutive snapshots of a large simulation of turbulence: 30TB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Treat it as an experiment, </a:t>
            </a:r>
            <a:r>
              <a:rPr b="1" lang="en-US" sz="1600"/>
              <a:t>play</a:t>
            </a:r>
            <a:r>
              <a:rPr lang="en-US" sz="1600"/>
              <a:t> with the database! 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en-US" sz="1600"/>
              <a:t>Shoot test particles </a:t>
            </a:r>
            <a:r>
              <a:rPr lang="en-US" sz="1600"/>
              <a:t>(sensors) from your laptop into the simulation, like </a:t>
            </a:r>
            <a:br>
              <a:rPr lang="en-US" sz="1600"/>
            </a:br>
            <a:r>
              <a:rPr lang="en-US" sz="1600"/>
              <a:t>in the movie Twister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50TB MHD simulation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Now: channel flow 100TB, MHD 256TB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8K</a:t>
            </a:r>
            <a:r>
              <a:rPr baseline="30000" lang="en-US" sz="1600"/>
              <a:t>3</a:t>
            </a:r>
            <a:r>
              <a:rPr lang="en-US" sz="1600"/>
              <a:t> simulation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b="1" lang="en-US" sz="1800"/>
              <a:t>New paradigm</a:t>
            </a:r>
            <a:r>
              <a:rPr lang="en-US" sz="1800"/>
              <a:t> for analyzing simulations!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181 Trillion points delivered in the last 8 years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Total of 650TB of simulations accessible</a:t>
            </a:r>
            <a:endParaRPr/>
          </a:p>
          <a:p>
            <a:pPr indent="-1270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</p:txBody>
      </p:sp>
      <p:sp>
        <p:nvSpPr>
          <p:cNvPr id="212" name="Google Shape;212;p11"/>
          <p:cNvSpPr txBox="1"/>
          <p:nvPr/>
        </p:nvSpPr>
        <p:spPr>
          <a:xfrm>
            <a:off x="4930173" y="6397583"/>
            <a:ext cx="60933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 Meneveau, R. Burns, T. Zaki, G. Eyink, A. Szalay, E. Vishniac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issip" id="213" name="Google Shape;21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15631" y="4551859"/>
            <a:ext cx="2229239" cy="15192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0-03-17 at 10" id="214" name="Google Shape;21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29830" y="2938959"/>
            <a:ext cx="2818304" cy="123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12305" y="474246"/>
            <a:ext cx="1583502" cy="2189174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1"/>
          <p:cNvSpPr txBox="1"/>
          <p:nvPr/>
        </p:nvSpPr>
        <p:spPr>
          <a:xfrm>
            <a:off x="5682775" y="5680342"/>
            <a:ext cx="3271900" cy="369332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http://turbulence.pha.jhu.edu/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Turbulence Dataflow</a:t>
            </a:r>
            <a:endParaRPr/>
          </a:p>
        </p:txBody>
      </p:sp>
      <p:sp>
        <p:nvSpPr>
          <p:cNvPr id="222" name="Google Shape;222;p12"/>
          <p:cNvSpPr txBox="1"/>
          <p:nvPr>
            <p:ph idx="1" type="body"/>
          </p:nvPr>
        </p:nvSpPr>
        <p:spPr>
          <a:xfrm>
            <a:off x="6522361" y="2611391"/>
            <a:ext cx="5168173" cy="232823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Multiple different ways to access the data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Supporting all three modalities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Download big files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Use web service to get discrete cutouts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Use web service to get position of test particles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Web service to do Lagrangian particle tracking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Various cloud services to get dissipation, vorticity</a:t>
            </a:r>
            <a:endParaRPr/>
          </a:p>
        </p:txBody>
      </p:sp>
      <p:pic>
        <p:nvPicPr>
          <p:cNvPr descr="Trinity (supercomputer) - Wikipedia" id="223" name="Google Shape;22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008" y="3176102"/>
            <a:ext cx="1279728" cy="6750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rora | Argonne Leadership Computing Facility" id="224" name="Google Shape;22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8008" y="2211364"/>
            <a:ext cx="1279728" cy="7166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DIES Home - The Institute for Data Intensive Engineering and Science" id="225" name="Google Shape;225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8008" y="4182307"/>
            <a:ext cx="1279728" cy="69004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2"/>
          <p:cNvSpPr txBox="1"/>
          <p:nvPr/>
        </p:nvSpPr>
        <p:spPr>
          <a:xfrm>
            <a:off x="2088133" y="2842151"/>
            <a:ext cx="992658" cy="461665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 conversion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7" name="Google Shape;227;p12"/>
          <p:cNvCxnSpPr>
            <a:stCxn id="224" idx="3"/>
            <a:endCxn id="226" idx="1"/>
          </p:cNvCxnSpPr>
          <p:nvPr/>
        </p:nvCxnSpPr>
        <p:spPr>
          <a:xfrm>
            <a:off x="1527736" y="2569688"/>
            <a:ext cx="560400" cy="5034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rgbClr val="4481A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28" name="Google Shape;228;p12"/>
          <p:cNvCxnSpPr>
            <a:stCxn id="225" idx="3"/>
            <a:endCxn id="226" idx="1"/>
          </p:cNvCxnSpPr>
          <p:nvPr/>
        </p:nvCxnSpPr>
        <p:spPr>
          <a:xfrm flipH="1" rot="10800000">
            <a:off x="1527736" y="3072932"/>
            <a:ext cx="560400" cy="14544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rgbClr val="4481A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29" name="Google Shape;229;p12"/>
          <p:cNvCxnSpPr>
            <a:stCxn id="223" idx="3"/>
            <a:endCxn id="226" idx="1"/>
          </p:cNvCxnSpPr>
          <p:nvPr/>
        </p:nvCxnSpPr>
        <p:spPr>
          <a:xfrm flipH="1" rot="10800000">
            <a:off x="1527736" y="3072936"/>
            <a:ext cx="560400" cy="4407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rgbClr val="4481AA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descr="Object Explorer" id="230" name="Google Shape;230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49295" y="3945432"/>
            <a:ext cx="635526" cy="76948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1" name="Google Shape;231;p12"/>
          <p:cNvSpPr txBox="1"/>
          <p:nvPr/>
        </p:nvSpPr>
        <p:spPr>
          <a:xfrm>
            <a:off x="3367861" y="2527165"/>
            <a:ext cx="1216515" cy="461665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Multi-use storage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2" name="Google Shape;232;p12"/>
          <p:cNvCxnSpPr>
            <a:stCxn id="226" idx="3"/>
            <a:endCxn id="231" idx="1"/>
          </p:cNvCxnSpPr>
          <p:nvPr/>
        </p:nvCxnSpPr>
        <p:spPr>
          <a:xfrm flipH="1" rot="10800000">
            <a:off x="3080791" y="2757984"/>
            <a:ext cx="287100" cy="315000"/>
          </a:xfrm>
          <a:prstGeom prst="curvedConnector3">
            <a:avLst>
              <a:gd fmla="val 49995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3" name="Google Shape;233;p12"/>
          <p:cNvSpPr txBox="1"/>
          <p:nvPr/>
        </p:nvSpPr>
        <p:spPr>
          <a:xfrm>
            <a:off x="2613855" y="3455975"/>
            <a:ext cx="1046633" cy="276999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JHU TurbDB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4" name="Google Shape;234;p12"/>
          <p:cNvCxnSpPr>
            <a:stCxn id="231" idx="2"/>
            <a:endCxn id="233" idx="0"/>
          </p:cNvCxnSpPr>
          <p:nvPr/>
        </p:nvCxnSpPr>
        <p:spPr>
          <a:xfrm rot="5400000">
            <a:off x="3323168" y="2802980"/>
            <a:ext cx="467100" cy="8388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35" name="Google Shape;235;p12"/>
          <p:cNvCxnSpPr>
            <a:stCxn id="231" idx="2"/>
            <a:endCxn id="230" idx="0"/>
          </p:cNvCxnSpPr>
          <p:nvPr/>
        </p:nvCxnSpPr>
        <p:spPr>
          <a:xfrm flipH="1" rot="-5400000">
            <a:off x="3743168" y="3221780"/>
            <a:ext cx="956700" cy="4908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6" name="Google Shape;236;p12"/>
          <p:cNvSpPr txBox="1"/>
          <p:nvPr/>
        </p:nvSpPr>
        <p:spPr>
          <a:xfrm>
            <a:off x="1957006" y="4157891"/>
            <a:ext cx="1165704" cy="276999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Cutout service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7" name="Google Shape;237;p12"/>
          <p:cNvCxnSpPr>
            <a:stCxn id="233" idx="2"/>
            <a:endCxn id="236" idx="0"/>
          </p:cNvCxnSpPr>
          <p:nvPr/>
        </p:nvCxnSpPr>
        <p:spPr>
          <a:xfrm rot="5400000">
            <a:off x="2626122" y="3646724"/>
            <a:ext cx="424800" cy="5973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8" name="Google Shape;238;p12"/>
          <p:cNvSpPr txBox="1"/>
          <p:nvPr/>
        </p:nvSpPr>
        <p:spPr>
          <a:xfrm>
            <a:off x="3269114" y="4430065"/>
            <a:ext cx="721672" cy="461665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Particle</a:t>
            </a:r>
            <a:b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tracking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9" name="Google Shape;239;p12"/>
          <p:cNvCxnSpPr>
            <a:stCxn id="233" idx="2"/>
            <a:endCxn id="238" idx="0"/>
          </p:cNvCxnSpPr>
          <p:nvPr/>
        </p:nvCxnSpPr>
        <p:spPr>
          <a:xfrm flipH="1" rot="-5400000">
            <a:off x="3035021" y="3835124"/>
            <a:ext cx="697200" cy="4929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descr="Reach the World" id="240" name="Google Shape;240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155564" y="5276645"/>
            <a:ext cx="847327" cy="8473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1" name="Google Shape;241;p12"/>
          <p:cNvCxnSpPr>
            <a:stCxn id="236" idx="2"/>
            <a:endCxn id="240" idx="1"/>
          </p:cNvCxnSpPr>
          <p:nvPr/>
        </p:nvCxnSpPr>
        <p:spPr>
          <a:xfrm flipH="1" rot="-5400000">
            <a:off x="2214958" y="4759790"/>
            <a:ext cx="1265400" cy="6156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42" name="Google Shape;242;p12"/>
          <p:cNvCxnSpPr>
            <a:stCxn id="238" idx="2"/>
            <a:endCxn id="240" idx="0"/>
          </p:cNvCxnSpPr>
          <p:nvPr/>
        </p:nvCxnSpPr>
        <p:spPr>
          <a:xfrm rot="5400000">
            <a:off x="3412150" y="5058830"/>
            <a:ext cx="384900" cy="507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43" name="Google Shape;243;p12"/>
          <p:cNvCxnSpPr>
            <a:stCxn id="230" idx="2"/>
            <a:endCxn id="240" idx="3"/>
          </p:cNvCxnSpPr>
          <p:nvPr/>
        </p:nvCxnSpPr>
        <p:spPr>
          <a:xfrm rot="5400000">
            <a:off x="3742258" y="4975617"/>
            <a:ext cx="985500" cy="4641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descr="IDIES Home - The Institute for Data Intensive Engineering and Science" id="244" name="Google Shape;244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66139" y="3085461"/>
            <a:ext cx="1279728" cy="6900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5" name="Google Shape;245;p12"/>
          <p:cNvCxnSpPr>
            <a:stCxn id="231" idx="3"/>
            <a:endCxn id="244" idx="0"/>
          </p:cNvCxnSpPr>
          <p:nvPr/>
        </p:nvCxnSpPr>
        <p:spPr>
          <a:xfrm>
            <a:off x="4584376" y="2757998"/>
            <a:ext cx="721500" cy="3276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46" name="Google Shape;246;p12"/>
          <p:cNvCxnSpPr>
            <a:stCxn id="244" idx="2"/>
            <a:endCxn id="230" idx="3"/>
          </p:cNvCxnSpPr>
          <p:nvPr/>
        </p:nvCxnSpPr>
        <p:spPr>
          <a:xfrm rot="5400000">
            <a:off x="4768103" y="3792310"/>
            <a:ext cx="554700" cy="5211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Poseidon: 2.5PB Ocean Laboratory</a:t>
            </a:r>
            <a:endParaRPr/>
          </a:p>
        </p:txBody>
      </p:sp>
      <p:sp>
        <p:nvSpPr>
          <p:cNvPr id="252" name="Google Shape;252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1km resolution whole Earth model, 1 year run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Collaboration between JHU, MIT, Columbia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T. Haine, C. Hill, R. Abernathey, R.Gelderloos, </a:t>
            </a:r>
            <a:br>
              <a:rPr lang="en-US" sz="1400"/>
            </a:br>
            <a:r>
              <a:rPr lang="en-US" sz="1400"/>
              <a:t>G. Lemson, A. Szalay, NSF $1.8M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Uses the MIT GCM model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Goal is to provide an interactive open access to 2.5PB data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Key is to have on-the-fly visual browsing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Interactive Poseidon viewer, needs to interpolate LLC grid in real time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Interactive server-side access to the best domain tools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OceanSpy – SciServer-based, wrapping deep domain codes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Large scaleout computing in the Google cloud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Simultaneous OSN-based access to data, </a:t>
            </a:r>
            <a:br>
              <a:rPr lang="en-US" sz="1400"/>
            </a:br>
            <a:r>
              <a:rPr lang="en-US" sz="1400"/>
              <a:t>computations in the Google cloud, stream and discard data (R. Abernathey)</a:t>
            </a:r>
            <a:endParaRPr/>
          </a:p>
        </p:txBody>
      </p:sp>
      <p:sp>
        <p:nvSpPr>
          <p:cNvPr id="253" name="Google Shape;253;p13"/>
          <p:cNvSpPr/>
          <p:nvPr/>
        </p:nvSpPr>
        <p:spPr>
          <a:xfrm>
            <a:off x="2743201" y="2740969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4" name="Google Shape;25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58446" y="1903255"/>
            <a:ext cx="3653191" cy="2007884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3"/>
          <p:cNvSpPr/>
          <p:nvPr/>
        </p:nvSpPr>
        <p:spPr>
          <a:xfrm>
            <a:off x="2819401" y="6181082"/>
            <a:ext cx="184731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30894" y="4160867"/>
            <a:ext cx="2947066" cy="2362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Poseidon Data Flow</a:t>
            </a:r>
            <a:endParaRPr/>
          </a:p>
        </p:txBody>
      </p:sp>
      <p:sp>
        <p:nvSpPr>
          <p:cNvPr id="262" name="Google Shape;262;p14"/>
          <p:cNvSpPr txBox="1"/>
          <p:nvPr>
            <p:ph idx="1" type="body"/>
          </p:nvPr>
        </p:nvSpPr>
        <p:spPr>
          <a:xfrm>
            <a:off x="5732921" y="2193306"/>
            <a:ext cx="6360520" cy="3912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Multiple data access modes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PB scale data movement via OSN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Unique feature is the cloud stream/discard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Challenge is that all these are done on top of a single storage model!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Data size prohibits multiple transformations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/>
              <a:t>Hierarchy of tradeoffs in access modes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Viewer – simple service, low latency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OceanSpy – sophisticated tools, needs server</a:t>
            </a:r>
            <a:br>
              <a:rPr lang="en-US" sz="1800"/>
            </a:br>
            <a:r>
              <a:rPr lang="en-US" sz="1800"/>
              <a:t>side access, still interactive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Large-scale – off-line, scaleout in Google</a:t>
            </a:r>
            <a:endParaRPr/>
          </a:p>
          <a:p>
            <a:pPr indent="-1143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/>
          </a:p>
          <a:p>
            <a:pPr indent="-1143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/>
          </a:p>
          <a:p>
            <a:pPr indent="-1143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/>
          </a:p>
        </p:txBody>
      </p:sp>
      <p:pic>
        <p:nvPicPr>
          <p:cNvPr descr="NASA's newly upgraded Pleiades supercomputer delves into the mysteries of  star formation | TechCrunch" id="263" name="Google Shape;26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5116" y="1875353"/>
            <a:ext cx="1565701" cy="10381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4" name="Google Shape;264;p14"/>
          <p:cNvCxnSpPr>
            <a:stCxn id="263" idx="3"/>
            <a:endCxn id="265" idx="0"/>
          </p:cNvCxnSpPr>
          <p:nvPr/>
        </p:nvCxnSpPr>
        <p:spPr>
          <a:xfrm>
            <a:off x="1880817" y="2394417"/>
            <a:ext cx="692400" cy="8397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66" name="Google Shape;266;p14"/>
          <p:cNvCxnSpPr>
            <a:stCxn id="265" idx="2"/>
            <a:endCxn id="267" idx="0"/>
          </p:cNvCxnSpPr>
          <p:nvPr/>
        </p:nvCxnSpPr>
        <p:spPr>
          <a:xfrm rot="5400000">
            <a:off x="2089632" y="3697813"/>
            <a:ext cx="468000" cy="499200"/>
          </a:xfrm>
          <a:prstGeom prst="curvedConnector3">
            <a:avLst>
              <a:gd fmla="val 49985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descr="Google Cloud Platform - NGINX" id="268" name="Google Shape;26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21401" y="2598139"/>
            <a:ext cx="1018044" cy="610826"/>
          </a:xfrm>
          <a:prstGeom prst="rect">
            <a:avLst/>
          </a:prstGeom>
          <a:noFill/>
          <a:ln cap="flat" cmpd="sng" w="9525">
            <a:solidFill>
              <a:srgbClr val="4481AA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269" name="Google Shape;269;p14"/>
          <p:cNvCxnSpPr>
            <a:stCxn id="267" idx="3"/>
            <a:endCxn id="268" idx="1"/>
          </p:cNvCxnSpPr>
          <p:nvPr/>
        </p:nvCxnSpPr>
        <p:spPr>
          <a:xfrm flipH="1" rot="10800000">
            <a:off x="2340167" y="2903575"/>
            <a:ext cx="1481100" cy="1408500"/>
          </a:xfrm>
          <a:prstGeom prst="curvedConnector3">
            <a:avLst>
              <a:gd fmla="val 50005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270" name="Google Shape;270;p14"/>
          <p:cNvGrpSpPr/>
          <p:nvPr/>
        </p:nvGrpSpPr>
        <p:grpSpPr>
          <a:xfrm>
            <a:off x="1161357" y="4181270"/>
            <a:ext cx="1825624" cy="630942"/>
            <a:chOff x="1949287" y="4384173"/>
            <a:chExt cx="1825624" cy="630942"/>
          </a:xfrm>
        </p:grpSpPr>
        <p:sp>
          <p:nvSpPr>
            <p:cNvPr id="271" name="Google Shape;271;p14"/>
            <p:cNvSpPr txBox="1"/>
            <p:nvPr/>
          </p:nvSpPr>
          <p:spPr>
            <a:xfrm>
              <a:off x="1949287" y="4645783"/>
              <a:ext cx="1825624" cy="369332"/>
            </a:xfrm>
            <a:prstGeom prst="rect">
              <a:avLst/>
            </a:prstGeom>
            <a:solidFill>
              <a:srgbClr val="F2F2F2"/>
            </a:solidFill>
            <a:ln cap="flat" cmpd="sng" w="9525">
              <a:solidFill>
                <a:srgbClr val="4481A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JHU Poseidon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14"/>
            <p:cNvSpPr txBox="1"/>
            <p:nvPr/>
          </p:nvSpPr>
          <p:spPr>
            <a:xfrm>
              <a:off x="2596099" y="4384173"/>
              <a:ext cx="531998" cy="261610"/>
            </a:xfrm>
            <a:prstGeom prst="rect">
              <a:avLst/>
            </a:prstGeom>
            <a:solidFill>
              <a:srgbClr val="F2F2F2"/>
            </a:solidFill>
            <a:ln cap="flat" cmpd="sng" w="9525">
              <a:solidFill>
                <a:srgbClr val="4481A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Reach the World" id="272" name="Google Shape;272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51334" y="5188057"/>
            <a:ext cx="847327" cy="84732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3" name="Google Shape;273;p14"/>
          <p:cNvCxnSpPr>
            <a:stCxn id="271" idx="1"/>
            <a:endCxn id="274" idx="0"/>
          </p:cNvCxnSpPr>
          <p:nvPr/>
        </p:nvCxnSpPr>
        <p:spPr>
          <a:xfrm flipH="1">
            <a:off x="618957" y="4627546"/>
            <a:ext cx="542400" cy="6411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275" name="Google Shape;275;p14"/>
          <p:cNvGrpSpPr/>
          <p:nvPr/>
        </p:nvGrpSpPr>
        <p:grpSpPr>
          <a:xfrm>
            <a:off x="3377129" y="4368975"/>
            <a:ext cx="708720" cy="763449"/>
            <a:chOff x="2499875" y="4828132"/>
            <a:chExt cx="708720" cy="763449"/>
          </a:xfrm>
        </p:grpSpPr>
        <p:graphicFrame>
          <p:nvGraphicFramePr>
            <p:cNvPr id="276" name="Google Shape;276;p14"/>
            <p:cNvGraphicFramePr/>
            <p:nvPr/>
          </p:nvGraphicFramePr>
          <p:xfrm>
            <a:off x="2503077" y="4828132"/>
            <a:ext cx="705518" cy="505118"/>
          </p:xfrm>
          <a:graphic>
            <a:graphicData uri="http://schemas.openxmlformats.org/presentationml/2006/ole">
              <mc:AlternateContent>
                <mc:Choice Requires="v">
                  <p:oleObj r:id="rId7" imgH="505118" imgW="705518" progId="Photoshop.Image.13" spid="_x0000_s1">
                    <p:embed/>
                  </p:oleObj>
                </mc:Choice>
                <mc:Fallback>
                  <p:oleObj r:id="rId8" imgH="505118" imgW="705518" progId="Photoshop.Image.13">
                    <p:embed/>
                    <p:pic>
                      <p:nvPicPr>
                        <p:cNvPr id="276" name="Google Shape;276;p14"/>
                        <p:cNvPicPr preferRelativeResize="0"/>
                        <p:nvPr/>
                      </p:nvPicPr>
                      <p:blipFill rotWithShape="1">
                        <a:blip r:embed="rId9">
                          <a:alphaModFix/>
                        </a:blip>
                        <a:srcRect b="0" l="0" r="0" t="0"/>
                        <a:stretch/>
                      </p:blipFill>
                      <p:spPr>
                        <a:xfrm>
                          <a:off x="2503077" y="4828132"/>
                          <a:ext cx="705518" cy="5051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7" name="Google Shape;277;p14"/>
            <p:cNvSpPr txBox="1"/>
            <p:nvPr/>
          </p:nvSpPr>
          <p:spPr>
            <a:xfrm>
              <a:off x="2499875" y="5329971"/>
              <a:ext cx="705518" cy="26161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b="0" i="0" lang="en-US" sz="105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Viewer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78" name="Google Shape;278;p14"/>
          <p:cNvCxnSpPr>
            <a:stCxn id="271" idx="3"/>
          </p:cNvCxnSpPr>
          <p:nvPr/>
        </p:nvCxnSpPr>
        <p:spPr>
          <a:xfrm flipH="1" rot="10800000">
            <a:off x="2986981" y="4621546"/>
            <a:ext cx="393300" cy="6000"/>
          </a:xfrm>
          <a:prstGeom prst="curvedConnector3">
            <a:avLst>
              <a:gd fmla="val 50006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9" name="Google Shape;279;p14"/>
          <p:cNvCxnSpPr>
            <a:endCxn id="272" idx="0"/>
          </p:cNvCxnSpPr>
          <p:nvPr/>
        </p:nvCxnSpPr>
        <p:spPr>
          <a:xfrm flipH="1" rot="-5400000">
            <a:off x="4047298" y="4660357"/>
            <a:ext cx="566400" cy="4890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80" name="Google Shape;280;p14"/>
          <p:cNvCxnSpPr>
            <a:stCxn id="268" idx="3"/>
            <a:endCxn id="272" idx="3"/>
          </p:cNvCxnSpPr>
          <p:nvPr/>
        </p:nvCxnSpPr>
        <p:spPr>
          <a:xfrm>
            <a:off x="4839445" y="2903552"/>
            <a:ext cx="159300" cy="2708100"/>
          </a:xfrm>
          <a:prstGeom prst="curvedConnector3">
            <a:avLst>
              <a:gd fmla="val 243451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281" name="Google Shape;281;p14"/>
          <p:cNvGrpSpPr/>
          <p:nvPr/>
        </p:nvGrpSpPr>
        <p:grpSpPr>
          <a:xfrm>
            <a:off x="301343" y="5268741"/>
            <a:ext cx="1938471" cy="685960"/>
            <a:chOff x="301343" y="5268741"/>
            <a:chExt cx="1938471" cy="685960"/>
          </a:xfrm>
        </p:grpSpPr>
        <p:pic>
          <p:nvPicPr>
            <p:cNvPr descr="Object Explorer" id="274" name="Google Shape;274;p1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301343" y="5268741"/>
              <a:ext cx="635526" cy="685960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GitHub - hainegroup/oceanspy: A Python package to facilitate ocean model  data analysis and visualization." id="282" name="Google Shape;282;p1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951547" y="5268741"/>
              <a:ext cx="1288267" cy="685960"/>
            </a:xfrm>
            <a:prstGeom prst="rect">
              <a:avLst/>
            </a:prstGeom>
            <a:noFill/>
            <a:ln cap="flat" cmpd="sng" w="9525">
              <a:solidFill>
                <a:srgbClr val="4481AA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cxnSp>
        <p:nvCxnSpPr>
          <p:cNvPr id="283" name="Google Shape;283;p14"/>
          <p:cNvCxnSpPr>
            <a:stCxn id="282" idx="3"/>
            <a:endCxn id="272" idx="1"/>
          </p:cNvCxnSpPr>
          <p:nvPr/>
        </p:nvCxnSpPr>
        <p:spPr>
          <a:xfrm>
            <a:off x="2239814" y="5611721"/>
            <a:ext cx="1911600" cy="6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descr="Back Home" id="265" name="Google Shape;265;p1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660419" y="3233988"/>
            <a:ext cx="1825625" cy="47942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4"/>
          <p:cNvSpPr txBox="1"/>
          <p:nvPr/>
        </p:nvSpPr>
        <p:spPr>
          <a:xfrm>
            <a:off x="324658" y="2863760"/>
            <a:ext cx="149183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NASA Ames Pleiades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501900" y="4826000"/>
            <a:ext cx="698500" cy="49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AstroPath: Atlas of Cancer Cells</a:t>
            </a:r>
            <a:endParaRPr/>
          </a:p>
        </p:txBody>
      </p:sp>
      <p:sp>
        <p:nvSpPr>
          <p:cNvPr id="291" name="Google Shape;291;p15"/>
          <p:cNvSpPr txBox="1"/>
          <p:nvPr>
            <p:ph idx="1" type="body"/>
          </p:nvPr>
        </p:nvSpPr>
        <p:spPr>
          <a:xfrm>
            <a:off x="644847" y="225664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b="1" lang="en-US" sz="1400"/>
              <a:t>Astro</a:t>
            </a:r>
            <a:r>
              <a:rPr lang="en-US" sz="1400"/>
              <a:t>nomy meets </a:t>
            </a:r>
            <a:r>
              <a:rPr b="1" lang="en-US" sz="1400"/>
              <a:t>Path</a:t>
            </a:r>
            <a:r>
              <a:rPr lang="en-US" sz="1400"/>
              <a:t>ology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Char char="•"/>
            </a:pPr>
            <a:r>
              <a:rPr lang="en-US" sz="1200">
                <a:solidFill>
                  <a:srgbClr val="0070C0"/>
                </a:solidFill>
              </a:rPr>
              <a:t>with Prof. Janis Taube (JHMI BKI)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Studying the tumor microenvironment to understand cancer immunotherapy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Char char="•"/>
            </a:pPr>
            <a:r>
              <a:rPr lang="en-US" sz="1200">
                <a:solidFill>
                  <a:srgbClr val="0070C0"/>
                </a:solidFill>
              </a:rPr>
              <a:t>Spatial interactions of activated T cells and tumor near the tumor boundaries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Transitioning to the “industrial revolution”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Goal: increase data collection by a factor of &gt;1,000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Char char="•"/>
            </a:pPr>
            <a:r>
              <a:rPr lang="en-US" sz="1200">
                <a:solidFill>
                  <a:srgbClr val="0070C0"/>
                </a:solidFill>
              </a:rPr>
              <a:t>400GB mosaic of 35-band multiplex images/slide (from 10 to 2000 images/slide)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Char char="•"/>
            </a:pPr>
            <a:r>
              <a:rPr lang="en-US" sz="1200">
                <a:solidFill>
                  <a:srgbClr val="0070C0"/>
                </a:solidFill>
              </a:rPr>
              <a:t>7 markers (lineage + PD-1, PD-L1), more markers via additional panels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Char char="•"/>
            </a:pPr>
            <a:r>
              <a:rPr lang="en-US" sz="1200">
                <a:solidFill>
                  <a:srgbClr val="0070C0"/>
                </a:solidFill>
              </a:rPr>
              <a:t>Use a farm of automated microscopes =&gt; 2PB/year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Char char="•"/>
            </a:pPr>
            <a:r>
              <a:rPr lang="en-US" sz="1200">
                <a:solidFill>
                  <a:srgbClr val="0070C0"/>
                </a:solidFill>
              </a:rPr>
              <a:t>Heavy use of parallel processing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Parallels sky surveys (as of 20 years ago)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Char char="•"/>
            </a:pPr>
            <a:r>
              <a:rPr lang="en-US" sz="1200">
                <a:solidFill>
                  <a:srgbClr val="0070C0"/>
                </a:solidFill>
              </a:rPr>
              <a:t>“Disruptive assistance” from astronomy to pathology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00"/>
              <a:buChar char="•"/>
            </a:pPr>
            <a:r>
              <a:rPr lang="en-US" sz="1200">
                <a:solidFill>
                  <a:srgbClr val="0070C0"/>
                </a:solidFill>
              </a:rPr>
              <a:t>Using techniques astronomers learned the hard way (flat field, unwarp, calibrate)</a:t>
            </a:r>
            <a:endParaRPr sz="1400"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Next: planning to start an Open Cancer Cell Atlas with images of TCGA samples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Demostrates that one can share cyberinfrastructure between fields as remote</a:t>
            </a:r>
            <a:br>
              <a:rPr lang="en-US" sz="1400"/>
            </a:br>
            <a:r>
              <a:rPr lang="en-US" sz="1400"/>
              <a:t>as astronomy and cancer pathology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</p:txBody>
      </p:sp>
      <p:graphicFrame>
        <p:nvGraphicFramePr>
          <p:cNvPr id="292" name="Google Shape;292;p15"/>
          <p:cNvGraphicFramePr/>
          <p:nvPr/>
        </p:nvGraphicFramePr>
        <p:xfrm>
          <a:off x="7996843" y="1898428"/>
          <a:ext cx="3634556" cy="2196947"/>
        </p:xfrm>
        <a:graphic>
          <a:graphicData uri="http://schemas.openxmlformats.org/presentationml/2006/ole">
            <mc:AlternateContent>
              <mc:Choice Requires="v">
                <p:oleObj r:id="rId4" imgH="2196947" imgW="3634556" progId="Photoshop.Image.13" spid="_x0000_s1">
                  <p:embed/>
                </p:oleObj>
              </mc:Choice>
              <mc:Fallback>
                <p:oleObj r:id="rId5" imgH="2196947" imgW="3634556" progId="Photoshop.Image.13">
                  <p:embed/>
                  <p:pic>
                    <p:nvPicPr>
                      <p:cNvPr id="292" name="Google Shape;292;p15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7996843" y="1898428"/>
                        <a:ext cx="3634556" cy="21969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3" name="Google Shape;293;p15"/>
          <p:cNvSpPr txBox="1"/>
          <p:nvPr/>
        </p:nvSpPr>
        <p:spPr>
          <a:xfrm>
            <a:off x="7637358" y="4238625"/>
            <a:ext cx="4414999" cy="246221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1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Current data in the database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Cohorts, 496 slides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336,033 High Powered Fields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510M detected cells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229M unique cells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5.9B cell pairs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15.9 trillion pixels  (whole SDSS was 6.5 Tpixels!)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Additional 100+ slides already scanned</a:t>
            </a:r>
            <a:b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with multiple tumor types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68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Arial"/>
              <a:buNone/>
            </a:pPr>
            <a:r>
              <a:rPr b="1" lang="en-US" sz="4000">
                <a:solidFill>
                  <a:srgbClr val="0070C0"/>
                </a:solidFill>
              </a:rPr>
              <a:t>AstroPath Scalability</a:t>
            </a:r>
            <a:endParaRPr/>
          </a:p>
        </p:txBody>
      </p:sp>
      <p:sp>
        <p:nvSpPr>
          <p:cNvPr id="299" name="Google Shape;299;p17"/>
          <p:cNvSpPr txBox="1"/>
          <p:nvPr>
            <p:ph idx="1" type="body"/>
          </p:nvPr>
        </p:nvSpPr>
        <p:spPr>
          <a:xfrm>
            <a:off x="7246979" y="2580691"/>
            <a:ext cx="4640247" cy="2460978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127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Pool of 6 automated microscopes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Dramatically decrease human labor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Automate tissue segmentation with</a:t>
            </a:r>
            <a:br>
              <a:rPr lang="en-US" sz="1400"/>
            </a:br>
            <a:r>
              <a:rPr lang="en-US" sz="1400"/>
              <a:t>Deep Learning for cell recognition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Spatial DB scalable to many billions of cells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Integrate with genomics and medical records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Working in  MOCCA:</a:t>
            </a:r>
            <a:br>
              <a:rPr lang="en-US" sz="1600"/>
            </a:br>
            <a:r>
              <a:rPr lang="en-US" sz="1600"/>
              <a:t>        </a:t>
            </a:r>
            <a:r>
              <a:rPr b="1" lang="en-US" sz="1400"/>
              <a:t>MARK Open Cancer Cell Atlas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-127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600"/>
          </a:p>
        </p:txBody>
      </p:sp>
      <p:grpSp>
        <p:nvGrpSpPr>
          <p:cNvPr id="300" name="Google Shape;300;p17"/>
          <p:cNvGrpSpPr/>
          <p:nvPr/>
        </p:nvGrpSpPr>
        <p:grpSpPr>
          <a:xfrm>
            <a:off x="304774" y="1968146"/>
            <a:ext cx="924026" cy="1258041"/>
            <a:chOff x="1379622" y="465221"/>
            <a:chExt cx="1419726" cy="1684421"/>
          </a:xfrm>
        </p:grpSpPr>
        <p:sp>
          <p:nvSpPr>
            <p:cNvPr id="301" name="Google Shape;301;p17"/>
            <p:cNvSpPr/>
            <p:nvPr/>
          </p:nvSpPr>
          <p:spPr>
            <a:xfrm>
              <a:off x="1379622" y="465221"/>
              <a:ext cx="1419726" cy="1684421"/>
            </a:xfrm>
            <a:prstGeom prst="roundRect">
              <a:avLst>
                <a:gd fmla="val 16667" name="adj"/>
              </a:avLst>
            </a:prstGeom>
            <a:solidFill>
              <a:srgbClr val="B3C0DF"/>
            </a:solidFill>
            <a:ln cap="flat" cmpd="sng" w="12700">
              <a:solidFill>
                <a:srgbClr val="364A7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Microscopes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&lt;strong&gt;Microscope&lt;/strong&gt; Silhouette Clipart Free Stock Photo - Public ..." id="302" name="Google Shape;302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660358" y="846220"/>
              <a:ext cx="537410" cy="878305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&lt;strong&gt;Microscope&lt;/strong&gt; Silhouette Clipart Free Stock Photo - Public ..." id="303" name="Google Shape;303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812758" y="998620"/>
              <a:ext cx="537410" cy="878305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&lt;strong&gt;Microscope&lt;/strong&gt; Silhouette Clipart Free Stock Photo - Public ..." id="304" name="Google Shape;304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965158" y="1151020"/>
              <a:ext cx="537410" cy="878305"/>
            </a:xfrm>
            <a:prstGeom prst="rect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pic>
      </p:grpSp>
      <p:grpSp>
        <p:nvGrpSpPr>
          <p:cNvPr id="305" name="Google Shape;305;p17"/>
          <p:cNvGrpSpPr/>
          <p:nvPr/>
        </p:nvGrpSpPr>
        <p:grpSpPr>
          <a:xfrm>
            <a:off x="1704774" y="1952034"/>
            <a:ext cx="924026" cy="1293409"/>
            <a:chOff x="3737812" y="3577390"/>
            <a:chExt cx="1419726" cy="1684421"/>
          </a:xfrm>
        </p:grpSpPr>
        <p:sp>
          <p:nvSpPr>
            <p:cNvPr id="306" name="Google Shape;306;p17"/>
            <p:cNvSpPr/>
            <p:nvPr/>
          </p:nvSpPr>
          <p:spPr>
            <a:xfrm>
              <a:off x="3737812" y="3577390"/>
              <a:ext cx="1419726" cy="1684421"/>
            </a:xfrm>
            <a:prstGeom prst="roundRect">
              <a:avLst>
                <a:gd fmla="val 16667" name="adj"/>
              </a:avLst>
            </a:prstGeom>
            <a:solidFill>
              <a:srgbClr val="B3C0DF"/>
            </a:solidFill>
            <a:ln cap="flat" cmpd="sng" w="12700">
              <a:solidFill>
                <a:srgbClr val="364A7D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b="0" i="0" lang="en-US" sz="9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Compute Cluster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Sejarah perkembangan sistem komputer - Wikipedia bahasa ..." id="307" name="Google Shape;307;p1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flipH="1">
              <a:off x="4044865" y="4065417"/>
              <a:ext cx="447676" cy="4476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jarah perkembangan sistem komputer - Wikipedia bahasa ..." id="308" name="Google Shape;308;p1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 flipH="1">
              <a:off x="4197265" y="4217817"/>
              <a:ext cx="447676" cy="4476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Sejarah perkembangan sistem komputer - Wikipedia bahasa ..." id="309" name="Google Shape;309;p1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 flipH="1">
              <a:off x="4349665" y="4370217"/>
              <a:ext cx="447676" cy="4476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File:&lt;strong&gt;Server&lt;/strong&gt;-green.svg - Wikimedia Commons" id="310" name="Google Shape;310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98980" y="3660905"/>
            <a:ext cx="674191" cy="5211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ipart - &lt;strong&gt;Server&lt;/strong&gt;" id="311" name="Google Shape;311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955292" y="3580630"/>
            <a:ext cx="445927" cy="6891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2" name="Google Shape;312;p17"/>
          <p:cNvCxnSpPr>
            <a:stCxn id="301" idx="3"/>
            <a:endCxn id="306" idx="1"/>
          </p:cNvCxnSpPr>
          <p:nvPr/>
        </p:nvCxnSpPr>
        <p:spPr>
          <a:xfrm>
            <a:off x="1228800" y="2597167"/>
            <a:ext cx="476100" cy="1500"/>
          </a:xfrm>
          <a:prstGeom prst="curvedConnector3">
            <a:avLst>
              <a:gd fmla="val 49987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13" name="Google Shape;313;p17"/>
          <p:cNvCxnSpPr>
            <a:stCxn id="301" idx="2"/>
            <a:endCxn id="311" idx="1"/>
          </p:cNvCxnSpPr>
          <p:nvPr/>
        </p:nvCxnSpPr>
        <p:spPr>
          <a:xfrm flipH="1" rot="-5400000">
            <a:off x="511487" y="3481487"/>
            <a:ext cx="699000" cy="1884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14" name="Google Shape;314;p17"/>
          <p:cNvSpPr txBox="1"/>
          <p:nvPr/>
        </p:nvSpPr>
        <p:spPr>
          <a:xfrm>
            <a:off x="586680" y="4242597"/>
            <a:ext cx="116032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Storage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7"/>
          <p:cNvSpPr txBox="1"/>
          <p:nvPr/>
        </p:nvSpPr>
        <p:spPr>
          <a:xfrm>
            <a:off x="1772075" y="4197983"/>
            <a:ext cx="8402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Spatial</a:t>
            </a:r>
            <a:b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Database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6" name="Google Shape;316;p17"/>
          <p:cNvCxnSpPr>
            <a:stCxn id="311" idx="3"/>
            <a:endCxn id="310" idx="1"/>
          </p:cNvCxnSpPr>
          <p:nvPr/>
        </p:nvCxnSpPr>
        <p:spPr>
          <a:xfrm flipH="1" rot="10800000">
            <a:off x="1401219" y="3921620"/>
            <a:ext cx="497700" cy="3600"/>
          </a:xfrm>
          <a:prstGeom prst="curvedConnector3">
            <a:avLst>
              <a:gd fmla="val 50006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aphicFrame>
        <p:nvGraphicFramePr>
          <p:cNvPr id="317" name="Google Shape;317;p17"/>
          <p:cNvGraphicFramePr/>
          <p:nvPr/>
        </p:nvGraphicFramePr>
        <p:xfrm>
          <a:off x="3249748" y="2984484"/>
          <a:ext cx="796144" cy="651532"/>
        </p:xfrm>
        <a:graphic>
          <a:graphicData uri="http://schemas.openxmlformats.org/presentationml/2006/ole">
            <mc:AlternateContent>
              <mc:Choice Requires="v">
                <p:oleObj r:id="rId12" imgH="651532" imgW="796144" progId="Photoshop.Image.13" spid="_x0000_s1">
                  <p:embed/>
                </p:oleObj>
              </mc:Choice>
              <mc:Fallback>
                <p:oleObj r:id="rId13" imgH="651532" imgW="796144" progId="Photoshop.Image.13">
                  <p:embed/>
                  <p:pic>
                    <p:nvPicPr>
                      <p:cNvPr id="317" name="Google Shape;317;p17"/>
                      <p:cNvPicPr preferRelativeResize="0"/>
                      <p:nvPr/>
                    </p:nvPicPr>
                    <p:blipFill rotWithShape="1">
                      <a:blip r:embed="rId14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3249748" y="2984484"/>
                        <a:ext cx="796144" cy="6515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8" name="Google Shape;318;p17"/>
          <p:cNvCxnSpPr>
            <a:stCxn id="306" idx="2"/>
            <a:endCxn id="311" idx="0"/>
          </p:cNvCxnSpPr>
          <p:nvPr/>
        </p:nvCxnSpPr>
        <p:spPr>
          <a:xfrm rot="5400000">
            <a:off x="1504987" y="2918743"/>
            <a:ext cx="335100" cy="9885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19" name="Google Shape;319;p17"/>
          <p:cNvCxnSpPr>
            <a:stCxn id="310" idx="3"/>
          </p:cNvCxnSpPr>
          <p:nvPr/>
        </p:nvCxnSpPr>
        <p:spPr>
          <a:xfrm flipH="1" rot="10800000">
            <a:off x="2573171" y="3310399"/>
            <a:ext cx="676500" cy="6111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descr="Object Explorer" id="320" name="Google Shape;320;p1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330057" y="4038116"/>
            <a:ext cx="635526" cy="68596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321" name="Google Shape;321;p17"/>
          <p:cNvCxnSpPr>
            <a:stCxn id="310" idx="3"/>
            <a:endCxn id="320" idx="1"/>
          </p:cNvCxnSpPr>
          <p:nvPr/>
        </p:nvCxnSpPr>
        <p:spPr>
          <a:xfrm>
            <a:off x="2573171" y="3921499"/>
            <a:ext cx="756900" cy="4596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descr="Reach the World" id="322" name="Google Shape;322;p1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877929" y="3953404"/>
            <a:ext cx="847327" cy="847327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17"/>
          <p:cNvSpPr txBox="1"/>
          <p:nvPr/>
        </p:nvSpPr>
        <p:spPr>
          <a:xfrm>
            <a:off x="4672706" y="2480348"/>
            <a:ext cx="1349444" cy="369332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4481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JHU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4" name="Google Shape;324;p17"/>
          <p:cNvCxnSpPr>
            <a:stCxn id="320" idx="3"/>
            <a:endCxn id="322" idx="1"/>
          </p:cNvCxnSpPr>
          <p:nvPr/>
        </p:nvCxnSpPr>
        <p:spPr>
          <a:xfrm flipH="1" rot="10800000">
            <a:off x="3965583" y="4377196"/>
            <a:ext cx="912300" cy="39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25" name="Google Shape;325;p17"/>
          <p:cNvCxnSpPr>
            <a:endCxn id="322" idx="0"/>
          </p:cNvCxnSpPr>
          <p:nvPr/>
        </p:nvCxnSpPr>
        <p:spPr>
          <a:xfrm>
            <a:off x="4045793" y="3310204"/>
            <a:ext cx="1255800" cy="6432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26" name="Google Shape;326;p17"/>
          <p:cNvCxnSpPr>
            <a:endCxn id="323" idx="1"/>
          </p:cNvCxnSpPr>
          <p:nvPr/>
        </p:nvCxnSpPr>
        <p:spPr>
          <a:xfrm flipH="1" rot="10800000">
            <a:off x="3647906" y="2665014"/>
            <a:ext cx="1024800" cy="3195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27" name="Google Shape;327;p17"/>
          <p:cNvCxnSpPr>
            <a:stCxn id="320" idx="3"/>
            <a:endCxn id="323" idx="2"/>
          </p:cNvCxnSpPr>
          <p:nvPr/>
        </p:nvCxnSpPr>
        <p:spPr>
          <a:xfrm flipH="1" rot="10800000">
            <a:off x="3965583" y="2849596"/>
            <a:ext cx="1381800" cy="15315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13e9e90964_1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Commonalities</a:t>
            </a:r>
            <a:endParaRPr/>
          </a:p>
        </p:txBody>
      </p:sp>
      <p:sp>
        <p:nvSpPr>
          <p:cNvPr id="334" name="Google Shape;334;g113e9e90964_1_0"/>
          <p:cNvSpPr txBox="1"/>
          <p:nvPr>
            <p:ph idx="1" type="body"/>
          </p:nvPr>
        </p:nvSpPr>
        <p:spPr>
          <a:xfrm>
            <a:off x="1345276" y="2174808"/>
            <a:ext cx="8343207" cy="33240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2000"/>
              <a:t>Data too large to store in multiple versions or multiple places</a:t>
            </a:r>
            <a:br>
              <a:rPr lang="en-US" sz="2000"/>
            </a:br>
            <a:r>
              <a:rPr lang="en-US" sz="2000"/>
              <a:t>(other than required for redundancy)</a:t>
            </a:r>
            <a:endParaRPr sz="2000"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000"/>
              <a:t>We still need to support multiple access patterns from low</a:t>
            </a:r>
            <a:br>
              <a:rPr lang="en-US" sz="2000"/>
            </a:br>
            <a:r>
              <a:rPr lang="en-US" sz="2000"/>
              <a:t>latency immediate visualizations to large streaming scaleout</a:t>
            </a:r>
            <a:endParaRPr sz="2000"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000"/>
              <a:t>All applications include Jupyter access</a:t>
            </a:r>
            <a:endParaRPr sz="2000"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2000"/>
              <a:t>Many data transformations present for </a:t>
            </a:r>
            <a:endParaRPr sz="2000"/>
          </a:p>
          <a:p>
            <a:pPr indent="-3429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quick look viz (must be low latency)</a:t>
            </a:r>
            <a:endParaRPr sz="1800"/>
          </a:p>
          <a:p>
            <a:pPr indent="-342900" lvl="1" marL="9144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data ingest (must have high sequential throughput)</a:t>
            </a:r>
            <a:endParaRPr sz="1800"/>
          </a:p>
        </p:txBody>
      </p:sp>
      <p:sp>
        <p:nvSpPr>
          <p:cNvPr id="335" name="Google Shape;335;g113e9e90964_1_0"/>
          <p:cNvSpPr txBox="1"/>
          <p:nvPr/>
        </p:nvSpPr>
        <p:spPr>
          <a:xfrm>
            <a:off x="3025833" y="5498869"/>
            <a:ext cx="8382000" cy="461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Most of these can be implemented using the  NSDF approach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Emerging: Time Domain Astronomy</a:t>
            </a:r>
            <a:endParaRPr/>
          </a:p>
        </p:txBody>
      </p:sp>
      <p:sp>
        <p:nvSpPr>
          <p:cNvPr id="341" name="Google Shape;341;p18"/>
          <p:cNvSpPr txBox="1"/>
          <p:nvPr>
            <p:ph idx="1" type="body"/>
          </p:nvPr>
        </p:nvSpPr>
        <p:spPr>
          <a:xfrm>
            <a:off x="987829" y="2247320"/>
            <a:ext cx="10515600" cy="37544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000"/>
              <a:t>Multiple $B experiments: LIGO, LSST/Rubin</a:t>
            </a:r>
            <a:endParaRPr sz="2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Complex global dataflow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Just switched to more opportunistic computing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Real-time alerts generated (within 1 min)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World-wide follow up of transients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Complete game changer – a new unknown dimension is opening up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000"/>
              <a:t>Challenges </a:t>
            </a:r>
            <a:endParaRPr sz="2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Multiwavelength cross-correlations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Multimessenger alert processing with millions of events</a:t>
            </a:r>
            <a:endParaRPr sz="2000"/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000"/>
          </a:p>
          <a:p>
            <a:pPr indent="-101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1800"/>
          </a:p>
        </p:txBody>
      </p:sp>
      <p:graphicFrame>
        <p:nvGraphicFramePr>
          <p:cNvPr id="342" name="Google Shape;342;p18"/>
          <p:cNvGraphicFramePr/>
          <p:nvPr/>
        </p:nvGraphicFramePr>
        <p:xfrm>
          <a:off x="8997128" y="1934667"/>
          <a:ext cx="2785257" cy="2015320"/>
        </p:xfrm>
        <a:graphic>
          <a:graphicData uri="http://schemas.openxmlformats.org/presentationml/2006/ole">
            <mc:AlternateContent>
              <mc:Choice Requires="v">
                <p:oleObj r:id="rId4" imgH="2015320" imgW="2785257" progId="Photoshop.Image.13" spid="_x0000_s1">
                  <p:embed/>
                </p:oleObj>
              </mc:Choice>
              <mc:Fallback>
                <p:oleObj r:id="rId5" imgH="2015320" imgW="2785257" progId="Photoshop.Image.13">
                  <p:embed/>
                  <p:pic>
                    <p:nvPicPr>
                      <p:cNvPr id="342" name="Google Shape;342;p18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8997128" y="1934667"/>
                        <a:ext cx="2785257" cy="20153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3" name="Google Shape;343;p18"/>
          <p:cNvSpPr txBox="1"/>
          <p:nvPr/>
        </p:nvSpPr>
        <p:spPr>
          <a:xfrm>
            <a:off x="5382491" y="5652654"/>
            <a:ext cx="5569527" cy="461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Latency is critical for transient follow up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9"/>
          <p:cNvSpPr txBox="1"/>
          <p:nvPr>
            <p:ph type="title"/>
          </p:nvPr>
        </p:nvSpPr>
        <p:spPr>
          <a:xfrm>
            <a:off x="1422400" y="381000"/>
            <a:ext cx="97028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/>
              <a:t>Future-Proofing Our Computational Model </a:t>
            </a:r>
            <a:endParaRPr/>
          </a:p>
        </p:txBody>
      </p:sp>
      <p:sp>
        <p:nvSpPr>
          <p:cNvPr id="349" name="Google Shape;349;p19"/>
          <p:cNvSpPr txBox="1"/>
          <p:nvPr>
            <p:ph idx="1" type="body"/>
          </p:nvPr>
        </p:nvSpPr>
        <p:spPr>
          <a:xfrm>
            <a:off x="1905000" y="2337261"/>
            <a:ext cx="9458498" cy="3253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We need to get on a future-proof trajectory (that can adopt over the years)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We need to keep the main long-term data out of the cloud (for now, but be ready to overflow)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Move enough data in </a:t>
            </a:r>
            <a:r>
              <a:rPr b="1" lang="en-US" sz="1600"/>
              <a:t>just in time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AI training needs lots of cycles, but no long-term storage (may fit the cloud model)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</a:pPr>
            <a:r>
              <a:rPr lang="en-US" sz="1800"/>
              <a:t>Eventually we will need to cross correlate between data in different clouds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Need to move PB scale data sets -- </a:t>
            </a:r>
            <a:r>
              <a:rPr b="1" lang="en-US" sz="1800"/>
              <a:t>fast!</a:t>
            </a:r>
            <a:endParaRPr sz="1800"/>
          </a:p>
          <a:p>
            <a:pPr indent="-228600" lvl="0" marL="228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There will always be many different access modes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We cannot afford to store the data in so many ways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Must be easy to perform on-the-fly conversions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Don’t lose focus on preserving the valuable data sets </a:t>
            </a:r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5063774" y="5977332"/>
            <a:ext cx="5578387" cy="461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need the National Science Data Fabric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ack Home" id="351" name="Google Shape;35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40250" y="3845994"/>
            <a:ext cx="1825625" cy="47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41" y="128236"/>
            <a:ext cx="9694132" cy="6451604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0"/>
          <p:cNvSpPr/>
          <p:nvPr/>
        </p:nvSpPr>
        <p:spPr>
          <a:xfrm>
            <a:off x="9601200" y="595166"/>
            <a:ext cx="2590800" cy="16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400"/>
              <a:buFont typeface="Arial"/>
              <a:buNone/>
            </a:pPr>
            <a:r>
              <a:rPr lang="en-US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The Emergence of Big Science</a:t>
            </a:r>
            <a:endParaRPr/>
          </a:p>
        </p:txBody>
      </p:sp>
      <p:sp>
        <p:nvSpPr>
          <p:cNvPr id="71" name="Google Shape;71;p2"/>
          <p:cNvSpPr txBox="1"/>
          <p:nvPr>
            <p:ph idx="1" type="body"/>
          </p:nvPr>
        </p:nvSpPr>
        <p:spPr>
          <a:xfrm>
            <a:off x="838200" y="1825625"/>
            <a:ext cx="1100469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We are moving from the era of “manual production” of scientific data in </a:t>
            </a:r>
            <a:br>
              <a:rPr lang="en-US" sz="2200"/>
            </a:br>
            <a:r>
              <a:rPr lang="en-US" sz="2200"/>
              <a:t>small-scale experiments to the “industrial revolution” of Big Science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1920s : Small experiments done by individuals, small groups, slowly growing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1960- : Big Science projects, costing $1B+, take decades, very risk-adverse,</a:t>
            </a:r>
            <a:br>
              <a:rPr lang="en-US" sz="2200"/>
            </a:br>
            <a:r>
              <a:rPr lang="en-US" sz="2200"/>
              <a:t>data have much longer lifetimes</a:t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b="1"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1" lang="en-US" sz="2400"/>
              <a:t>This is a big difference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Past: Experiments rapidly followed one another, data sets had a short lifetime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Today: Big Science experiments (LIGO, LHC, SKA, LSST, OOI, NEON,…) </a:t>
            </a:r>
            <a:br>
              <a:rPr lang="en-US" sz="2400"/>
            </a:br>
            <a:r>
              <a:rPr lang="en-US" sz="2400"/>
              <a:t>may not be surpassed by another in our life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sp>
        <p:nvSpPr>
          <p:cNvPr id="72" name="Google Shape;72;p2"/>
          <p:cNvSpPr txBox="1"/>
          <p:nvPr/>
        </p:nvSpPr>
        <p:spPr>
          <a:xfrm>
            <a:off x="5287005" y="6262042"/>
            <a:ext cx="6248400" cy="461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1" lang="en-US" sz="2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The data is here to stay (for decades)…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 txBox="1"/>
          <p:nvPr/>
        </p:nvSpPr>
        <p:spPr>
          <a:xfrm>
            <a:off x="1757863" y="3707122"/>
            <a:ext cx="6868309" cy="369332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Van der Graaf -&gt; Cyclotron -&gt; Synchrotron -&gt; National Labs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" name="Google Shape;74;p2"/>
          <p:cNvGrpSpPr/>
          <p:nvPr/>
        </p:nvGrpSpPr>
        <p:grpSpPr>
          <a:xfrm>
            <a:off x="8626172" y="3891788"/>
            <a:ext cx="2196998" cy="636689"/>
            <a:chOff x="8035210" y="3106264"/>
            <a:chExt cx="2196998" cy="636689"/>
          </a:xfrm>
        </p:grpSpPr>
        <p:sp>
          <p:nvSpPr>
            <p:cNvPr id="75" name="Google Shape;75;p2"/>
            <p:cNvSpPr txBox="1"/>
            <p:nvPr/>
          </p:nvSpPr>
          <p:spPr>
            <a:xfrm>
              <a:off x="8799791" y="3281329"/>
              <a:ext cx="1432417" cy="461624"/>
            </a:xfrm>
            <a:prstGeom prst="rect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LHC </a:t>
              </a:r>
              <a:r>
                <a:rPr b="1" i="0" lang="en-US" sz="2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☺</a:t>
              </a:r>
              <a:endPara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6" name="Google Shape;76;p2"/>
            <p:cNvCxnSpPr>
              <a:stCxn id="73" idx="3"/>
              <a:endCxn id="75" idx="1"/>
            </p:cNvCxnSpPr>
            <p:nvPr/>
          </p:nvCxnSpPr>
          <p:spPr>
            <a:xfrm>
              <a:off x="8035210" y="3106264"/>
              <a:ext cx="764700" cy="405900"/>
            </a:xfrm>
            <a:prstGeom prst="curvedConnector3">
              <a:avLst>
                <a:gd fmla="val -27292" name="adj1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grpSp>
        <p:nvGrpSpPr>
          <p:cNvPr id="77" name="Google Shape;77;p2"/>
          <p:cNvGrpSpPr/>
          <p:nvPr/>
        </p:nvGrpSpPr>
        <p:grpSpPr>
          <a:xfrm>
            <a:off x="8626172" y="3445151"/>
            <a:ext cx="2196997" cy="446637"/>
            <a:chOff x="7770356" y="2699044"/>
            <a:chExt cx="2196997" cy="446637"/>
          </a:xfrm>
        </p:grpSpPr>
        <p:sp>
          <p:nvSpPr>
            <p:cNvPr id="78" name="Google Shape;78;p2"/>
            <p:cNvSpPr txBox="1"/>
            <p:nvPr/>
          </p:nvSpPr>
          <p:spPr>
            <a:xfrm>
              <a:off x="8487944" y="2699044"/>
              <a:ext cx="1479409" cy="369332"/>
            </a:xfrm>
            <a:prstGeom prst="rect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SSC ☹</a:t>
              </a:r>
              <a:endPara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9" name="Google Shape;79;p2"/>
            <p:cNvCxnSpPr>
              <a:stCxn id="73" idx="3"/>
              <a:endCxn id="78" idx="1"/>
            </p:cNvCxnSpPr>
            <p:nvPr/>
          </p:nvCxnSpPr>
          <p:spPr>
            <a:xfrm flipH="1" rot="10800000">
              <a:off x="7770356" y="2883781"/>
              <a:ext cx="717600" cy="261900"/>
            </a:xfrm>
            <a:prstGeom prst="curvedConnector3">
              <a:avLst>
                <a:gd fmla="val -69263" name="adj1"/>
              </a:avLst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400"/>
              <a:buFont typeface="Arial"/>
              <a:buNone/>
            </a:pPr>
            <a:r>
              <a:rPr lang="en-US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Today’s Science Environment</a:t>
            </a:r>
            <a:endParaRPr/>
          </a:p>
        </p:txBody>
      </p:sp>
      <p:sp>
        <p:nvSpPr>
          <p:cNvPr id="85" name="Google Shape;85;p3"/>
          <p:cNvSpPr txBox="1"/>
          <p:nvPr>
            <p:ph idx="1" type="body"/>
          </p:nvPr>
        </p:nvSpPr>
        <p:spPr>
          <a:xfrm>
            <a:off x="838200" y="2054225"/>
            <a:ext cx="10775083" cy="370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000"/>
              <a:t>For a long time science was bimodal, small PI projects vs Big Science</a:t>
            </a:r>
            <a:endParaRPr sz="2400"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000"/>
              <a:t>It is changing again today – more in the </a:t>
            </a:r>
            <a:r>
              <a:rPr b="1" lang="en-US" sz="2000"/>
              <a:t>middle</a:t>
            </a:r>
            <a:endParaRPr sz="2400"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NSF Mid-Scale projects, NIH U01, private collaborations,</a:t>
            </a:r>
            <a:br>
              <a:rPr lang="en-US" sz="1800"/>
            </a:br>
            <a:r>
              <a:rPr lang="en-US" sz="1800"/>
              <a:t>public-private partnerships (Sloan Digital Sky Survey, PFS, Human Genome …)</a:t>
            </a:r>
            <a:endParaRPr sz="2000"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Typically: create a unique instrument, use cutting edge technology,</a:t>
            </a:r>
            <a:br>
              <a:rPr lang="en-US" sz="1800"/>
            </a:br>
            <a:r>
              <a:rPr lang="en-US" sz="1800"/>
              <a:t>take risks, push budgets to the limit (and beyond) to maximize science,</a:t>
            </a:r>
            <a:br>
              <a:rPr lang="en-US" sz="1800"/>
            </a:br>
            <a:r>
              <a:rPr lang="en-US" sz="1800"/>
              <a:t>generate large amounts (petabytes) of data</a:t>
            </a:r>
            <a:endParaRPr sz="2000"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Enormous fresh energy liberated!</a:t>
            </a:r>
            <a:endParaRPr sz="2000"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At the “sweet spot” for science</a:t>
            </a:r>
            <a:endParaRPr sz="2000"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Do computations on a shoestring</a:t>
            </a:r>
            <a:endParaRPr sz="2000"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Good example is the Event Horizon Telescope</a:t>
            </a:r>
            <a:endParaRPr sz="2000"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Generally: </a:t>
            </a:r>
            <a:r>
              <a:rPr b="1" lang="en-US" sz="1800"/>
              <a:t>computations will be done opportunistically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1800"/>
          </a:p>
        </p:txBody>
      </p:sp>
      <p:sp>
        <p:nvSpPr>
          <p:cNvPr id="86" name="Google Shape;86;p3"/>
          <p:cNvSpPr txBox="1"/>
          <p:nvPr/>
        </p:nvSpPr>
        <p:spPr>
          <a:xfrm>
            <a:off x="280437" y="5715298"/>
            <a:ext cx="11149899" cy="461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this new model there is much more focus on generating (and sharing) novel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The Open Storage Network</a:t>
            </a:r>
            <a:endParaRPr/>
          </a:p>
        </p:txBody>
      </p:sp>
      <p:sp>
        <p:nvSpPr>
          <p:cNvPr id="92" name="Google Shape;92;p5"/>
          <p:cNvSpPr txBox="1"/>
          <p:nvPr>
            <p:ph idx="1" type="body"/>
          </p:nvPr>
        </p:nvSpPr>
        <p:spPr>
          <a:xfrm>
            <a:off x="896389" y="2264277"/>
            <a:ext cx="10515600" cy="3569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Science needs a robust cyberinfrastructure with 3 pillars:</a:t>
            </a:r>
            <a:endParaRPr sz="2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400"/>
              <a:t>Computing Capabilities 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400"/>
              <a:t>Fast Networking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400"/>
              <a:t>Data-Intensive Infrastructure (still largely missing)</a:t>
            </a:r>
            <a:endParaRPr sz="20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There is a serious </a:t>
            </a:r>
            <a:r>
              <a:rPr b="1" lang="en-US" sz="1800"/>
              <a:t>impedance mismatch</a:t>
            </a:r>
            <a:endParaRPr sz="24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400"/>
              <a:t>In the storage layer disk-to-disk transfers are still much slower</a:t>
            </a:r>
            <a:br>
              <a:rPr lang="en-US" sz="1400"/>
            </a:br>
            <a:r>
              <a:rPr lang="en-US" sz="1400"/>
              <a:t>than the network bandwidth</a:t>
            </a:r>
            <a:endParaRPr sz="2000"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400"/>
              <a:t>OSN idea: build an inexpensive standard appliance</a:t>
            </a:r>
            <a:endParaRPr sz="2000"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400"/>
              <a:t>Open software stack centrally managed, built on microservices</a:t>
            </a:r>
            <a:endParaRPr sz="1400"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400"/>
              <a:t>Ultra-simple, industry standard API:  S3 object store</a:t>
            </a:r>
            <a:endParaRPr sz="1800"/>
          </a:p>
          <a:p>
            <a:pPr indent="-2286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400"/>
              <a:t>Plug into the 100G Internet2 backbone in the DMZ</a:t>
            </a:r>
            <a:endParaRPr sz="18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1800"/>
              <a:t>8 nodes deployed, extensive testing, system functional/in use</a:t>
            </a:r>
            <a:endParaRPr sz="2400"/>
          </a:p>
          <a:p>
            <a:pPr indent="-127000" lvl="2" marL="11430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 sz="1400"/>
          </a:p>
        </p:txBody>
      </p:sp>
      <p:sp>
        <p:nvSpPr>
          <p:cNvPr id="93" name="Google Shape;93;p5"/>
          <p:cNvSpPr txBox="1"/>
          <p:nvPr/>
        </p:nvSpPr>
        <p:spPr>
          <a:xfrm>
            <a:off x="2636520" y="5602780"/>
            <a:ext cx="6705600" cy="461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OSN can solve the continental impedance problem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ack Home" id="94" name="Google Shape;9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95820" y="2470962"/>
            <a:ext cx="2512114" cy="659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Midscale: the “First Meter” Problem</a:t>
            </a:r>
            <a:endParaRPr/>
          </a:p>
        </p:txBody>
      </p:sp>
      <p:sp>
        <p:nvSpPr>
          <p:cNvPr id="100" name="Google Shape;100;p6"/>
          <p:cNvSpPr txBox="1"/>
          <p:nvPr>
            <p:ph idx="1" type="body"/>
          </p:nvPr>
        </p:nvSpPr>
        <p:spPr>
          <a:xfrm>
            <a:off x="838200" y="1952726"/>
            <a:ext cx="10515600" cy="3640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High throughput instruments have an impedance problem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1600"/>
              <a:t>Both for data rate (few TB/min), and data volume (PB)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Data needs to be first captured at a high rate then transferred </a:t>
            </a:r>
            <a:br>
              <a:rPr lang="en-US" sz="1800"/>
            </a:br>
            <a:r>
              <a:rPr lang="en-US" sz="1800"/>
              <a:t>to an HPC center for processing (where it is free)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This can be beautifully solved with multiple dedicated local pods</a:t>
            </a:r>
            <a:br>
              <a:rPr lang="en-US" sz="1800"/>
            </a:br>
            <a:r>
              <a:rPr lang="en-US" sz="1800"/>
              <a:t>acting as high-capacity caches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But: we need to add a customizable SW layer </a:t>
            </a:r>
            <a:br>
              <a:rPr lang="en-US" sz="1800"/>
            </a:br>
            <a:r>
              <a:rPr lang="en-US" sz="1800"/>
              <a:t>on the back end (compression, data transform)</a:t>
            </a:r>
            <a:br>
              <a:rPr lang="en-US" sz="1800"/>
            </a:br>
            <a:r>
              <a:rPr lang="en-US" sz="1800"/>
              <a:t>	</a:t>
            </a:r>
            <a:r>
              <a:rPr b="1" i="1" lang="en-US" sz="1800"/>
              <a:t>=&gt; Points to the NSDF</a:t>
            </a:r>
            <a:endParaRPr/>
          </a:p>
        </p:txBody>
      </p:sp>
      <p:grpSp>
        <p:nvGrpSpPr>
          <p:cNvPr id="101" name="Google Shape;101;p6"/>
          <p:cNvGrpSpPr/>
          <p:nvPr/>
        </p:nvGrpSpPr>
        <p:grpSpPr>
          <a:xfrm>
            <a:off x="7328637" y="3594056"/>
            <a:ext cx="4360627" cy="2849418"/>
            <a:chOff x="990600" y="2667000"/>
            <a:chExt cx="5923914" cy="3870936"/>
          </a:xfrm>
        </p:grpSpPr>
        <p:pic>
          <p:nvPicPr>
            <p:cNvPr descr="Transmission Electron Microscope: JEM-1400Flash : Quote, RFQ, Price and Buy" id="102" name="Google Shape;102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90600" y="3064165"/>
              <a:ext cx="1447800" cy="1521712"/>
            </a:xfrm>
            <a:prstGeom prst="rect">
              <a:avLst/>
            </a:prstGeom>
            <a:noFill/>
            <a:ln cap="flat" cmpd="sng" w="9525">
              <a:solidFill>
                <a:srgbClr val="A5A5A5"/>
              </a:solidFill>
              <a:prstDash val="solid"/>
              <a:round/>
              <a:headEnd len="sm" w="sm" type="none"/>
              <a:tailEnd len="sm" w="sm" type="none"/>
            </a:ln>
          </p:spPr>
        </p:pic>
        <p:pic>
          <p:nvPicPr>
            <p:cNvPr descr="proFPGA RACK" id="103" name="Google Shape;103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642554" y="3061877"/>
              <a:ext cx="1524000" cy="1524000"/>
            </a:xfrm>
            <a:prstGeom prst="rect">
              <a:avLst/>
            </a:prstGeom>
            <a:noFill/>
            <a:ln cap="flat" cmpd="sng" w="9525">
              <a:solidFill>
                <a:srgbClr val="A5A5A5"/>
              </a:solidFill>
              <a:prstDash val="solid"/>
              <a:round/>
              <a:headEnd len="sm" w="sm" type="none"/>
              <a:tailEnd len="sm" w="sm" type="none"/>
            </a:ln>
          </p:spPr>
        </p:pic>
        <p:grpSp>
          <p:nvGrpSpPr>
            <p:cNvPr id="104" name="Google Shape;104;p6"/>
            <p:cNvGrpSpPr/>
            <p:nvPr/>
          </p:nvGrpSpPr>
          <p:grpSpPr>
            <a:xfrm>
              <a:off x="2112040" y="5121565"/>
              <a:ext cx="2705870" cy="1416371"/>
              <a:chOff x="2305242" y="3657600"/>
              <a:chExt cx="2705870" cy="1416371"/>
            </a:xfrm>
          </p:grpSpPr>
          <p:pic>
            <p:nvPicPr>
              <p:cNvPr id="105" name="Google Shape;105;p6"/>
              <p:cNvPicPr preferRelativeResize="0"/>
              <p:nvPr/>
            </p:nvPicPr>
            <p:blipFill rotWithShape="1">
              <a:blip r:embed="rId5">
                <a:alphaModFix/>
              </a:blip>
              <a:srcRect b="6331" l="12319" r="13619" t="3933"/>
              <a:stretch/>
            </p:blipFill>
            <p:spPr>
              <a:xfrm>
                <a:off x="2362200" y="3813463"/>
                <a:ext cx="533400" cy="12605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6" name="Google Shape;106;p6"/>
              <p:cNvPicPr preferRelativeResize="0"/>
              <p:nvPr/>
            </p:nvPicPr>
            <p:blipFill rotWithShape="1">
              <a:blip r:embed="rId6">
                <a:alphaModFix/>
              </a:blip>
              <a:srcRect b="6331" l="12319" r="13619" t="3933"/>
              <a:stretch/>
            </p:blipFill>
            <p:spPr>
              <a:xfrm>
                <a:off x="3048385" y="3813463"/>
                <a:ext cx="533400" cy="12605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7" name="Google Shape;107;p6"/>
              <p:cNvPicPr preferRelativeResize="0"/>
              <p:nvPr/>
            </p:nvPicPr>
            <p:blipFill rotWithShape="1">
              <a:blip r:embed="rId7">
                <a:alphaModFix/>
              </a:blip>
              <a:srcRect b="6331" l="12319" r="13619" t="3933"/>
              <a:stretch/>
            </p:blipFill>
            <p:spPr>
              <a:xfrm>
                <a:off x="3734570" y="3813463"/>
                <a:ext cx="533400" cy="12605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08" name="Google Shape;108;p6"/>
              <p:cNvPicPr preferRelativeResize="0"/>
              <p:nvPr/>
            </p:nvPicPr>
            <p:blipFill rotWithShape="1">
              <a:blip r:embed="rId8">
                <a:alphaModFix/>
              </a:blip>
              <a:srcRect b="6331" l="12319" r="13619" t="3933"/>
              <a:stretch/>
            </p:blipFill>
            <p:spPr>
              <a:xfrm>
                <a:off x="4420755" y="3813463"/>
                <a:ext cx="533400" cy="126050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Dell PowerEdge R230 Xeon E3-1225 v5 16GB 1TB SATA Rack Server" id="109" name="Google Shape;109;p6"/>
              <p:cNvPicPr preferRelativeResize="0"/>
              <p:nvPr/>
            </p:nvPicPr>
            <p:blipFill rotWithShape="1">
              <a:blip r:embed="rId9">
                <a:alphaModFix/>
              </a:blip>
              <a:srcRect b="41332" l="0" r="0" t="37333"/>
              <a:stretch/>
            </p:blipFill>
            <p:spPr>
              <a:xfrm>
                <a:off x="2305242" y="3657600"/>
                <a:ext cx="647315" cy="1183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Dell PowerEdge R230 Xeon E3-1225 v5 16GB 1TB SATA Rack Server" id="110" name="Google Shape;110;p6"/>
              <p:cNvPicPr preferRelativeResize="0"/>
              <p:nvPr/>
            </p:nvPicPr>
            <p:blipFill rotWithShape="1">
              <a:blip r:embed="rId10">
                <a:alphaModFix/>
              </a:blip>
              <a:srcRect b="41332" l="0" r="0" t="37333"/>
              <a:stretch/>
            </p:blipFill>
            <p:spPr>
              <a:xfrm>
                <a:off x="2991427" y="3664527"/>
                <a:ext cx="647315" cy="1183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Dell PowerEdge R230 Xeon E3-1225 v5 16GB 1TB SATA Rack Server" id="111" name="Google Shape;111;p6"/>
              <p:cNvPicPr preferRelativeResize="0"/>
              <p:nvPr/>
            </p:nvPicPr>
            <p:blipFill rotWithShape="1">
              <a:blip r:embed="rId11">
                <a:alphaModFix/>
              </a:blip>
              <a:srcRect b="41332" l="0" r="0" t="37333"/>
              <a:stretch/>
            </p:blipFill>
            <p:spPr>
              <a:xfrm>
                <a:off x="3670685" y="3657600"/>
                <a:ext cx="647315" cy="11836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Dell PowerEdge R230 Xeon E3-1225 v5 16GB 1TB SATA Rack Server" id="112" name="Google Shape;112;p6"/>
              <p:cNvPicPr preferRelativeResize="0"/>
              <p:nvPr/>
            </p:nvPicPr>
            <p:blipFill rotWithShape="1">
              <a:blip r:embed="rId12">
                <a:alphaModFix/>
              </a:blip>
              <a:srcRect b="41332" l="0" r="0" t="37333"/>
              <a:stretch/>
            </p:blipFill>
            <p:spPr>
              <a:xfrm>
                <a:off x="4363797" y="3664527"/>
                <a:ext cx="647315" cy="11836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cxnSp>
          <p:nvCxnSpPr>
            <p:cNvPr id="113" name="Google Shape;113;p6"/>
            <p:cNvCxnSpPr>
              <a:stCxn id="103" idx="2"/>
              <a:endCxn id="109" idx="0"/>
            </p:cNvCxnSpPr>
            <p:nvPr/>
          </p:nvCxnSpPr>
          <p:spPr>
            <a:xfrm rot="5400000">
              <a:off x="2652154" y="4369277"/>
              <a:ext cx="535800" cy="969000"/>
            </a:xfrm>
            <a:prstGeom prst="curvedConnector3">
              <a:avLst>
                <a:gd fmla="val -38736" name="adj1"/>
              </a:avLst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14" name="Google Shape;114;p6"/>
            <p:cNvCxnSpPr>
              <a:stCxn id="103" idx="2"/>
              <a:endCxn id="110" idx="0"/>
            </p:cNvCxnSpPr>
            <p:nvPr/>
          </p:nvCxnSpPr>
          <p:spPr>
            <a:xfrm rot="5400000">
              <a:off x="2991904" y="4715927"/>
              <a:ext cx="542700" cy="282600"/>
            </a:xfrm>
            <a:prstGeom prst="curvedConnector3">
              <a:avLst>
                <a:gd fmla="val -37379" name="adj1"/>
              </a:avLst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15" name="Google Shape;115;p6"/>
            <p:cNvCxnSpPr>
              <a:stCxn id="103" idx="2"/>
              <a:endCxn id="111" idx="0"/>
            </p:cNvCxnSpPr>
            <p:nvPr/>
          </p:nvCxnSpPr>
          <p:spPr>
            <a:xfrm flipH="1" rot="-5400000">
              <a:off x="3334954" y="4655477"/>
              <a:ext cx="535800" cy="396600"/>
            </a:xfrm>
            <a:prstGeom prst="curvedConnector3">
              <a:avLst>
                <a:gd fmla="val -38736" name="adj1"/>
              </a:avLst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cxnSp>
          <p:nvCxnSpPr>
            <p:cNvPr id="116" name="Google Shape;116;p6"/>
            <p:cNvCxnSpPr>
              <a:stCxn id="103" idx="2"/>
              <a:endCxn id="112" idx="0"/>
            </p:cNvCxnSpPr>
            <p:nvPr/>
          </p:nvCxnSpPr>
          <p:spPr>
            <a:xfrm flipH="1" rot="-5400000">
              <a:off x="3678004" y="4312427"/>
              <a:ext cx="542700" cy="1089600"/>
            </a:xfrm>
            <a:prstGeom prst="curvedConnector3">
              <a:avLst>
                <a:gd fmla="val -37379" name="adj1"/>
              </a:avLst>
            </a:prstGeom>
            <a:noFill/>
            <a:ln cap="flat" cmpd="sng" w="28575">
              <a:solidFill>
                <a:srgbClr val="FF0000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17" name="Google Shape;117;p6"/>
            <p:cNvSpPr/>
            <p:nvPr/>
          </p:nvSpPr>
          <p:spPr>
            <a:xfrm>
              <a:off x="4970292" y="3138075"/>
              <a:ext cx="1904999" cy="1371601"/>
            </a:xfrm>
            <a:prstGeom prst="cloud">
              <a:avLst/>
            </a:prstGeom>
            <a:solidFill>
              <a:srgbClr val="EDF4FD"/>
            </a:solidFill>
            <a:ln cap="flat" cmpd="sng" w="28575">
              <a:solidFill>
                <a:srgbClr val="A5A5A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6"/>
            <p:cNvSpPr txBox="1"/>
            <p:nvPr/>
          </p:nvSpPr>
          <p:spPr>
            <a:xfrm>
              <a:off x="4773868" y="4566633"/>
              <a:ext cx="1425101" cy="7107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009999"/>
                  </a:solidFill>
                  <a:latin typeface="Arial"/>
                  <a:ea typeface="Arial"/>
                  <a:cs typeface="Arial"/>
                  <a:sym typeface="Arial"/>
                </a:rPr>
                <a:t>100G </a:t>
              </a:r>
              <a:br>
                <a:rPr b="0" i="0" lang="en-US" sz="1400" u="none" cap="none" strike="noStrike">
                  <a:solidFill>
                    <a:srgbClr val="009999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0" i="0" lang="en-US" sz="1400" u="none" cap="none" strike="noStrike">
                  <a:solidFill>
                    <a:srgbClr val="009999"/>
                  </a:solidFill>
                  <a:latin typeface="Arial"/>
                  <a:ea typeface="Arial"/>
                  <a:cs typeface="Arial"/>
                  <a:sym typeface="Arial"/>
                </a:rPr>
                <a:t>sustained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19" name="Google Shape;119;p6"/>
            <p:cNvCxnSpPr>
              <a:stCxn id="112" idx="3"/>
              <a:endCxn id="117" idx="2"/>
            </p:cNvCxnSpPr>
            <p:nvPr/>
          </p:nvCxnSpPr>
          <p:spPr>
            <a:xfrm flipH="1" rot="10800000">
              <a:off x="4817910" y="3823875"/>
              <a:ext cx="158400" cy="1363800"/>
            </a:xfrm>
            <a:prstGeom prst="curvedConnector3">
              <a:avLst>
                <a:gd fmla="val -4501604" name="adj1"/>
              </a:avLst>
            </a:prstGeom>
            <a:noFill/>
            <a:ln cap="flat" cmpd="sng" w="28575">
              <a:solidFill>
                <a:srgbClr val="009999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  <p:sp>
          <p:nvSpPr>
            <p:cNvPr id="120" name="Google Shape;120;p6"/>
            <p:cNvSpPr txBox="1"/>
            <p:nvPr/>
          </p:nvSpPr>
          <p:spPr>
            <a:xfrm>
              <a:off x="1066452" y="4655856"/>
              <a:ext cx="1425101" cy="7107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US" sz="1400" u="none" cap="none" strike="noStrike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N x 100G burst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6"/>
            <p:cNvSpPr txBox="1"/>
            <p:nvPr/>
          </p:nvSpPr>
          <p:spPr>
            <a:xfrm>
              <a:off x="1295400" y="2667000"/>
              <a:ext cx="912884" cy="5017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TEM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6"/>
            <p:cNvSpPr txBox="1"/>
            <p:nvPr/>
          </p:nvSpPr>
          <p:spPr>
            <a:xfrm>
              <a:off x="2954310" y="2667001"/>
              <a:ext cx="1052255" cy="5017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FPGA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6"/>
            <p:cNvSpPr txBox="1"/>
            <p:nvPr/>
          </p:nvSpPr>
          <p:spPr>
            <a:xfrm>
              <a:off x="4938923" y="2726684"/>
              <a:ext cx="1975591" cy="5017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HPC or cloud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2320829" y="3367182"/>
              <a:ext cx="440844" cy="240244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D7D2D8"/>
            </a:solidFill>
            <a:ln cap="flat" cmpd="sng" w="9525">
              <a:solidFill>
                <a:srgbClr val="77697A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6"/>
            <p:cNvSpPr txBox="1"/>
            <p:nvPr/>
          </p:nvSpPr>
          <p:spPr>
            <a:xfrm>
              <a:off x="1860970" y="3063283"/>
              <a:ext cx="1425101" cy="376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US" sz="1200" u="none" cap="none" strike="noStrike">
                  <a:solidFill>
                    <a:srgbClr val="C3BCC5"/>
                  </a:solidFill>
                  <a:latin typeface="Arial"/>
                  <a:ea typeface="Arial"/>
                  <a:cs typeface="Arial"/>
                  <a:sym typeface="Arial"/>
                </a:rPr>
                <a:t>TB/min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6"/>
          <p:cNvSpPr txBox="1"/>
          <p:nvPr/>
        </p:nvSpPr>
        <p:spPr>
          <a:xfrm>
            <a:off x="1105531" y="5148543"/>
            <a:ext cx="5220127" cy="83099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problem will be here even when everything will move to the cloud!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400"/>
              <a:buFont typeface="Arial"/>
              <a:buNone/>
            </a:pPr>
            <a:r>
              <a:rPr lang="en-US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Evolving Data Analysis</a:t>
            </a:r>
            <a:endParaRPr/>
          </a:p>
        </p:txBody>
      </p:sp>
      <p:sp>
        <p:nvSpPr>
          <p:cNvPr id="132" name="Google Shape;132;p7"/>
          <p:cNvSpPr txBox="1"/>
          <p:nvPr>
            <p:ph idx="1" type="body"/>
          </p:nvPr>
        </p:nvSpPr>
        <p:spPr>
          <a:xfrm>
            <a:off x="1605235" y="1920875"/>
            <a:ext cx="77724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/>
              <a:t>The evolution of the music industry is a good example: </a:t>
            </a:r>
            <a:endParaRPr/>
          </a:p>
          <a:p>
            <a:pPr indent="-114300" lvl="0" marL="228600" rtl="0" algn="l">
              <a:lnSpc>
                <a:spcPct val="8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/>
          </a:p>
          <a:p>
            <a:pPr indent="-114300" lvl="0" marL="228600" rtl="0" algn="l">
              <a:lnSpc>
                <a:spcPct val="8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/>
          </a:p>
          <a:p>
            <a:pPr indent="0" lvl="1" marL="3429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	 </a:t>
            </a:r>
            <a:endParaRPr sz="1650">
              <a:solidFill>
                <a:schemeClr val="accent1"/>
              </a:solidFill>
            </a:endParaRPr>
          </a:p>
        </p:txBody>
      </p:sp>
      <p:grpSp>
        <p:nvGrpSpPr>
          <p:cNvPr id="133" name="Google Shape;133;p7"/>
          <p:cNvGrpSpPr/>
          <p:nvPr/>
        </p:nvGrpSpPr>
        <p:grpSpPr>
          <a:xfrm>
            <a:off x="2268811" y="2332995"/>
            <a:ext cx="1725613" cy="781050"/>
            <a:chOff x="7464613" y="2110471"/>
            <a:chExt cx="2300995" cy="1041545"/>
          </a:xfrm>
        </p:grpSpPr>
        <p:pic>
          <p:nvPicPr>
            <p:cNvPr descr="Miles Davis - Kind of Blue Vinyl Record" id="134" name="Google Shape;134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8724063" y="2110471"/>
              <a:ext cx="1041545" cy="10415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" name="Google Shape;135;p7"/>
            <p:cNvSpPr txBox="1"/>
            <p:nvPr/>
          </p:nvSpPr>
          <p:spPr>
            <a:xfrm>
              <a:off x="7464613" y="2182448"/>
              <a:ext cx="1132505" cy="4509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7F7F7F"/>
                  </a:solidFill>
                  <a:latin typeface="Arial"/>
                  <a:ea typeface="Arial"/>
                  <a:cs typeface="Arial"/>
                  <a:sym typeface="Arial"/>
                </a:rPr>
                <a:t> LP/CD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p7"/>
          <p:cNvGrpSpPr/>
          <p:nvPr/>
        </p:nvGrpSpPr>
        <p:grpSpPr>
          <a:xfrm>
            <a:off x="6447453" y="2632394"/>
            <a:ext cx="2674938" cy="874713"/>
            <a:chOff x="8189545" y="4393763"/>
            <a:chExt cx="3566444" cy="1164151"/>
          </a:xfrm>
        </p:grpSpPr>
        <p:pic>
          <p:nvPicPr>
            <p:cNvPr descr="Image result for spotify" id="137" name="Google Shape;137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0714012" y="4515938"/>
              <a:ext cx="1041977" cy="10419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8" name="Google Shape;138;p7"/>
            <p:cNvSpPr txBox="1"/>
            <p:nvPr/>
          </p:nvSpPr>
          <p:spPr>
            <a:xfrm>
              <a:off x="8189545" y="4393763"/>
              <a:ext cx="2740976" cy="4500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7F7F7F"/>
                  </a:solidFill>
                  <a:latin typeface="Arial"/>
                  <a:ea typeface="Arial"/>
                  <a:cs typeface="Arial"/>
                  <a:sym typeface="Arial"/>
                </a:rPr>
                <a:t>=&gt; Spotify/Pandora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" name="Google Shape;139;p7"/>
          <p:cNvGrpSpPr/>
          <p:nvPr/>
        </p:nvGrpSpPr>
        <p:grpSpPr>
          <a:xfrm>
            <a:off x="4276098" y="2474454"/>
            <a:ext cx="1916112" cy="766763"/>
            <a:chOff x="7955738" y="3166715"/>
            <a:chExt cx="2556184" cy="1023248"/>
          </a:xfrm>
        </p:grpSpPr>
        <p:pic>
          <p:nvPicPr>
            <p:cNvPr descr="Image result for iTunes" id="140" name="Google Shape;140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599977" y="3273947"/>
              <a:ext cx="911945" cy="9160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7"/>
            <p:cNvSpPr txBox="1"/>
            <p:nvPr/>
          </p:nvSpPr>
          <p:spPr>
            <a:xfrm>
              <a:off x="7955738" y="3166715"/>
              <a:ext cx="1505755" cy="451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7F7F7F"/>
                  </a:solidFill>
                  <a:latin typeface="Arial"/>
                  <a:ea typeface="Arial"/>
                  <a:cs typeface="Arial"/>
                  <a:sym typeface="Arial"/>
                </a:rPr>
                <a:t>=&gt; iTunes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7"/>
          <p:cNvSpPr txBox="1"/>
          <p:nvPr/>
        </p:nvSpPr>
        <p:spPr>
          <a:xfrm>
            <a:off x="1605235" y="3380743"/>
            <a:ext cx="4311117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the data equivalents?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" name="Google Shape;143;p7"/>
          <p:cNvGrpSpPr/>
          <p:nvPr/>
        </p:nvGrpSpPr>
        <p:grpSpPr>
          <a:xfrm>
            <a:off x="4276098" y="4946168"/>
            <a:ext cx="5339202" cy="504040"/>
            <a:chOff x="3151188" y="5183730"/>
            <a:chExt cx="5339868" cy="503500"/>
          </a:xfrm>
        </p:grpSpPr>
        <p:sp>
          <p:nvSpPr>
            <p:cNvPr id="144" name="Google Shape;144;p7"/>
            <p:cNvSpPr txBox="1"/>
            <p:nvPr/>
          </p:nvSpPr>
          <p:spPr>
            <a:xfrm>
              <a:off x="3151188" y="5183730"/>
              <a:ext cx="3634240" cy="2886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7F7F7F"/>
                  </a:solidFill>
                  <a:latin typeface="Arial"/>
                  <a:ea typeface="Arial"/>
                  <a:cs typeface="Arial"/>
                  <a:sym typeface="Arial"/>
                </a:rPr>
                <a:t>=&gt; Run in the cloud, view the result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7"/>
            <p:cNvSpPr txBox="1"/>
            <p:nvPr/>
          </p:nvSpPr>
          <p:spPr>
            <a:xfrm>
              <a:off x="7227048" y="5225762"/>
              <a:ext cx="1264008" cy="461468"/>
            </a:xfrm>
            <a:prstGeom prst="rect">
              <a:avLst/>
            </a:prstGeom>
            <a:solidFill>
              <a:srgbClr val="25DB7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1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Google Colab, </a:t>
              </a:r>
              <a:br>
                <a:rPr b="1" i="1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1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SciServer</a:t>
              </a:r>
              <a:endParaRPr b="1" i="1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" name="Google Shape;146;p7"/>
          <p:cNvGrpSpPr/>
          <p:nvPr/>
        </p:nvGrpSpPr>
        <p:grpSpPr>
          <a:xfrm>
            <a:off x="2469496" y="4290367"/>
            <a:ext cx="5260975" cy="647700"/>
            <a:chOff x="2205844" y="4369509"/>
            <a:chExt cx="5261372" cy="646331"/>
          </a:xfrm>
        </p:grpSpPr>
        <p:sp>
          <p:nvSpPr>
            <p:cNvPr id="147" name="Google Shape;147;p7"/>
            <p:cNvSpPr txBox="1"/>
            <p:nvPr/>
          </p:nvSpPr>
          <p:spPr>
            <a:xfrm>
              <a:off x="2205844" y="4627725"/>
              <a:ext cx="3494352" cy="288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7F7F7F"/>
                  </a:solidFill>
                  <a:latin typeface="Arial"/>
                  <a:ea typeface="Arial"/>
                  <a:cs typeface="Arial"/>
                  <a:sym typeface="Arial"/>
                </a:rPr>
                <a:t>=&gt; Run queries at project servers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"/>
            <p:cNvSpPr txBox="1"/>
            <p:nvPr/>
          </p:nvSpPr>
          <p:spPr>
            <a:xfrm>
              <a:off x="5714484" y="4369509"/>
              <a:ext cx="1752732" cy="646331"/>
            </a:xfrm>
            <a:prstGeom prst="rect">
              <a:avLst/>
            </a:prstGeom>
            <a:gradFill>
              <a:gsLst>
                <a:gs pos="0">
                  <a:srgbClr val="BE12B2"/>
                </a:gs>
                <a:gs pos="74000">
                  <a:srgbClr val="ABB8DB"/>
                </a:gs>
                <a:gs pos="83000">
                  <a:srgbClr val="ABB8DB"/>
                </a:gs>
                <a:gs pos="100000">
                  <a:srgbClr val="C7CFE6"/>
                </a:gs>
              </a:gsLst>
              <a:lin ang="5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1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Astronomy archives, SkyServer, IVOA, MAST, NED,…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p7"/>
          <p:cNvGrpSpPr/>
          <p:nvPr/>
        </p:nvGrpSpPr>
        <p:grpSpPr>
          <a:xfrm>
            <a:off x="1998678" y="3892639"/>
            <a:ext cx="3741737" cy="461962"/>
            <a:chOff x="1436688" y="4056184"/>
            <a:chExt cx="3740944" cy="461665"/>
          </a:xfrm>
        </p:grpSpPr>
        <p:sp>
          <p:nvSpPr>
            <p:cNvPr id="150" name="Google Shape;150;p7"/>
            <p:cNvSpPr txBox="1"/>
            <p:nvPr/>
          </p:nvSpPr>
          <p:spPr>
            <a:xfrm>
              <a:off x="1436688" y="4094260"/>
              <a:ext cx="1987129" cy="2887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7F7F7F"/>
                  </a:solidFill>
                  <a:latin typeface="Arial"/>
                  <a:ea typeface="Arial"/>
                  <a:cs typeface="Arial"/>
                  <a:sym typeface="Arial"/>
                </a:rPr>
                <a:t>Download all data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7"/>
            <p:cNvSpPr txBox="1"/>
            <p:nvPr/>
          </p:nvSpPr>
          <p:spPr>
            <a:xfrm>
              <a:off x="3423817" y="4056184"/>
              <a:ext cx="1753815" cy="461665"/>
            </a:xfrm>
            <a:prstGeom prst="rect">
              <a:avLst/>
            </a:prstGeom>
            <a:solidFill>
              <a:srgbClr val="021127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1" i="1" lang="en-US" sz="12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Send tapes, disk, sneakernet</a:t>
              </a:r>
              <a:endParaRPr b="1" i="1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p7"/>
          <p:cNvGrpSpPr/>
          <p:nvPr/>
        </p:nvGrpSpPr>
        <p:grpSpPr>
          <a:xfrm>
            <a:off x="3118124" y="5235093"/>
            <a:ext cx="8908352" cy="899067"/>
            <a:chOff x="2094562" y="5869630"/>
            <a:chExt cx="6714176" cy="899045"/>
          </a:xfrm>
        </p:grpSpPr>
        <p:sp>
          <p:nvSpPr>
            <p:cNvPr id="153" name="Google Shape;153;p7"/>
            <p:cNvSpPr txBox="1"/>
            <p:nvPr/>
          </p:nvSpPr>
          <p:spPr>
            <a:xfrm>
              <a:off x="2094562" y="6307021"/>
              <a:ext cx="6714176" cy="46165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Times New Roman"/>
                <a:buNone/>
              </a:pPr>
              <a:r>
                <a:rPr b="1" i="1" lang="en-US" sz="24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We are in between today, as keeping data in the cloud costs too much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7"/>
            <p:cNvSpPr/>
            <p:nvPr/>
          </p:nvSpPr>
          <p:spPr>
            <a:xfrm flipH="1" rot="10800000">
              <a:off x="3332292" y="5869630"/>
              <a:ext cx="328613" cy="285743"/>
            </a:xfrm>
            <a:prstGeom prst="downArrow">
              <a:avLst>
                <a:gd fmla="val 50000" name="adj1"/>
                <a:gd fmla="val 50000" name="adj2"/>
              </a:avLst>
            </a:prstGeom>
            <a:solidFill>
              <a:srgbClr val="FF0000"/>
            </a:solidFill>
            <a:ln cap="flat" cmpd="sng" w="12700">
              <a:solidFill>
                <a:srgbClr val="9933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"/>
          <p:cNvSpPr txBox="1"/>
          <p:nvPr>
            <p:ph type="title"/>
          </p:nvPr>
        </p:nvSpPr>
        <p:spPr>
          <a:xfrm>
            <a:off x="415600" y="2885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00"/>
              <a:buFont typeface="Arial"/>
              <a:buNone/>
            </a:pPr>
            <a:r>
              <a:rPr lang="en-US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Recent Key Data Projects at JHU </a:t>
            </a:r>
            <a:endParaRPr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8"/>
          <p:cNvSpPr txBox="1"/>
          <p:nvPr>
            <p:ph idx="1" type="body"/>
          </p:nvPr>
        </p:nvSpPr>
        <p:spPr>
          <a:xfrm>
            <a:off x="412689" y="1994450"/>
            <a:ext cx="9396329" cy="357179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15239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 sz="1800"/>
              <a:t>Leapfrog – “non-incremental”</a:t>
            </a:r>
            <a:endParaRPr sz="2400"/>
          </a:p>
          <a:p>
            <a:pPr indent="-457188" lvl="0" marL="60958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/>
              <a:t>(2001- ) Sloan Digital Sky Survey (SDSS) – increased sky survey data by a </a:t>
            </a:r>
            <a:r>
              <a:rPr b="1" lang="en-US" sz="1600"/>
              <a:t>factor of 100</a:t>
            </a:r>
            <a:r>
              <a:rPr lang="en-US" sz="1600"/>
              <a:t>,</a:t>
            </a:r>
            <a:br>
              <a:rPr lang="en-US" sz="1600"/>
            </a:br>
            <a:r>
              <a:rPr lang="en-US" sz="1600"/>
              <a:t>               still the world’s most used astronomy facility, </a:t>
            </a:r>
            <a:br>
              <a:rPr lang="en-US" sz="1600"/>
            </a:br>
            <a:r>
              <a:rPr lang="en-US" sz="1600">
                <a:solidFill>
                  <a:srgbClr val="C00000"/>
                </a:solidFill>
              </a:rPr>
              <a:t>               </a:t>
            </a:r>
            <a:r>
              <a:rPr b="1" lang="en-US" sz="1600">
                <a:solidFill>
                  <a:srgbClr val="C00000"/>
                </a:solidFill>
              </a:rPr>
              <a:t>4.2B web hits, 660M SQL queries, 10M users, 10K papers, 500K citations</a:t>
            </a:r>
            <a:endParaRPr sz="1600">
              <a:solidFill>
                <a:srgbClr val="C00000"/>
              </a:solidFill>
            </a:endParaRPr>
          </a:p>
          <a:p>
            <a:pPr indent="-457188" lvl="0" marL="60958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/>
              <a:t>(2006- ) Turbulence database (JHTDB), hosting the </a:t>
            </a:r>
            <a:r>
              <a:rPr b="1" lang="en-US" sz="1600"/>
              <a:t>world's largest simulations</a:t>
            </a:r>
            <a:br>
              <a:rPr lang="en-US" sz="1600"/>
            </a:br>
            <a:r>
              <a:rPr lang="en-US" sz="1600"/>
              <a:t>               now becoming the "virtual observatory" of turbulence, </a:t>
            </a:r>
            <a:br>
              <a:rPr lang="en-US" sz="1600"/>
            </a:br>
            <a:r>
              <a:rPr lang="en-US" sz="1600"/>
              <a:t>               </a:t>
            </a:r>
            <a:r>
              <a:rPr b="1" lang="en-US" sz="1600">
                <a:solidFill>
                  <a:srgbClr val="C00000"/>
                </a:solidFill>
              </a:rPr>
              <a:t>1.5PB of data, 181 trillion points delivered to the world</a:t>
            </a:r>
            <a:endParaRPr b="1" sz="1600">
              <a:solidFill>
                <a:srgbClr val="C00000"/>
              </a:solidFill>
            </a:endParaRPr>
          </a:p>
          <a:p>
            <a:pPr indent="-457188" lvl="0" marL="60958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/>
              <a:t>(2016- ) AstroPath – </a:t>
            </a:r>
            <a:r>
              <a:rPr b="1" lang="en-US" sz="1600"/>
              <a:t>1000-fold increase </a:t>
            </a:r>
            <a:r>
              <a:rPr lang="en-US" sz="1600"/>
              <a:t>in data for cancer immunotherapy, </a:t>
            </a:r>
            <a:br>
              <a:rPr lang="en-US" sz="1600"/>
            </a:br>
            <a:r>
              <a:rPr lang="en-US" sz="1600"/>
              <a:t>               taking SDSS lessons to pathology,  soon Open Cancer Cell Atlas with billions of cells</a:t>
            </a:r>
            <a:br>
              <a:rPr lang="en-US" sz="1600"/>
            </a:br>
            <a:r>
              <a:rPr lang="en-US" sz="1600"/>
              <a:t>               </a:t>
            </a:r>
            <a:r>
              <a:rPr b="1" lang="en-US" sz="1600">
                <a:solidFill>
                  <a:srgbClr val="C00000"/>
                </a:solidFill>
              </a:rPr>
              <a:t>16Trillion pixels, 500M cells</a:t>
            </a:r>
            <a:endParaRPr sz="1600">
              <a:solidFill>
                <a:srgbClr val="C00000"/>
              </a:solidFill>
            </a:endParaRPr>
          </a:p>
          <a:p>
            <a:pPr indent="-457188" lvl="0" marL="60958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/>
              <a:t>(2017- ) POSEIDON: building </a:t>
            </a:r>
            <a:r>
              <a:rPr b="1" lang="en-US" sz="1600"/>
              <a:t>the world's largest </a:t>
            </a:r>
            <a:r>
              <a:rPr lang="en-US" sz="1600"/>
              <a:t>ocean circulation model, </a:t>
            </a:r>
            <a:br>
              <a:rPr lang="en-US" sz="1600"/>
            </a:br>
            <a:r>
              <a:rPr lang="en-US" sz="1600"/>
              <a:t>               increasing resolution by 10x and turning it into an open interactive resource, </a:t>
            </a:r>
            <a:br>
              <a:rPr lang="en-US" sz="1600"/>
            </a:br>
            <a:r>
              <a:rPr lang="en-US" sz="1600">
                <a:solidFill>
                  <a:srgbClr val="C00000"/>
                </a:solidFill>
              </a:rPr>
              <a:t>               </a:t>
            </a:r>
            <a:r>
              <a:rPr b="1" lang="en-US" sz="1600">
                <a:solidFill>
                  <a:srgbClr val="C00000"/>
                </a:solidFill>
              </a:rPr>
              <a:t>2.5PB of data on its way</a:t>
            </a:r>
            <a:endParaRPr sz="2400"/>
          </a:p>
          <a:p>
            <a:pPr indent="0" lvl="0" marL="152396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600"/>
          </a:p>
          <a:p>
            <a:pPr indent="-342888" lvl="0" marL="60958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1600">
              <a:solidFill>
                <a:srgbClr val="FF0000"/>
              </a:solidFill>
            </a:endParaRPr>
          </a:p>
          <a:p>
            <a:pPr indent="-342888" lvl="0" marL="60958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600"/>
          </a:p>
          <a:p>
            <a:pPr indent="-304791" lvl="0" marL="609585" rtl="0" algn="l">
              <a:lnSpc>
                <a:spcPct val="114999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2000"/>
          </a:p>
          <a:p>
            <a:pPr indent="-304791" lvl="0" marL="609585" rtl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2000"/>
          </a:p>
        </p:txBody>
      </p:sp>
      <p:graphicFrame>
        <p:nvGraphicFramePr>
          <p:cNvPr id="161" name="Google Shape;161;p8"/>
          <p:cNvGraphicFramePr/>
          <p:nvPr/>
        </p:nvGraphicFramePr>
        <p:xfrm>
          <a:off x="10681854" y="2197742"/>
          <a:ext cx="1094546" cy="931689"/>
        </p:xfrm>
        <a:graphic>
          <a:graphicData uri="http://schemas.openxmlformats.org/presentationml/2006/ole">
            <mc:AlternateContent>
              <mc:Choice Requires="v">
                <p:oleObj r:id="rId4" imgH="931689" imgW="1094546" progId="" spid="_x0000_s1">
                  <p:embed/>
                </p:oleObj>
              </mc:Choice>
              <mc:Fallback>
                <p:oleObj r:id="rId5" imgH="931689" imgW="1094546" progId="">
                  <p:embed/>
                  <p:pic>
                    <p:nvPicPr>
                      <p:cNvPr id="161" name="Google Shape;161;p8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0681854" y="2197742"/>
                        <a:ext cx="1094546" cy="9316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dissip" id="162" name="Google Shape;162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582235" y="3200442"/>
            <a:ext cx="1410674" cy="939632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8"/>
          <p:cNvSpPr txBox="1"/>
          <p:nvPr/>
        </p:nvSpPr>
        <p:spPr>
          <a:xfrm>
            <a:off x="224620" y="5761343"/>
            <a:ext cx="10158550" cy="461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b="1" i="1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Building on SDSS we are able to create unique leapfrog projects over and over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718280" y="4482000"/>
            <a:ext cx="1208490" cy="8569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5" name="Google Shape;165;p8"/>
          <p:cNvGraphicFramePr/>
          <p:nvPr/>
        </p:nvGraphicFramePr>
        <p:xfrm>
          <a:off x="10770423" y="5492643"/>
          <a:ext cx="1196957" cy="856965"/>
        </p:xfrm>
        <a:graphic>
          <a:graphicData uri="http://schemas.openxmlformats.org/presentationml/2006/ole">
            <mc:AlternateContent>
              <mc:Choice Requires="v">
                <p:oleObj r:id="rId9" imgH="856965" imgW="1196957" progId="Photoshop.Image.13" spid="_x0000_s2">
                  <p:embed/>
                </p:oleObj>
              </mc:Choice>
              <mc:Fallback>
                <p:oleObj r:id="rId10" imgH="856965" imgW="1196957" progId="Photoshop.Image.13">
                  <p:embed/>
                  <p:pic>
                    <p:nvPicPr>
                      <p:cNvPr id="165" name="Google Shape;165;p8"/>
                      <p:cNvPicPr preferRelativeResize="0"/>
                      <p:nvPr/>
                    </p:nvPicPr>
                    <p:blipFill rotWithShape="1">
                      <a:blip r:embed="rId11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0770423" y="5492643"/>
                        <a:ext cx="1196957" cy="8569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Sloan Digital Sky Survey</a:t>
            </a: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9"/>
          <p:cNvSpPr txBox="1"/>
          <p:nvPr>
            <p:ph idx="1" type="body"/>
          </p:nvPr>
        </p:nvSpPr>
        <p:spPr>
          <a:xfrm>
            <a:off x="838200" y="1842563"/>
            <a:ext cx="4876800" cy="2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/>
              <a:t>     “</a:t>
            </a:r>
            <a:r>
              <a:rPr b="1" lang="en-US" sz="1400"/>
              <a:t>The Cosmic Genome Project</a:t>
            </a:r>
            <a:r>
              <a:rPr lang="en-US" sz="1400"/>
              <a:t>”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200"/>
              <a:t>Started in 1992, SDSS-II finished in 2008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200"/>
              <a:t>Data is entirely public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00"/>
              <a:buChar char="•"/>
            </a:pPr>
            <a:r>
              <a:rPr lang="en-US" sz="1100">
                <a:solidFill>
                  <a:srgbClr val="0070C0"/>
                </a:solidFill>
              </a:rPr>
              <a:t>5 T unique pixels of sky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00"/>
              <a:buChar char="•"/>
            </a:pPr>
            <a:r>
              <a:rPr lang="en-US" sz="1100">
                <a:solidFill>
                  <a:srgbClr val="0070C0"/>
                </a:solidFill>
              </a:rPr>
              <a:t>100TB processed data =&gt; 8.5 Tpix</a:t>
            </a:r>
            <a:endParaRPr sz="1100">
              <a:solidFill>
                <a:srgbClr val="0070C0"/>
              </a:solidFill>
            </a:endParaRPr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00"/>
              <a:buChar char="•"/>
            </a:pPr>
            <a:r>
              <a:rPr lang="en-US" sz="1100">
                <a:solidFill>
                  <a:srgbClr val="0070C0"/>
                </a:solidFill>
              </a:rPr>
              <a:t>35TB database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200"/>
              <a:t>Database and spectrograph built at JHU 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200"/>
              <a:t>SDSS-IV data served from JHU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200"/>
              <a:t>Project marked a transition in astronomy</a:t>
            </a:r>
            <a:endParaRPr/>
          </a:p>
          <a:p>
            <a:pPr indent="-228600" lvl="1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00"/>
              <a:buChar char="•"/>
            </a:pPr>
            <a:r>
              <a:rPr lang="en-US" sz="1100">
                <a:solidFill>
                  <a:srgbClr val="0070C0"/>
                </a:solidFill>
              </a:rPr>
              <a:t>From manufacturing to mass production of scientific data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200"/>
              <a:t>SDSS-V starting right now</a:t>
            </a:r>
            <a:endParaRPr/>
          </a:p>
          <a:p>
            <a:pPr indent="-1397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  <a:p>
            <a:pPr indent="-1397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</p:txBody>
      </p:sp>
      <p:pic>
        <p:nvPicPr>
          <p:cNvPr descr="sdss-main-logo" id="172" name="Google Shape;17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8043" y="2259293"/>
            <a:ext cx="490539" cy="636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3" name="Google Shape;173;p9"/>
          <p:cNvGrpSpPr/>
          <p:nvPr/>
        </p:nvGrpSpPr>
        <p:grpSpPr>
          <a:xfrm>
            <a:off x="762000" y="3962400"/>
            <a:ext cx="4684559" cy="2158741"/>
            <a:chOff x="914400" y="4572000"/>
            <a:chExt cx="4684559" cy="2158741"/>
          </a:xfrm>
        </p:grpSpPr>
        <p:graphicFrame>
          <p:nvGraphicFramePr>
            <p:cNvPr id="174" name="Google Shape;174;p9"/>
            <p:cNvGraphicFramePr/>
            <p:nvPr/>
          </p:nvGraphicFramePr>
          <p:xfrm>
            <a:off x="914400" y="4572000"/>
            <a:ext cx="2223516" cy="2157984"/>
          </p:xfrm>
          <a:graphic>
            <a:graphicData uri="http://schemas.openxmlformats.org/presentationml/2006/ole">
              <mc:AlternateContent>
                <mc:Choice Requires="v">
                  <p:oleObj r:id="rId5" imgH="2157984" imgW="2223516" progId="" spid="_x0000_s1">
                    <p:embed/>
                  </p:oleObj>
                </mc:Choice>
                <mc:Fallback>
                  <p:oleObj r:id="rId6" imgH="2157984" imgW="2223516" progId="">
                    <p:embed/>
                    <p:pic>
                      <p:nvPicPr>
                        <p:cNvPr id="174" name="Google Shape;174;p9"/>
                        <p:cNvPicPr preferRelativeResize="0"/>
                        <p:nvPr/>
                      </p:nvPicPr>
                      <p:blipFill rotWithShape="1">
                        <a:blip r:embed="rId7">
                          <a:alphaModFix/>
                        </a:blip>
                        <a:srcRect b="0" l="0" r="0" t="0"/>
                        <a:stretch/>
                      </p:blipFill>
                      <p:spPr>
                        <a:xfrm>
                          <a:off x="914400" y="4572000"/>
                          <a:ext cx="2223516" cy="21579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75" name="Google Shape;175;p9"/>
            <p:cNvPicPr preferRelativeResize="0"/>
            <p:nvPr/>
          </p:nvPicPr>
          <p:blipFill rotWithShape="1">
            <a:blip r:embed="rId8">
              <a:alphaModFix/>
            </a:blip>
            <a:srcRect b="0" l="0" r="9091" t="0"/>
            <a:stretch/>
          </p:blipFill>
          <p:spPr>
            <a:xfrm>
              <a:off x="3146603" y="4572157"/>
              <a:ext cx="2452356" cy="215858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76" name="Google Shape;176;p9"/>
          <p:cNvGrpSpPr/>
          <p:nvPr/>
        </p:nvGrpSpPr>
        <p:grpSpPr>
          <a:xfrm>
            <a:off x="6786124" y="1330032"/>
            <a:ext cx="5161253" cy="5162843"/>
            <a:chOff x="7222977" y="1406568"/>
            <a:chExt cx="5161253" cy="5162843"/>
          </a:xfrm>
        </p:grpSpPr>
        <p:sp>
          <p:nvSpPr>
            <p:cNvPr id="177" name="Google Shape;177;p9"/>
            <p:cNvSpPr txBox="1"/>
            <p:nvPr/>
          </p:nvSpPr>
          <p:spPr>
            <a:xfrm>
              <a:off x="7222977" y="4283411"/>
              <a:ext cx="5161253" cy="22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-228600" lvl="0" marL="228600" marR="0" rtl="0" algn="ct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b="1" i="0" lang="en-US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SkyServer: Prototype in 21st Century data access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Visual interface integrated with object-relational DB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Remarkably fast adaptation by the astronomy community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4.2B web hits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664M external SQL queries (excluding robots)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10,000+ papers and 500K+ citations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10,000,000 distinct users vs. 15,000 astronomers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 emergence of the </a:t>
              </a:r>
              <a:r>
                <a:rPr b="0" i="1" lang="en-US" sz="1200" u="none" cap="none" strike="noStrik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“Internet Scientist” </a:t>
              </a:r>
              <a:r>
                <a:rPr b="0" i="1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=&gt; GalaxyZoo</a:t>
              </a:r>
              <a:endParaRPr b="0" i="1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Still the world’s most used astronomy facility today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Collaborative server-side analysis done by 10K astronomers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9711" lvl="1" marL="528638" marR="0" rtl="0" algn="l">
                <a:lnSpc>
                  <a:spcPct val="8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 first “cloud computing” project in science (2002)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8" name="Google Shape;178;p9"/>
            <p:cNvGrpSpPr/>
            <p:nvPr/>
          </p:nvGrpSpPr>
          <p:grpSpPr>
            <a:xfrm>
              <a:off x="7625333" y="1406568"/>
              <a:ext cx="4481205" cy="2714824"/>
              <a:chOff x="7625333" y="1406568"/>
              <a:chExt cx="4481205" cy="2714824"/>
            </a:xfrm>
          </p:grpSpPr>
          <p:graphicFrame>
            <p:nvGraphicFramePr>
              <p:cNvPr id="179" name="Google Shape;179;p9"/>
              <p:cNvGraphicFramePr/>
              <p:nvPr/>
            </p:nvGraphicFramePr>
            <p:xfrm>
              <a:off x="8911194" y="1406568"/>
              <a:ext cx="3195344" cy="2714824"/>
            </p:xfrm>
            <a:graphic>
              <a:graphicData uri="http://schemas.openxmlformats.org/presentationml/2006/ole">
                <mc:AlternateContent>
                  <mc:Choice Requires="v">
                    <p:oleObj r:id="rId9" imgH="2714824" imgW="3195344" progId="" spid="_x0000_s2">
                      <p:embed/>
                    </p:oleObj>
                  </mc:Choice>
                  <mc:Fallback>
                    <p:oleObj r:id="rId10" imgH="2714824" imgW="3195344" progId="">
                      <p:embed/>
                      <p:pic>
                        <p:nvPicPr>
                          <p:cNvPr id="179" name="Google Shape;179;p9"/>
                          <p:cNvPicPr preferRelativeResize="0"/>
                          <p:nvPr/>
                        </p:nvPicPr>
                        <p:blipFill rotWithShape="1">
                          <a:blip r:embed="rId11">
                            <a:alphaModFix/>
                          </a:blip>
                          <a:srcRect b="0" l="0" r="0" t="0"/>
                          <a:stretch/>
                        </p:blipFill>
                        <p:spPr>
                          <a:xfrm>
                            <a:off x="8911194" y="1406568"/>
                            <a:ext cx="3195344" cy="271482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descr="jimgray" id="180" name="Google Shape;180;p9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7625333" y="2202512"/>
                <a:ext cx="823318" cy="137160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rotWithShape="0" algn="tl" dir="2700000" dist="3810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81" name="Google Shape;181;p9"/>
              <p:cNvSpPr txBox="1"/>
              <p:nvPr/>
            </p:nvSpPr>
            <p:spPr>
              <a:xfrm>
                <a:off x="7625333" y="3682374"/>
                <a:ext cx="822369" cy="276999"/>
              </a:xfrm>
              <a:prstGeom prst="rect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rPr b="0" i="0" lang="en-US" sz="1200" u="none" cap="none" strike="noStrik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Jim Gray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SDSS dataflow</a:t>
            </a:r>
            <a:endParaRPr/>
          </a:p>
        </p:txBody>
      </p:sp>
      <p:graphicFrame>
        <p:nvGraphicFramePr>
          <p:cNvPr id="187" name="Google Shape;187;p10"/>
          <p:cNvGraphicFramePr/>
          <p:nvPr/>
        </p:nvGraphicFramePr>
        <p:xfrm>
          <a:off x="585934" y="1950068"/>
          <a:ext cx="1056147" cy="845827"/>
        </p:xfrm>
        <a:graphic>
          <a:graphicData uri="http://schemas.openxmlformats.org/presentationml/2006/ole">
            <mc:AlternateContent>
              <mc:Choice Requires="v">
                <p:oleObj r:id="rId4" imgH="845827" imgW="1056147" progId="" spid="_x0000_s1">
                  <p:embed/>
                </p:oleObj>
              </mc:Choice>
              <mc:Fallback>
                <p:oleObj r:id="rId5" imgH="845827" imgW="1056147" progId="">
                  <p:embed/>
                  <p:pic>
                    <p:nvPicPr>
                      <p:cNvPr id="187" name="Google Shape;187;p10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585934" y="1950068"/>
                        <a:ext cx="1056147" cy="8458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The Birth of Fermilab | Fermilab 50th Anniversary" id="188" name="Google Shape;188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4479" y="3036505"/>
            <a:ext cx="1271051" cy="84582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9" name="Google Shape;189;p10"/>
          <p:cNvGraphicFramePr/>
          <p:nvPr/>
        </p:nvGraphicFramePr>
        <p:xfrm>
          <a:off x="2248624" y="4232986"/>
          <a:ext cx="979859" cy="832506"/>
        </p:xfrm>
        <a:graphic>
          <a:graphicData uri="http://schemas.openxmlformats.org/presentationml/2006/ole">
            <mc:AlternateContent>
              <mc:Choice Requires="v">
                <p:oleObj r:id="rId8" imgH="832506" imgW="979859" progId="" spid="_x0000_s2">
                  <p:embed/>
                </p:oleObj>
              </mc:Choice>
              <mc:Fallback>
                <p:oleObj r:id="rId9" imgH="832506" imgW="979859" progId="">
                  <p:embed/>
                  <p:pic>
                    <p:nvPicPr>
                      <p:cNvPr id="189" name="Google Shape;189;p10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248624" y="4232986"/>
                        <a:ext cx="979859" cy="8325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Reach the World" id="190" name="Google Shape;190;p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14536" y="5236620"/>
            <a:ext cx="847327" cy="847327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0"/>
          <p:cNvSpPr txBox="1"/>
          <p:nvPr/>
        </p:nvSpPr>
        <p:spPr>
          <a:xfrm>
            <a:off x="2614617" y="3105834"/>
            <a:ext cx="367339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Shared computing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FNAL, then Utah HPC center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0"/>
          <p:cNvSpPr txBox="1"/>
          <p:nvPr/>
        </p:nvSpPr>
        <p:spPr>
          <a:xfrm>
            <a:off x="2035530" y="5115202"/>
            <a:ext cx="89319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SkyServer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3" name="Google Shape;193;p10"/>
          <p:cNvCxnSpPr>
            <a:endCxn id="190" idx="3"/>
          </p:cNvCxnSpPr>
          <p:nvPr/>
        </p:nvCxnSpPr>
        <p:spPr>
          <a:xfrm flipH="1">
            <a:off x="1261863" y="5065384"/>
            <a:ext cx="1476600" cy="5949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94" name="Google Shape;194;p10"/>
          <p:cNvCxnSpPr>
            <a:stCxn id="195" idx="2"/>
            <a:endCxn id="190" idx="1"/>
          </p:cNvCxnSpPr>
          <p:nvPr/>
        </p:nvCxnSpPr>
        <p:spPr>
          <a:xfrm rot="5400000">
            <a:off x="-38758" y="5083945"/>
            <a:ext cx="1029600" cy="123300"/>
          </a:xfrm>
          <a:prstGeom prst="curvedConnector4">
            <a:avLst>
              <a:gd fmla="val 29421" name="adj1"/>
              <a:gd fmla="val 285284" name="adj2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96" name="Google Shape;196;p10"/>
          <p:cNvCxnSpPr>
            <a:endCxn id="188" idx="0"/>
          </p:cNvCxnSpPr>
          <p:nvPr/>
        </p:nvCxnSpPr>
        <p:spPr>
          <a:xfrm>
            <a:off x="1114105" y="2795905"/>
            <a:ext cx="285900" cy="240600"/>
          </a:xfrm>
          <a:prstGeom prst="curvedConnector3">
            <a:avLst>
              <a:gd fmla="val -34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97" name="Google Shape;197;p10"/>
          <p:cNvCxnSpPr>
            <a:stCxn id="188" idx="2"/>
          </p:cNvCxnSpPr>
          <p:nvPr/>
        </p:nvCxnSpPr>
        <p:spPr>
          <a:xfrm flipH="1" rot="-5400000">
            <a:off x="1893955" y="3388382"/>
            <a:ext cx="350700" cy="1338600"/>
          </a:xfrm>
          <a:prstGeom prst="curvedConnector3">
            <a:avLst>
              <a:gd fmla="val 49993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98" name="Google Shape;198;p10"/>
          <p:cNvSpPr txBox="1"/>
          <p:nvPr/>
        </p:nvSpPr>
        <p:spPr>
          <a:xfrm>
            <a:off x="2153897" y="2151056"/>
            <a:ext cx="38118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First the SDSS telescope,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From SDSS-V many telescopes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Object Explorer" id="199" name="Google Shape;199;p1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09472" y="4273315"/>
            <a:ext cx="635526" cy="76948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200" name="Google Shape;200;p10"/>
          <p:cNvCxnSpPr>
            <a:stCxn id="188" idx="2"/>
            <a:endCxn id="199" idx="0"/>
          </p:cNvCxnSpPr>
          <p:nvPr/>
        </p:nvCxnSpPr>
        <p:spPr>
          <a:xfrm flipH="1" rot="-5400000">
            <a:off x="1218205" y="4064132"/>
            <a:ext cx="390900" cy="27300"/>
          </a:xfrm>
          <a:prstGeom prst="curvedConnector3">
            <a:avLst>
              <a:gd fmla="val 5001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01" name="Google Shape;201;p10"/>
          <p:cNvCxnSpPr>
            <a:endCxn id="199" idx="3"/>
          </p:cNvCxnSpPr>
          <p:nvPr/>
        </p:nvCxnSpPr>
        <p:spPr>
          <a:xfrm flipH="1">
            <a:off x="1744998" y="4649358"/>
            <a:ext cx="503700" cy="8700"/>
          </a:xfrm>
          <a:prstGeom prst="curvedConnector3">
            <a:avLst>
              <a:gd fmla="val 50007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02" name="Google Shape;202;p10"/>
          <p:cNvCxnSpPr>
            <a:stCxn id="199" idx="2"/>
            <a:endCxn id="190" idx="0"/>
          </p:cNvCxnSpPr>
          <p:nvPr/>
        </p:nvCxnSpPr>
        <p:spPr>
          <a:xfrm rot="5400000">
            <a:off x="1035885" y="4845250"/>
            <a:ext cx="193800" cy="588900"/>
          </a:xfrm>
          <a:prstGeom prst="curvedConnector3">
            <a:avLst>
              <a:gd fmla="val 50000" name="adj1"/>
            </a:avLst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3" name="Google Shape;203;p10"/>
          <p:cNvSpPr txBox="1"/>
          <p:nvPr/>
        </p:nvSpPr>
        <p:spPr>
          <a:xfrm>
            <a:off x="6757042" y="2245028"/>
            <a:ext cx="5025735" cy="2308324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Many different data access models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the raw data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the database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Combine DB and raw data server side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Extensive world-wide usage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JHU effort started in 1992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Starting to worry about the long-term future </a:t>
            </a: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 data beyond the life of the instruments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ata storage – problems and Challenges- Case Study | Passionate In Marketing" id="195" name="Google Shape;195;p10"/>
          <p:cNvPicPr preferRelativeResize="0"/>
          <p:nvPr/>
        </p:nvPicPr>
        <p:blipFill rotWithShape="1">
          <a:blip r:embed="rId13">
            <a:alphaModFix/>
          </a:blip>
          <a:srcRect b="0" l="0" r="39246" t="0"/>
          <a:stretch/>
        </p:blipFill>
        <p:spPr>
          <a:xfrm>
            <a:off x="101548" y="4008550"/>
            <a:ext cx="872288" cy="6222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4" name="Google Shape;204;p10"/>
          <p:cNvCxnSpPr>
            <a:stCxn id="188" idx="1"/>
            <a:endCxn id="195" idx="0"/>
          </p:cNvCxnSpPr>
          <p:nvPr/>
        </p:nvCxnSpPr>
        <p:spPr>
          <a:xfrm flipH="1">
            <a:off x="537679" y="3459418"/>
            <a:ext cx="226800" cy="549000"/>
          </a:xfrm>
          <a:prstGeom prst="curvedConnector2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5" name="Google Shape;205;p10"/>
          <p:cNvSpPr txBox="1"/>
          <p:nvPr/>
        </p:nvSpPr>
        <p:spPr>
          <a:xfrm>
            <a:off x="142356" y="4619338"/>
            <a:ext cx="80823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Flat Files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2021-10-26T17:06:07Z</dcterms:created>
  <dc:creator>Nathan</dc:creator>
</cp:coreProperties>
</file>