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Arial Black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jHpkdqhgmeVOEIBU4usb5oR8Di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font" Target="fonts/ArialBlack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1617553354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161755335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61755335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1617553354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1617553354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161755335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7" name="Google Shape;3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" name="Google Shape;8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80295" y="6244273"/>
            <a:ext cx="1041877" cy="5446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9"/>
          <p:cNvSpPr txBox="1"/>
          <p:nvPr/>
        </p:nvSpPr>
        <p:spPr>
          <a:xfrm>
            <a:off x="1266568" y="6351365"/>
            <a:ext cx="30026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481AA"/>
                </a:solidFill>
                <a:latin typeface="Arial"/>
                <a:ea typeface="Arial"/>
                <a:cs typeface="Arial"/>
                <a:sym typeface="Arial"/>
              </a:rPr>
              <a:t>National Science Data Fabric</a:t>
            </a:r>
            <a:endParaRPr b="1" i="0" sz="1600" u="none" cap="none" strike="noStrike">
              <a:solidFill>
                <a:srgbClr val="4481A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0;p9"/>
          <p:cNvPicPr preferRelativeResize="0"/>
          <p:nvPr/>
        </p:nvPicPr>
        <p:blipFill rotWithShape="1">
          <a:blip r:embed="rId2">
            <a:alphaModFix/>
          </a:blip>
          <a:srcRect b="0" l="0" r="0" t="97906"/>
          <a:stretch/>
        </p:blipFill>
        <p:spPr>
          <a:xfrm rot="10800000">
            <a:off x="0" y="1716582"/>
            <a:ext cx="12192000" cy="817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9"/>
          <p:cNvSpPr/>
          <p:nvPr/>
        </p:nvSpPr>
        <p:spPr>
          <a:xfrm>
            <a:off x="0" y="1623906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document/d/1QAehXwkOIVLsl8L6HSHWtX5SwQ1QVWXfdlkTwJlW1V0/edit?usp=sharing" TargetMode="External"/><Relationship Id="rId4" Type="http://schemas.openxmlformats.org/officeDocument/2006/relationships/hyperlink" Target="https://docs.google.com/document/d/1hUSULrSgOf_dAkU1Rt2_Q7mJ5VP87g0qzAyc8luwoyU/edit?usp=sharin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0" y="685800"/>
            <a:ext cx="12192000" cy="390369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"/>
          <p:cNvSpPr txBox="1"/>
          <p:nvPr>
            <p:ph type="ctrTitle"/>
          </p:nvPr>
        </p:nvSpPr>
        <p:spPr>
          <a:xfrm>
            <a:off x="905164" y="1116183"/>
            <a:ext cx="9806085" cy="281850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en-US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NSDF User Communities Workgroup Update</a:t>
            </a:r>
            <a:endParaRPr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0" y="593124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0" y="4637902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1480751" y="473202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Attila Gyulassy,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Jakob Luettgau, Steve Petruzza, Giorgio Scorzelli, Glenn Tarcea, Michela Taufer, Naweiluo Zhou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"/>
          <p:cNvSpPr txBox="1"/>
          <p:nvPr>
            <p:ph type="title"/>
          </p:nvPr>
        </p:nvSpPr>
        <p:spPr>
          <a:xfrm>
            <a:off x="838200" y="365125"/>
            <a:ext cx="107534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Gaps in our questioning?</a:t>
            </a:r>
            <a:endParaRPr/>
          </a:p>
        </p:txBody>
      </p:sp>
      <p:sp>
        <p:nvSpPr>
          <p:cNvPr id="115" name="Google Shape;115;p8"/>
          <p:cNvSpPr txBox="1"/>
          <p:nvPr>
            <p:ph idx="1" type="body"/>
          </p:nvPr>
        </p:nvSpPr>
        <p:spPr>
          <a:xfrm>
            <a:off x="736764" y="1929482"/>
            <a:ext cx="10515600" cy="4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Did we actually learn anything useful for NSDF?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Is there critical information missing to assess “fitness” of NSDF  solutions?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 Suggestions for additional/alternative questions?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1617553354_0_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Gaps in NSDF vision we want to fill…	</a:t>
            </a:r>
            <a:endParaRPr/>
          </a:p>
        </p:txBody>
      </p:sp>
      <p:sp>
        <p:nvSpPr>
          <p:cNvPr id="121" name="Google Shape;121;g11617553354_0_1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For user X, in their everyday work, they experience Y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some kind of a pain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as a result,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this slows research progress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this limits impact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this prevents some kind of discovery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NSDF will address Y by doing Z. [vision of how activities of X change for the better]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 What is a User Communities?</a:t>
            </a:r>
            <a:endParaRPr/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Individuals organized around scientific investigations, projects, infrastructure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e.g. materials science / Material Commons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Domain scientists contributing and using data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Faculty/Staff supporting the software infrastructure/deployment</a:t>
            </a:r>
            <a:endParaRPr sz="2400"/>
          </a:p>
          <a:p>
            <a:pPr indent="-241300" lvl="0" marL="228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Domain scientists who would be served by NSDF architecture</a:t>
            </a:r>
            <a:endParaRPr/>
          </a:p>
          <a:p>
            <a:pPr indent="-292100" lvl="0" marL="228600" rtl="0" algn="l">
              <a:spcBef>
                <a:spcPts val="5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Educators accessing the data </a:t>
            </a:r>
            <a:endParaRPr/>
          </a:p>
          <a:p>
            <a:pPr indent="0" lvl="0" marL="22860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571950" y="4990800"/>
            <a:ext cx="11048100" cy="13074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96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900"/>
              <a:t>Who is the missing middle?</a:t>
            </a:r>
            <a:endParaRPr i="1"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Small (no NEED) –  </a:t>
            </a:r>
            <a:r>
              <a:rPr b="1" lang="en-US" sz="2900"/>
              <a:t>Middle (NEED+PAIN)</a:t>
            </a:r>
            <a:r>
              <a:rPr lang="en-US" sz="2900"/>
              <a:t> – Large (no PAIN)</a:t>
            </a:r>
            <a:endParaRPr sz="2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User Communities Workgroup Goals</a:t>
            </a:r>
            <a:endParaRPr/>
          </a:p>
        </p:txBody>
      </p:sp>
      <p:sp>
        <p:nvSpPr>
          <p:cNvPr id="69" name="Google Shape;69;p3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Assess User Community needs, document opportunities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Are the data management problems real?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Are there technical gaps in existing workflows we can help with?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Is there an opportunity to inject NSDF in workflow?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Gather preliminary buy-in/interest/intent to collaborate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Report on existing UC software/hardware/practices to guide NSDF technical development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Do the solutions we are proposing fit reality of UC workflow?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Are there specific barriers to NSDF deployment with UC?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Can we adjust our designs to reduce friction of future integration?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We want to understand the current data lifecycle of User Community</a:t>
            </a:r>
            <a:endParaRPr/>
          </a:p>
        </p:txBody>
      </p:sp>
      <p:sp>
        <p:nvSpPr>
          <p:cNvPr id="75" name="Google Shape;75;p4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Quantity/rate of generated 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Kinds of data/metadata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Organizational principles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Access patterns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Duration of storage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Software infrastructure/tools/APIs in use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Physical infrastructure in use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Security or access restrictions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Funding for support</a:t>
            </a: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7941350" y="2555588"/>
            <a:ext cx="3721032" cy="3023892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PAINS</a:t>
            </a:r>
            <a:endParaRPr sz="4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GAINS</a:t>
            </a:r>
            <a:endParaRPr sz="4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/>
          <p:nvPr>
            <p:ph type="title"/>
          </p:nvPr>
        </p:nvSpPr>
        <p:spPr>
          <a:xfrm>
            <a:off x="838200" y="365125"/>
            <a:ext cx="107534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User Communities Workgroup - Approach</a:t>
            </a:r>
            <a:endParaRPr/>
          </a:p>
        </p:txBody>
      </p:sp>
      <p:sp>
        <p:nvSpPr>
          <p:cNvPr id="82" name="Google Shape;82;p5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Conduct interviews with potential “customers”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Virtual meetings, 30-60 minutes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2 UC workgroup interviewers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List of questions – but open ended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Record transcripts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Recruiting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Friend-of-a-friend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Contact authors of Data-intensive science publications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Identify commonalities, make internal reports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"/>
          <p:cNvSpPr txBox="1"/>
          <p:nvPr>
            <p:ph type="title"/>
          </p:nvPr>
        </p:nvSpPr>
        <p:spPr>
          <a:xfrm>
            <a:off x="838200" y="365125"/>
            <a:ext cx="107534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User Communities Workgroup - Progress</a:t>
            </a:r>
            <a:endParaRPr/>
          </a:p>
        </p:txBody>
      </p:sp>
      <p:sp>
        <p:nvSpPr>
          <p:cNvPr id="88" name="Google Shape;88;p6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Created interview scripts, list of questions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Preliminary list of potential interviewees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Applied for IRB approval for human subjects study (under review)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Conducted 4 “internal” test interviews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617553354_0_9"/>
          <p:cNvSpPr txBox="1"/>
          <p:nvPr>
            <p:ph type="title"/>
          </p:nvPr>
        </p:nvSpPr>
        <p:spPr>
          <a:xfrm>
            <a:off x="838200" y="365125"/>
            <a:ext cx="107535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Overview of interview questions</a:t>
            </a:r>
            <a:endParaRPr/>
          </a:p>
        </p:txBody>
      </p:sp>
      <p:sp>
        <p:nvSpPr>
          <p:cNvPr id="94" name="Google Shape;94;g11617553354_0_9"/>
          <p:cNvSpPr txBox="1"/>
          <p:nvPr>
            <p:ph idx="1" type="body"/>
          </p:nvPr>
        </p:nvSpPr>
        <p:spPr>
          <a:xfrm>
            <a:off x="197443" y="1929475"/>
            <a:ext cx="3970200" cy="4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 u="sng"/>
              <a:t>Story of your data</a:t>
            </a:r>
            <a:endParaRPr b="1" sz="2400" u="sng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ask subject about the path of data towards a scientific result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origin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sizes/growth/formats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physical locations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processing steps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data transfers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longevity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sharing/access restrictions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etc.</a:t>
            </a:r>
            <a:endParaRPr sz="2400"/>
          </a:p>
        </p:txBody>
      </p:sp>
      <p:sp>
        <p:nvSpPr>
          <p:cNvPr id="95" name="Google Shape;95;g11617553354_0_9"/>
          <p:cNvSpPr txBox="1"/>
          <p:nvPr>
            <p:ph idx="1" type="body"/>
          </p:nvPr>
        </p:nvSpPr>
        <p:spPr>
          <a:xfrm>
            <a:off x="4093650" y="1929475"/>
            <a:ext cx="4242600" cy="49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 u="sng"/>
              <a:t>Describe infrastructure</a:t>
            </a:r>
            <a:endParaRPr b="1" sz="2400" u="sng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what is the technology landscape subject works within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physical infrastructure available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software infrastructure/tools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size of group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data policies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workflow management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metadata</a:t>
            </a:r>
            <a:endParaRPr sz="2400"/>
          </a:p>
        </p:txBody>
      </p:sp>
      <p:sp>
        <p:nvSpPr>
          <p:cNvPr id="96" name="Google Shape;96;g11617553354_0_9"/>
          <p:cNvSpPr txBox="1"/>
          <p:nvPr>
            <p:ph idx="1" type="body"/>
          </p:nvPr>
        </p:nvSpPr>
        <p:spPr>
          <a:xfrm>
            <a:off x="7873025" y="1929475"/>
            <a:ext cx="4242600" cy="17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 u="sng"/>
              <a:t>Costs</a:t>
            </a:r>
            <a:endParaRPr b="1" sz="2400" u="sng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how is infrastructure/specific investigation paid for</a:t>
            </a:r>
            <a:endParaRPr sz="2400"/>
          </a:p>
        </p:txBody>
      </p:sp>
      <p:sp>
        <p:nvSpPr>
          <p:cNvPr id="97" name="Google Shape;97;g11617553354_0_9"/>
          <p:cNvSpPr txBox="1"/>
          <p:nvPr>
            <p:ph idx="1" type="body"/>
          </p:nvPr>
        </p:nvSpPr>
        <p:spPr>
          <a:xfrm>
            <a:off x="7949400" y="3422025"/>
            <a:ext cx="4242600" cy="3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400" u="sng"/>
              <a:t>Open ended wish list</a:t>
            </a:r>
            <a:endParaRPr b="1" sz="2400" u="sng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does subject have specific parts of data cycle they would like to see improved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will it scale in future?</a:t>
            </a:r>
            <a:endParaRPr sz="2400"/>
          </a:p>
          <a:p>
            <a:pPr indent="-3810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 sz="2400"/>
              <a:t>unfulfilled desires</a:t>
            </a:r>
            <a:endParaRPr sz="2400"/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sharing (to/from)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control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speed/storage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"/>
          <p:cNvSpPr txBox="1"/>
          <p:nvPr>
            <p:ph type="title"/>
          </p:nvPr>
        </p:nvSpPr>
        <p:spPr>
          <a:xfrm>
            <a:off x="838200" y="365125"/>
            <a:ext cx="107534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Example internal interview</a:t>
            </a:r>
            <a:endParaRPr/>
          </a:p>
        </p:txBody>
      </p:sp>
      <p:sp>
        <p:nvSpPr>
          <p:cNvPr id="103" name="Google Shape;103;p7"/>
          <p:cNvSpPr txBox="1"/>
          <p:nvPr>
            <p:ph idx="1" type="body"/>
          </p:nvPr>
        </p:nvSpPr>
        <p:spPr>
          <a:xfrm>
            <a:off x="727364" y="1976582"/>
            <a:ext cx="10515600" cy="4181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Steve interviews Glenn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Glenn helps run The Materials Commons and part of PRISMS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https://docs.google.com/document/d/1QAehXwkOIVLsl8L6HSHWtX5SwQ1QVWXfdlkTwJlW1V0/edit?usp=sharing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Jakob Interviews Attila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Workflow: Attila describes analysis of </a:t>
            </a:r>
            <a:r>
              <a:rPr lang="en-US"/>
              <a:t>explosives data with LLNL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https://docs.google.com/document/d/1hUSULrSgOf_dAkU1Rt2_Q7mJ5VP87g0qzAyc8luwoyU/edit?usp=sharing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617553354_0_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Some immediate lessons learned</a:t>
            </a:r>
            <a:endParaRPr/>
          </a:p>
        </p:txBody>
      </p:sp>
      <p:sp>
        <p:nvSpPr>
          <p:cNvPr id="109" name="Google Shape;109;g11617553354_0_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Have 2 UCWG members on each call – too easy to miss things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Will modify IRB to ask for audio recording, taking notes disrupts flow/ misses information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Maybe more speculative questions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“is there data you would like access to that you don’t have now?”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“if you could do ____________ would you?”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2021-10-26T17:06:07Z</dcterms:created>
  <dc:creator>Nathan</dc:creator>
</cp:coreProperties>
</file>