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4" r:id="rId4"/>
    <p:sldMasterId id="214748368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Lst>
  <p:sldSz cy="6858000" cx="12192000"/>
  <p:notesSz cx="6858000" cy="9144000"/>
  <p:embeddedFontLst>
    <p:embeddedFont>
      <p:font typeface="Libre Franklin Medium"/>
      <p:regular r:id="rId28"/>
      <p:bold r:id="rId29"/>
      <p:italic r:id="rId30"/>
      <p:boldItalic r:id="rId31"/>
    </p:embeddedFont>
    <p:embeddedFont>
      <p:font typeface="Quattrocento Sans"/>
      <p:bold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4" roundtripDataSignature="AMtx7mg+f5PaTJf4S8bLzfLBgg3tRWPBi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LibreFranklinMedium-regular.fntdata"/><Relationship Id="rId27" Type="http://schemas.openxmlformats.org/officeDocument/2006/relationships/slide" Target="slides/slide21.xml"/><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LibreFranklinMedium-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LibreFranklinMedium-boldItalic.fntdata"/><Relationship Id="rId30" Type="http://schemas.openxmlformats.org/officeDocument/2006/relationships/font" Target="fonts/LibreFranklinMedium-italic.fntdata"/><Relationship Id="rId11" Type="http://schemas.openxmlformats.org/officeDocument/2006/relationships/slide" Target="slides/slide5.xml"/><Relationship Id="rId33" Type="http://schemas.openxmlformats.org/officeDocument/2006/relationships/font" Target="fonts/QuattrocentoSans-boldItalic.fntdata"/><Relationship Id="rId10" Type="http://schemas.openxmlformats.org/officeDocument/2006/relationships/slide" Target="slides/slide4.xml"/><Relationship Id="rId32" Type="http://schemas.openxmlformats.org/officeDocument/2006/relationships/font" Target="fonts/QuattrocentoSans-bold.fntdata"/><Relationship Id="rId13" Type="http://schemas.openxmlformats.org/officeDocument/2006/relationships/slide" Target="slides/slide7.xml"/><Relationship Id="rId12" Type="http://schemas.openxmlformats.org/officeDocument/2006/relationships/slide" Target="slides/slide6.xml"/><Relationship Id="rId34" Type="http://customschemas.google.com/relationships/presentationmetadata" Target="meta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Stress concentration: 1.01</a:t>
            </a:r>
            <a:endParaRPr/>
          </a:p>
          <a:p>
            <a:pPr indent="0" lvl="0" marL="0" rtl="0" algn="l">
              <a:spcBef>
                <a:spcPts val="0"/>
              </a:spcBef>
              <a:spcAft>
                <a:spcPts val="0"/>
              </a:spcAft>
              <a:buNone/>
            </a:pPr>
            <a:r>
              <a:rPr lang="en-US"/>
              <a:t>Final gage length: 0.7mm, width: 50um</a:t>
            </a:r>
            <a:endParaRPr/>
          </a:p>
        </p:txBody>
      </p:sp>
      <p:sp>
        <p:nvSpPr>
          <p:cNvPr id="412" name="Google Shape;41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Expected characteristic strengths &gt;1000 MPa</a:t>
            </a:r>
            <a:endParaRPr/>
          </a:p>
        </p:txBody>
      </p:sp>
      <p:sp>
        <p:nvSpPr>
          <p:cNvPr id="426" name="Google Shape;42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 name="Google Shape;3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 Id="rId3" Type="http://schemas.openxmlformats.org/officeDocument/2006/relationships/image" Target="../media/image10.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 Id="rId3"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png"/><Relationship Id="rId3"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 Id="rId3"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23"/>
          <p:cNvSpPr txBox="1"/>
          <p:nvPr>
            <p:ph type="ctrTitle"/>
          </p:nvPr>
        </p:nvSpPr>
        <p:spPr>
          <a:xfrm>
            <a:off x="1003204" y="680645"/>
            <a:ext cx="6628254" cy="267119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Libre Franklin Medium"/>
              <a:buNone/>
              <a:defRPr sz="6000">
                <a:solidFill>
                  <a:schemeClr val="lt1"/>
                </a:solidFill>
                <a:latin typeface="Libre Franklin Medium"/>
                <a:ea typeface="Libre Franklin Medium"/>
                <a:cs typeface="Libre Franklin Medium"/>
                <a:sym typeface="Libre Franklin Medium"/>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3"/>
          <p:cNvSpPr txBox="1"/>
          <p:nvPr>
            <p:ph idx="1" type="subTitle"/>
          </p:nvPr>
        </p:nvSpPr>
        <p:spPr>
          <a:xfrm>
            <a:off x="1003204" y="3443910"/>
            <a:ext cx="6387623" cy="1655762"/>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3600"/>
              <a:buNone/>
              <a:defRPr sz="36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2" name="Shape 62"/>
        <p:cNvGrpSpPr/>
        <p:nvPr/>
      </p:nvGrpSpPr>
      <p:grpSpPr>
        <a:xfrm>
          <a:off x="0" y="0"/>
          <a:ext cx="0" cy="0"/>
          <a:chOff x="0" y="0"/>
          <a:chExt cx="0" cy="0"/>
        </a:xfrm>
      </p:grpSpPr>
      <p:sp>
        <p:nvSpPr>
          <p:cNvPr id="63" name="Google Shape;63;p36"/>
          <p:cNvSpPr txBox="1"/>
          <p:nvPr>
            <p:ph type="title"/>
          </p:nvPr>
        </p:nvSpPr>
        <p:spPr>
          <a:xfrm>
            <a:off x="1300976" y="457200"/>
            <a:ext cx="3471049"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 name="Google Shape;65;p36"/>
          <p:cNvSpPr txBox="1"/>
          <p:nvPr>
            <p:ph idx="2" type="body"/>
          </p:nvPr>
        </p:nvSpPr>
        <p:spPr>
          <a:xfrm>
            <a:off x="1300976" y="2057400"/>
            <a:ext cx="3471049"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36"/>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6"/>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9" name="Shape 69"/>
        <p:cNvGrpSpPr/>
        <p:nvPr/>
      </p:nvGrpSpPr>
      <p:grpSpPr>
        <a:xfrm>
          <a:off x="0" y="0"/>
          <a:ext cx="0" cy="0"/>
          <a:chOff x="0" y="0"/>
          <a:chExt cx="0" cy="0"/>
        </a:xfrm>
      </p:grpSpPr>
      <p:sp>
        <p:nvSpPr>
          <p:cNvPr id="70" name="Google Shape;70;p37"/>
          <p:cNvSpPr txBox="1"/>
          <p:nvPr>
            <p:ph type="title"/>
          </p:nvPr>
        </p:nvSpPr>
        <p:spPr>
          <a:xfrm>
            <a:off x="1300976" y="457200"/>
            <a:ext cx="3471049"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37"/>
          <p:cNvSpPr/>
          <p:nvPr>
            <p:ph idx="2" type="pic"/>
          </p:nvPr>
        </p:nvSpPr>
        <p:spPr>
          <a:xfrm>
            <a:off x="5183188" y="987425"/>
            <a:ext cx="6172200" cy="4873625"/>
          </a:xfrm>
          <a:prstGeom prst="rect">
            <a:avLst/>
          </a:prstGeom>
          <a:noFill/>
          <a:ln>
            <a:noFill/>
          </a:ln>
        </p:spPr>
      </p:sp>
      <p:sp>
        <p:nvSpPr>
          <p:cNvPr id="72" name="Google Shape;72;p37"/>
          <p:cNvSpPr txBox="1"/>
          <p:nvPr>
            <p:ph idx="1" type="body"/>
          </p:nvPr>
        </p:nvSpPr>
        <p:spPr>
          <a:xfrm>
            <a:off x="1300976" y="2057400"/>
            <a:ext cx="3471049"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37"/>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37"/>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76" name="Shape 76"/>
        <p:cNvGrpSpPr/>
        <p:nvPr/>
      </p:nvGrpSpPr>
      <p:grpSpPr>
        <a:xfrm>
          <a:off x="0" y="0"/>
          <a:ext cx="0" cy="0"/>
          <a:chOff x="0" y="0"/>
          <a:chExt cx="0" cy="0"/>
        </a:xfrm>
      </p:grpSpPr>
      <p:sp>
        <p:nvSpPr>
          <p:cNvPr id="77" name="Google Shape;77;p38"/>
          <p:cNvSpPr/>
          <p:nvPr/>
        </p:nvSpPr>
        <p:spPr>
          <a:xfrm>
            <a:off x="1203767" y="5764192"/>
            <a:ext cx="4294208" cy="86810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8" name="Google Shape;78;p38"/>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Only">
  <p:cSld name="4_Title Only">
    <p:spTree>
      <p:nvGrpSpPr>
        <p:cNvPr id="79" name="Shape 79"/>
        <p:cNvGrpSpPr/>
        <p:nvPr/>
      </p:nvGrpSpPr>
      <p:grpSpPr>
        <a:xfrm>
          <a:off x="0" y="0"/>
          <a:ext cx="0" cy="0"/>
          <a:chOff x="0" y="0"/>
          <a:chExt cx="0" cy="0"/>
        </a:xfrm>
      </p:grpSpPr>
      <p:sp>
        <p:nvSpPr>
          <p:cNvPr id="80" name="Google Shape;80;p39"/>
          <p:cNvSpPr txBox="1"/>
          <p:nvPr>
            <p:ph type="title"/>
          </p:nvPr>
        </p:nvSpPr>
        <p:spPr>
          <a:xfrm>
            <a:off x="1923226" y="274640"/>
            <a:ext cx="7921359" cy="506411"/>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_DJM">
  <p:cSld name="Title and Content_DJM">
    <p:spTree>
      <p:nvGrpSpPr>
        <p:cNvPr id="81" name="Shape 81"/>
        <p:cNvGrpSpPr/>
        <p:nvPr/>
      </p:nvGrpSpPr>
      <p:grpSpPr>
        <a:xfrm>
          <a:off x="0" y="0"/>
          <a:ext cx="0" cy="0"/>
          <a:chOff x="0" y="0"/>
          <a:chExt cx="0" cy="0"/>
        </a:xfrm>
      </p:grpSpPr>
      <p:sp>
        <p:nvSpPr>
          <p:cNvPr id="82" name="Google Shape;82;p40"/>
          <p:cNvSpPr txBox="1"/>
          <p:nvPr>
            <p:ph idx="1" type="body"/>
          </p:nvPr>
        </p:nvSpPr>
        <p:spPr>
          <a:xfrm>
            <a:off x="406400" y="1295400"/>
            <a:ext cx="11379200" cy="45212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Font typeface="Noto Sans Symbols"/>
              <a:buChar char="▪"/>
              <a:defRPr b="1">
                <a:latin typeface="Arial"/>
                <a:ea typeface="Arial"/>
                <a:cs typeface="Arial"/>
                <a:sym typeface="Arial"/>
              </a:defRPr>
            </a:lvl1pPr>
            <a:lvl2pPr indent="-342900" lvl="1" marL="914400" algn="l">
              <a:lnSpc>
                <a:spcPct val="90000"/>
              </a:lnSpc>
              <a:spcBef>
                <a:spcPts val="500"/>
              </a:spcBef>
              <a:spcAft>
                <a:spcPts val="0"/>
              </a:spcAft>
              <a:buClr>
                <a:schemeClr val="accent1"/>
              </a:buClr>
              <a:buSzPts val="1800"/>
              <a:buFont typeface="Arial"/>
              <a:buChar char="•"/>
              <a:defRPr b="0" sz="1800">
                <a:solidFill>
                  <a:schemeClr val="accent1"/>
                </a:solidFill>
                <a:latin typeface="Arial"/>
                <a:ea typeface="Arial"/>
                <a:cs typeface="Arial"/>
                <a:sym typeface="Arial"/>
              </a:defRPr>
            </a:lvl2pPr>
            <a:lvl3pPr indent="-228600" lvl="2" marL="1371600" algn="l">
              <a:lnSpc>
                <a:spcPct val="90000"/>
              </a:lnSpc>
              <a:spcBef>
                <a:spcPts val="500"/>
              </a:spcBef>
              <a:spcAft>
                <a:spcPts val="0"/>
              </a:spcAft>
              <a:buClr>
                <a:srgbClr val="C31230"/>
              </a:buClr>
              <a:buSzPts val="1600"/>
              <a:buFont typeface="Arial"/>
              <a:buNone/>
              <a:defRPr b="0" sz="1600">
                <a:solidFill>
                  <a:srgbClr val="C31230"/>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Font typeface="Arial"/>
              <a:buNone/>
              <a:defRPr b="1"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Font typeface="Arial"/>
              <a:buNone/>
              <a:defRPr b="1"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0"/>
          <p:cNvSpPr txBox="1"/>
          <p:nvPr>
            <p:ph type="title"/>
          </p:nvPr>
        </p:nvSpPr>
        <p:spPr>
          <a:xfrm>
            <a:off x="609600" y="731520"/>
            <a:ext cx="10972800" cy="411480"/>
          </a:xfrm>
          <a:prstGeom prst="rect">
            <a:avLst/>
          </a:prstGeom>
          <a:noFill/>
          <a:ln>
            <a:noFill/>
          </a:ln>
        </p:spPr>
        <p:txBody>
          <a:bodyPr anchorCtr="0" anchor="ctr" bIns="45700" lIns="45700" spcFirstLastPara="1" rIns="45700" wrap="square" tIns="45700">
            <a:normAutofit/>
          </a:bodyPr>
          <a:lstStyle>
            <a:lvl1pPr lvl="0" algn="l">
              <a:lnSpc>
                <a:spcPct val="90000"/>
              </a:lnSpc>
              <a:spcBef>
                <a:spcPts val="0"/>
              </a:spcBef>
              <a:spcAft>
                <a:spcPts val="0"/>
              </a:spcAft>
              <a:buClr>
                <a:schemeClr val="dk1"/>
              </a:buClr>
              <a:buSzPts val="2400"/>
              <a:buFont typeface="Arial"/>
              <a:buNone/>
              <a:defRPr sz="2400">
                <a:solidFill>
                  <a:schemeClr val="dk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0"/>
          <p:cNvSpPr txBox="1"/>
          <p:nvPr>
            <p:ph idx="12" type="sldNum"/>
          </p:nvPr>
        </p:nvSpPr>
        <p:spPr>
          <a:xfrm>
            <a:off x="1540111" y="6462614"/>
            <a:ext cx="816864"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5" name="Google Shape;85;p40"/>
          <p:cNvSpPr txBox="1"/>
          <p:nvPr/>
        </p:nvSpPr>
        <p:spPr>
          <a:xfrm>
            <a:off x="11375136" y="6078541"/>
            <a:ext cx="816864"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rgbClr val="000000"/>
                </a:solidFill>
                <a:latin typeface="Calibri"/>
                <a:ea typeface="Calibri"/>
                <a:cs typeface="Calibri"/>
                <a:sym typeface="Calibri"/>
              </a:rPr>
              <a:t>‹#›</a:t>
            </a:fld>
            <a:endParaRPr sz="1800">
              <a:solidFill>
                <a:srgbClr val="000000"/>
              </a:solidFill>
              <a:latin typeface="Calibri"/>
              <a:ea typeface="Calibri"/>
              <a:cs typeface="Calibri"/>
              <a:sym typeface="Calibri"/>
            </a:endParaRPr>
          </a:p>
        </p:txBody>
      </p:sp>
      <p:sp>
        <p:nvSpPr>
          <p:cNvPr id="86" name="Google Shape;86;p40"/>
          <p:cNvSpPr txBox="1"/>
          <p:nvPr>
            <p:ph idx="2" type="body"/>
          </p:nvPr>
        </p:nvSpPr>
        <p:spPr>
          <a:xfrm>
            <a:off x="731520" y="5950910"/>
            <a:ext cx="10728960" cy="377395"/>
          </a:xfrm>
          <a:prstGeom prst="rect">
            <a:avLst/>
          </a:prstGeom>
          <a:noFill/>
          <a:ln>
            <a:noFill/>
          </a:ln>
        </p:spPr>
        <p:txBody>
          <a:bodyPr anchorCtr="0" anchor="ctr" bIns="45700" lIns="91425" spcFirstLastPara="1" rIns="91425" wrap="square" tIns="45700">
            <a:normAutofit/>
          </a:bodyPr>
          <a:lstStyle>
            <a:lvl1pPr indent="-406400" lvl="0" marL="457200" algn="ctr">
              <a:lnSpc>
                <a:spcPct val="90000"/>
              </a:lnSpc>
              <a:spcBef>
                <a:spcPts val="1000"/>
              </a:spcBef>
              <a:spcAft>
                <a:spcPts val="0"/>
              </a:spcAft>
              <a:buClr>
                <a:srgbClr val="C00000"/>
              </a:buClr>
              <a:buSzPts val="2800"/>
              <a:buChar char="•"/>
              <a:defRPr b="1">
                <a:solidFill>
                  <a:srgbClr val="C00000"/>
                </a:solidFill>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b="1">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b="1">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b="1">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b="1">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_DJM">
  <p:cSld name="1_Title Only_DJM">
    <p:spTree>
      <p:nvGrpSpPr>
        <p:cNvPr id="87" name="Shape 87"/>
        <p:cNvGrpSpPr/>
        <p:nvPr/>
      </p:nvGrpSpPr>
      <p:grpSpPr>
        <a:xfrm>
          <a:off x="0" y="0"/>
          <a:ext cx="0" cy="0"/>
          <a:chOff x="0" y="0"/>
          <a:chExt cx="0" cy="0"/>
        </a:xfrm>
      </p:grpSpPr>
      <p:sp>
        <p:nvSpPr>
          <p:cNvPr id="88" name="Google Shape;88;p41"/>
          <p:cNvSpPr txBox="1"/>
          <p:nvPr>
            <p:ph idx="12" type="sldNum"/>
          </p:nvPr>
        </p:nvSpPr>
        <p:spPr>
          <a:xfrm>
            <a:off x="1540111" y="6462614"/>
            <a:ext cx="816864"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9" name="Google Shape;89;p41"/>
          <p:cNvSpPr txBox="1"/>
          <p:nvPr>
            <p:ph type="title"/>
          </p:nvPr>
        </p:nvSpPr>
        <p:spPr>
          <a:xfrm>
            <a:off x="609600" y="731521"/>
            <a:ext cx="10972800" cy="41483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41"/>
          <p:cNvSpPr txBox="1"/>
          <p:nvPr/>
        </p:nvSpPr>
        <p:spPr>
          <a:xfrm>
            <a:off x="11375136" y="6078541"/>
            <a:ext cx="816864"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rgbClr val="000000"/>
                </a:solidFill>
                <a:latin typeface="Calibri"/>
                <a:ea typeface="Calibri"/>
                <a:cs typeface="Calibri"/>
                <a:sym typeface="Calibri"/>
              </a:rPr>
              <a:t>‹#›</a:t>
            </a:fld>
            <a:endParaRPr sz="1800">
              <a:solidFill>
                <a:srgbClr val="000000"/>
              </a:solidFill>
              <a:latin typeface="Calibri"/>
              <a:ea typeface="Calibri"/>
              <a:cs typeface="Calibri"/>
              <a:sym typeface="Calibri"/>
            </a:endParaRPr>
          </a:p>
        </p:txBody>
      </p:sp>
      <p:sp>
        <p:nvSpPr>
          <p:cNvPr id="91" name="Google Shape;91;p41"/>
          <p:cNvSpPr txBox="1"/>
          <p:nvPr>
            <p:ph idx="1" type="body"/>
          </p:nvPr>
        </p:nvSpPr>
        <p:spPr>
          <a:xfrm>
            <a:off x="731520" y="5950910"/>
            <a:ext cx="10728960" cy="377395"/>
          </a:xfrm>
          <a:prstGeom prst="rect">
            <a:avLst/>
          </a:prstGeom>
          <a:noFill/>
          <a:ln>
            <a:noFill/>
          </a:ln>
        </p:spPr>
        <p:txBody>
          <a:bodyPr anchorCtr="0" anchor="ctr" bIns="45700" lIns="91425" spcFirstLastPara="1" rIns="91425" wrap="square" tIns="45700">
            <a:normAutofit/>
          </a:bodyPr>
          <a:lstStyle>
            <a:lvl1pPr indent="-406400" lvl="0" marL="457200" algn="ctr">
              <a:lnSpc>
                <a:spcPct val="90000"/>
              </a:lnSpc>
              <a:spcBef>
                <a:spcPts val="1000"/>
              </a:spcBef>
              <a:spcAft>
                <a:spcPts val="0"/>
              </a:spcAft>
              <a:buClr>
                <a:srgbClr val="C00000"/>
              </a:buClr>
              <a:buSzPts val="2800"/>
              <a:buChar char="•"/>
              <a:defRPr b="1">
                <a:solidFill>
                  <a:srgbClr val="C00000"/>
                </a:solidFill>
                <a:latin typeface="Calibri"/>
                <a:ea typeface="Calibri"/>
                <a:cs typeface="Calibri"/>
                <a:sym typeface="Calibri"/>
              </a:defRPr>
            </a:lvl1pPr>
            <a:lvl2pPr indent="-381000" lvl="1" marL="914400" algn="l">
              <a:lnSpc>
                <a:spcPct val="90000"/>
              </a:lnSpc>
              <a:spcBef>
                <a:spcPts val="500"/>
              </a:spcBef>
              <a:spcAft>
                <a:spcPts val="0"/>
              </a:spcAft>
              <a:buClr>
                <a:schemeClr val="dk1"/>
              </a:buClr>
              <a:buSzPts val="2400"/>
              <a:buChar char="•"/>
              <a:defRPr b="1">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b="1">
                <a:latin typeface="Calibri"/>
                <a:ea typeface="Calibri"/>
                <a:cs typeface="Calibri"/>
                <a:sym typeface="Calibri"/>
              </a:defRPr>
            </a:lvl3pPr>
            <a:lvl4pPr indent="-342900" lvl="3" marL="1828800" algn="l">
              <a:lnSpc>
                <a:spcPct val="90000"/>
              </a:lnSpc>
              <a:spcBef>
                <a:spcPts val="500"/>
              </a:spcBef>
              <a:spcAft>
                <a:spcPts val="0"/>
              </a:spcAft>
              <a:buClr>
                <a:schemeClr val="dk1"/>
              </a:buClr>
              <a:buSzPts val="1800"/>
              <a:buChar char="•"/>
              <a:defRPr b="1">
                <a:latin typeface="Calibri"/>
                <a:ea typeface="Calibri"/>
                <a:cs typeface="Calibri"/>
                <a:sym typeface="Calibri"/>
              </a:defRPr>
            </a:lvl4pPr>
            <a:lvl5pPr indent="-342900" lvl="4" marL="2286000" algn="l">
              <a:lnSpc>
                <a:spcPct val="90000"/>
              </a:lnSpc>
              <a:spcBef>
                <a:spcPts val="500"/>
              </a:spcBef>
              <a:spcAft>
                <a:spcPts val="0"/>
              </a:spcAft>
              <a:buClr>
                <a:schemeClr val="dk1"/>
              </a:buClr>
              <a:buSzPts val="1800"/>
              <a:buChar char="•"/>
              <a:defRPr b="1">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Orange">
  <p:cSld name="COVER-Orange">
    <p:spTree>
      <p:nvGrpSpPr>
        <p:cNvPr id="112" name="Shape 112"/>
        <p:cNvGrpSpPr/>
        <p:nvPr/>
      </p:nvGrpSpPr>
      <p:grpSpPr>
        <a:xfrm>
          <a:off x="0" y="0"/>
          <a:ext cx="0" cy="0"/>
          <a:chOff x="0" y="0"/>
          <a:chExt cx="0" cy="0"/>
        </a:xfrm>
      </p:grpSpPr>
      <p:pic>
        <p:nvPicPr>
          <p:cNvPr id="113" name="Google Shape;113;p2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picture containing icon&#10;&#10;Description automatically generated" id="114" name="Google Shape;114;p26"/>
          <p:cNvPicPr preferRelativeResize="0"/>
          <p:nvPr/>
        </p:nvPicPr>
        <p:blipFill rotWithShape="1">
          <a:blip r:embed="rId3">
            <a:alphaModFix amt="34000"/>
          </a:blip>
          <a:srcRect b="0" l="0" r="0" t="0"/>
          <a:stretch/>
        </p:blipFill>
        <p:spPr>
          <a:xfrm>
            <a:off x="5227646" y="7604"/>
            <a:ext cx="9842498" cy="9842498"/>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4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4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8" name="Google Shape;11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1" name="Shape 121"/>
        <p:cNvGrpSpPr/>
        <p:nvPr/>
      </p:nvGrpSpPr>
      <p:grpSpPr>
        <a:xfrm>
          <a:off x="0" y="0"/>
          <a:ext cx="0" cy="0"/>
          <a:chOff x="0" y="0"/>
          <a:chExt cx="0" cy="0"/>
        </a:xfrm>
      </p:grpSpPr>
      <p:sp>
        <p:nvSpPr>
          <p:cNvPr id="122" name="Google Shape;122;p43"/>
          <p:cNvSpPr txBox="1"/>
          <p:nvPr>
            <p:ph type="title"/>
          </p:nvPr>
        </p:nvSpPr>
        <p:spPr>
          <a:xfrm>
            <a:off x="838200" y="1051803"/>
            <a:ext cx="10515600"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43"/>
          <p:cNvSpPr txBox="1"/>
          <p:nvPr>
            <p:ph idx="1" type="body"/>
          </p:nvPr>
        </p:nvSpPr>
        <p:spPr>
          <a:xfrm>
            <a:off x="838200" y="2205789"/>
            <a:ext cx="10515600" cy="397117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7" name="Shape 127"/>
        <p:cNvGrpSpPr/>
        <p:nvPr/>
      </p:nvGrpSpPr>
      <p:grpSpPr>
        <a:xfrm>
          <a:off x="0" y="0"/>
          <a:ext cx="0" cy="0"/>
          <a:chOff x="0" y="0"/>
          <a:chExt cx="0" cy="0"/>
        </a:xfrm>
      </p:grpSpPr>
      <p:sp>
        <p:nvSpPr>
          <p:cNvPr id="128" name="Google Shape;128;p4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4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30" name="Google Shape;13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8" name="Shape 18"/>
        <p:cNvGrpSpPr/>
        <p:nvPr/>
      </p:nvGrpSpPr>
      <p:grpSpPr>
        <a:xfrm>
          <a:off x="0" y="0"/>
          <a:ext cx="0" cy="0"/>
          <a:chOff x="0" y="0"/>
          <a:chExt cx="0" cy="0"/>
        </a:xfrm>
      </p:grpSpPr>
      <p:sp>
        <p:nvSpPr>
          <p:cNvPr id="19" name="Google Shape;19;p24"/>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4"/>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4"/>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800" u="none" cap="none" strike="noStrike">
                <a:solidFill>
                  <a:schemeClr val="dk1"/>
                </a:solidFill>
                <a:latin typeface="Calibri"/>
                <a:ea typeface="Calibri"/>
                <a:cs typeface="Calibri"/>
                <a:sym typeface="Calibri"/>
              </a:defRPr>
            </a:lvl1pPr>
            <a:lvl2pPr indent="0" lvl="1" marL="0" algn="r">
              <a:spcBef>
                <a:spcPts val="0"/>
              </a:spcBef>
              <a:buNone/>
              <a:defRPr b="0" i="0" sz="1800" u="none" cap="none" strike="noStrike">
                <a:solidFill>
                  <a:schemeClr val="dk1"/>
                </a:solidFill>
                <a:latin typeface="Calibri"/>
                <a:ea typeface="Calibri"/>
                <a:cs typeface="Calibri"/>
                <a:sym typeface="Calibri"/>
              </a:defRPr>
            </a:lvl2pPr>
            <a:lvl3pPr indent="0" lvl="2" marL="0" algn="r">
              <a:spcBef>
                <a:spcPts val="0"/>
              </a:spcBef>
              <a:buNone/>
              <a:defRPr b="0" i="0" sz="1800" u="none" cap="none" strike="noStrike">
                <a:solidFill>
                  <a:schemeClr val="dk1"/>
                </a:solidFill>
                <a:latin typeface="Calibri"/>
                <a:ea typeface="Calibri"/>
                <a:cs typeface="Calibri"/>
                <a:sym typeface="Calibri"/>
              </a:defRPr>
            </a:lvl3pPr>
            <a:lvl4pPr indent="0" lvl="3" marL="0" algn="r">
              <a:spcBef>
                <a:spcPts val="0"/>
              </a:spcBef>
              <a:buNone/>
              <a:defRPr b="0" i="0" sz="1800" u="none" cap="none" strike="noStrike">
                <a:solidFill>
                  <a:schemeClr val="dk1"/>
                </a:solidFill>
                <a:latin typeface="Calibri"/>
                <a:ea typeface="Calibri"/>
                <a:cs typeface="Calibri"/>
                <a:sym typeface="Calibri"/>
              </a:defRPr>
            </a:lvl4pPr>
            <a:lvl5pPr indent="0" lvl="4" marL="0" algn="r">
              <a:spcBef>
                <a:spcPts val="0"/>
              </a:spcBef>
              <a:buNone/>
              <a:defRPr b="0" i="0" sz="1800" u="none" cap="none" strike="noStrike">
                <a:solidFill>
                  <a:schemeClr val="dk1"/>
                </a:solidFill>
                <a:latin typeface="Calibri"/>
                <a:ea typeface="Calibri"/>
                <a:cs typeface="Calibri"/>
                <a:sym typeface="Calibri"/>
              </a:defRPr>
            </a:lvl5pPr>
            <a:lvl6pPr indent="0" lvl="5" marL="0" algn="r">
              <a:spcBef>
                <a:spcPts val="0"/>
              </a:spcBef>
              <a:buNone/>
              <a:defRPr b="0" i="0" sz="1800" u="none" cap="none" strike="noStrike">
                <a:solidFill>
                  <a:schemeClr val="dk1"/>
                </a:solidFill>
                <a:latin typeface="Calibri"/>
                <a:ea typeface="Calibri"/>
                <a:cs typeface="Calibri"/>
                <a:sym typeface="Calibri"/>
              </a:defRPr>
            </a:lvl6pPr>
            <a:lvl7pPr indent="0" lvl="6" marL="0" algn="r">
              <a:spcBef>
                <a:spcPts val="0"/>
              </a:spcBef>
              <a:buNone/>
              <a:defRPr b="0" i="0" sz="1800" u="none" cap="none" strike="noStrike">
                <a:solidFill>
                  <a:schemeClr val="dk1"/>
                </a:solidFill>
                <a:latin typeface="Calibri"/>
                <a:ea typeface="Calibri"/>
                <a:cs typeface="Calibri"/>
                <a:sym typeface="Calibri"/>
              </a:defRPr>
            </a:lvl7pPr>
            <a:lvl8pPr indent="0" lvl="7" marL="0" algn="r">
              <a:spcBef>
                <a:spcPts val="0"/>
              </a:spcBef>
              <a:buNone/>
              <a:defRPr b="0" i="0" sz="1800" u="none" cap="none" strike="noStrike">
                <a:solidFill>
                  <a:schemeClr val="dk1"/>
                </a:solidFill>
                <a:latin typeface="Calibri"/>
                <a:ea typeface="Calibri"/>
                <a:cs typeface="Calibri"/>
                <a:sym typeface="Calibri"/>
              </a:defRPr>
            </a:lvl8pPr>
            <a:lvl9pPr indent="0" lvl="8" marL="0" algn="r">
              <a:spcBef>
                <a:spcPts val="0"/>
              </a:spcBef>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3" name="Shape 133"/>
        <p:cNvGrpSpPr/>
        <p:nvPr/>
      </p:nvGrpSpPr>
      <p:grpSpPr>
        <a:xfrm>
          <a:off x="0" y="0"/>
          <a:ext cx="0" cy="0"/>
          <a:chOff x="0" y="0"/>
          <a:chExt cx="0" cy="0"/>
        </a:xfrm>
      </p:grpSpPr>
      <p:sp>
        <p:nvSpPr>
          <p:cNvPr id="134" name="Google Shape;134;p45"/>
          <p:cNvSpPr txBox="1"/>
          <p:nvPr>
            <p:ph type="title"/>
          </p:nvPr>
        </p:nvSpPr>
        <p:spPr>
          <a:xfrm>
            <a:off x="838200" y="1051803"/>
            <a:ext cx="10515600"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4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0" name="Shape 140"/>
        <p:cNvGrpSpPr/>
        <p:nvPr/>
      </p:nvGrpSpPr>
      <p:grpSpPr>
        <a:xfrm>
          <a:off x="0" y="0"/>
          <a:ext cx="0" cy="0"/>
          <a:chOff x="0" y="0"/>
          <a:chExt cx="0" cy="0"/>
        </a:xfrm>
      </p:grpSpPr>
      <p:sp>
        <p:nvSpPr>
          <p:cNvPr id="141" name="Google Shape;141;p4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4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3" name="Google Shape;143;p4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4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5" name="Google Shape;145;p4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9" name="Shape 149"/>
        <p:cNvGrpSpPr/>
        <p:nvPr/>
      </p:nvGrpSpPr>
      <p:grpSpPr>
        <a:xfrm>
          <a:off x="0" y="0"/>
          <a:ext cx="0" cy="0"/>
          <a:chOff x="0" y="0"/>
          <a:chExt cx="0" cy="0"/>
        </a:xfrm>
      </p:grpSpPr>
      <p:sp>
        <p:nvSpPr>
          <p:cNvPr id="150" name="Google Shape;150;p47"/>
          <p:cNvSpPr txBox="1"/>
          <p:nvPr>
            <p:ph type="title"/>
          </p:nvPr>
        </p:nvSpPr>
        <p:spPr>
          <a:xfrm>
            <a:off x="838200" y="1051803"/>
            <a:ext cx="10515600"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
        <p:nvSpPr>
          <p:cNvPr id="155" name="Google Shape;155;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8" name="Shape 158"/>
        <p:cNvGrpSpPr/>
        <p:nvPr/>
      </p:nvGrpSpPr>
      <p:grpSpPr>
        <a:xfrm>
          <a:off x="0" y="0"/>
          <a:ext cx="0" cy="0"/>
          <a:chOff x="0" y="0"/>
          <a:chExt cx="0" cy="0"/>
        </a:xfrm>
      </p:grpSpPr>
      <p:sp>
        <p:nvSpPr>
          <p:cNvPr id="159" name="Google Shape;159;p49"/>
          <p:cNvSpPr txBox="1"/>
          <p:nvPr>
            <p:ph type="title"/>
          </p:nvPr>
        </p:nvSpPr>
        <p:spPr>
          <a:xfrm>
            <a:off x="839788" y="1062788"/>
            <a:ext cx="3932237" cy="99461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1" name="Google Shape;16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2" name="Google Shape;16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3" name="Google Shape;16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5" name="Shape 165"/>
        <p:cNvGrpSpPr/>
        <p:nvPr/>
      </p:nvGrpSpPr>
      <p:grpSpPr>
        <a:xfrm>
          <a:off x="0" y="0"/>
          <a:ext cx="0" cy="0"/>
          <a:chOff x="0" y="0"/>
          <a:chExt cx="0" cy="0"/>
        </a:xfrm>
      </p:grpSpPr>
      <p:sp>
        <p:nvSpPr>
          <p:cNvPr id="166" name="Google Shape;166;p50"/>
          <p:cNvSpPr txBox="1"/>
          <p:nvPr>
            <p:ph type="title"/>
          </p:nvPr>
        </p:nvSpPr>
        <p:spPr>
          <a:xfrm>
            <a:off x="839788" y="954504"/>
            <a:ext cx="3932237" cy="110289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50"/>
          <p:cNvSpPr/>
          <p:nvPr>
            <p:ph idx="2" type="pic"/>
          </p:nvPr>
        </p:nvSpPr>
        <p:spPr>
          <a:xfrm>
            <a:off x="5183188" y="987425"/>
            <a:ext cx="6172200" cy="4873625"/>
          </a:xfrm>
          <a:prstGeom prst="rect">
            <a:avLst/>
          </a:prstGeom>
          <a:noFill/>
          <a:ln>
            <a:noFill/>
          </a:ln>
        </p:spPr>
      </p:sp>
      <p:sp>
        <p:nvSpPr>
          <p:cNvPr id="168" name="Google Shape;16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9" name="Google Shape;16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0" name="Google Shape;17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2" name="Shape 172"/>
        <p:cNvGrpSpPr/>
        <p:nvPr/>
      </p:nvGrpSpPr>
      <p:grpSpPr>
        <a:xfrm>
          <a:off x="0" y="0"/>
          <a:ext cx="0" cy="0"/>
          <a:chOff x="0" y="0"/>
          <a:chExt cx="0" cy="0"/>
        </a:xfrm>
      </p:grpSpPr>
      <p:sp>
        <p:nvSpPr>
          <p:cNvPr id="173" name="Google Shape;173;p51"/>
          <p:cNvSpPr txBox="1"/>
          <p:nvPr>
            <p:ph type="title"/>
          </p:nvPr>
        </p:nvSpPr>
        <p:spPr>
          <a:xfrm>
            <a:off x="838200" y="1051803"/>
            <a:ext cx="10515600"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 name="Google Shape;174;p51"/>
          <p:cNvSpPr txBox="1"/>
          <p:nvPr>
            <p:ph idx="1" type="body"/>
          </p:nvPr>
        </p:nvSpPr>
        <p:spPr>
          <a:xfrm rot="5400000">
            <a:off x="4110413" y="-1066424"/>
            <a:ext cx="3971174"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6" name="Google Shape;17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8" name="Shape 178"/>
        <p:cNvGrpSpPr/>
        <p:nvPr/>
      </p:nvGrpSpPr>
      <p:grpSpPr>
        <a:xfrm>
          <a:off x="0" y="0"/>
          <a:ext cx="0" cy="0"/>
          <a:chOff x="0" y="0"/>
          <a:chExt cx="0" cy="0"/>
        </a:xfrm>
      </p:grpSpPr>
      <p:sp>
        <p:nvSpPr>
          <p:cNvPr id="179" name="Google Shape;179;p52"/>
          <p:cNvSpPr txBox="1"/>
          <p:nvPr>
            <p:ph type="title"/>
          </p:nvPr>
        </p:nvSpPr>
        <p:spPr>
          <a:xfrm rot="5400000">
            <a:off x="7524374" y="2347537"/>
            <a:ext cx="5029952"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 name="Google Shape;180;p52"/>
          <p:cNvSpPr txBox="1"/>
          <p:nvPr>
            <p:ph idx="1" type="body"/>
          </p:nvPr>
        </p:nvSpPr>
        <p:spPr>
          <a:xfrm rot="5400000">
            <a:off x="2190374" y="-205163"/>
            <a:ext cx="5029952"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 name="Google Shape;18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Blue">
  <p:cSld name="COVER-Blue">
    <p:spTree>
      <p:nvGrpSpPr>
        <p:cNvPr id="184" name="Shape 184"/>
        <p:cNvGrpSpPr/>
        <p:nvPr/>
      </p:nvGrpSpPr>
      <p:grpSpPr>
        <a:xfrm>
          <a:off x="0" y="0"/>
          <a:ext cx="0" cy="0"/>
          <a:chOff x="0" y="0"/>
          <a:chExt cx="0" cy="0"/>
        </a:xfrm>
      </p:grpSpPr>
      <p:pic>
        <p:nvPicPr>
          <p:cNvPr id="185" name="Google Shape;185;p53"/>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186" name="Google Shape;186;p53"/>
          <p:cNvPicPr preferRelativeResize="0"/>
          <p:nvPr/>
        </p:nvPicPr>
        <p:blipFill rotWithShape="1">
          <a:blip r:embed="rId3">
            <a:alphaModFix amt="27000"/>
          </a:blip>
          <a:srcRect b="0" l="0" r="0" t="0"/>
          <a:stretch/>
        </p:blipFill>
        <p:spPr>
          <a:xfrm>
            <a:off x="5461000" y="0"/>
            <a:ext cx="9842499" cy="9842499"/>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p:cSld name="Gray">
    <p:spTree>
      <p:nvGrpSpPr>
        <p:cNvPr id="187" name="Shape 187"/>
        <p:cNvGrpSpPr/>
        <p:nvPr/>
      </p:nvGrpSpPr>
      <p:grpSpPr>
        <a:xfrm>
          <a:off x="0" y="0"/>
          <a:ext cx="0" cy="0"/>
          <a:chOff x="0" y="0"/>
          <a:chExt cx="0" cy="0"/>
        </a:xfrm>
      </p:grpSpPr>
      <p:pic>
        <p:nvPicPr>
          <p:cNvPr id="188" name="Google Shape;188;p54"/>
          <p:cNvPicPr preferRelativeResize="0"/>
          <p:nvPr/>
        </p:nvPicPr>
        <p:blipFill rotWithShape="1">
          <a:blip r:embed="rId2">
            <a:alphaModFix/>
          </a:blip>
          <a:srcRect b="0" l="0" r="0" t="0"/>
          <a:stretch/>
        </p:blipFill>
        <p:spPr>
          <a:xfrm>
            <a:off x="-1588" y="0"/>
            <a:ext cx="12193588" cy="6858000"/>
          </a:xfrm>
          <a:prstGeom prst="rect">
            <a:avLst/>
          </a:prstGeom>
          <a:noFill/>
          <a:ln>
            <a:noFill/>
          </a:ln>
        </p:spPr>
      </p:pic>
      <p:pic>
        <p:nvPicPr>
          <p:cNvPr descr="Shape&#10;&#10;Description automatically generated with medium confidence" id="189" name="Google Shape;189;p54"/>
          <p:cNvPicPr preferRelativeResize="0"/>
          <p:nvPr/>
        </p:nvPicPr>
        <p:blipFill rotWithShape="1">
          <a:blip r:embed="rId3">
            <a:alphaModFix/>
          </a:blip>
          <a:srcRect b="0" l="0" r="0" t="0"/>
          <a:stretch/>
        </p:blipFill>
        <p:spPr>
          <a:xfrm>
            <a:off x="457200" y="5943600"/>
            <a:ext cx="3523496" cy="657858"/>
          </a:xfrm>
          <a:prstGeom prst="rect">
            <a:avLst/>
          </a:prstGeom>
          <a:noFill/>
          <a:ln>
            <a:noFill/>
          </a:ln>
        </p:spPr>
      </p:pic>
      <p:pic>
        <p:nvPicPr>
          <p:cNvPr id="190" name="Google Shape;190;p54"/>
          <p:cNvPicPr preferRelativeResize="0"/>
          <p:nvPr/>
        </p:nvPicPr>
        <p:blipFill rotWithShape="1">
          <a:blip r:embed="rId2">
            <a:alphaModFix/>
          </a:blip>
          <a:srcRect b="0" l="0" r="0" t="0"/>
          <a:stretch/>
        </p:blipFill>
        <p:spPr>
          <a:xfrm>
            <a:off x="-1588" y="0"/>
            <a:ext cx="12193588" cy="6858000"/>
          </a:xfrm>
          <a:prstGeom prst="rect">
            <a:avLst/>
          </a:prstGeom>
          <a:noFill/>
          <a:ln>
            <a:noFill/>
          </a:ln>
        </p:spPr>
      </p:pic>
      <p:pic>
        <p:nvPicPr>
          <p:cNvPr id="191" name="Google Shape;191;p54"/>
          <p:cNvPicPr preferRelativeResize="0"/>
          <p:nvPr/>
        </p:nvPicPr>
        <p:blipFill rotWithShape="1">
          <a:blip r:embed="rId4">
            <a:alphaModFix/>
          </a:blip>
          <a:srcRect b="0" l="0" r="0" t="0"/>
          <a:stretch/>
        </p:blipFill>
        <p:spPr>
          <a:xfrm>
            <a:off x="452439" y="6093198"/>
            <a:ext cx="3213254" cy="56318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ert Slide">
  <p:cSld name="Insert Slide">
    <p:spTree>
      <p:nvGrpSpPr>
        <p:cNvPr id="24" name="Shape 24"/>
        <p:cNvGrpSpPr/>
        <p:nvPr/>
      </p:nvGrpSpPr>
      <p:grpSpPr>
        <a:xfrm>
          <a:off x="0" y="0"/>
          <a:ext cx="0" cy="0"/>
          <a:chOff x="0" y="0"/>
          <a:chExt cx="0" cy="0"/>
        </a:xfrm>
      </p:grpSpPr>
      <p:sp>
        <p:nvSpPr>
          <p:cNvPr id="25" name="Google Shape;25;p29"/>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UTEP Mission">
  <p:cSld name="1_UTEP Mission">
    <p:spTree>
      <p:nvGrpSpPr>
        <p:cNvPr id="192" name="Shape 192"/>
        <p:cNvGrpSpPr/>
        <p:nvPr/>
      </p:nvGrpSpPr>
      <p:grpSpPr>
        <a:xfrm>
          <a:off x="0" y="0"/>
          <a:ext cx="0" cy="0"/>
          <a:chOff x="0" y="0"/>
          <a:chExt cx="0" cy="0"/>
        </a:xfrm>
      </p:grpSpPr>
      <p:pic>
        <p:nvPicPr>
          <p:cNvPr id="193" name="Google Shape;193;p55"/>
          <p:cNvPicPr preferRelativeResize="0"/>
          <p:nvPr/>
        </p:nvPicPr>
        <p:blipFill rotWithShape="1">
          <a:blip r:embed="rId2">
            <a:alphaModFix/>
          </a:blip>
          <a:srcRect b="0" l="0" r="0" t="0"/>
          <a:stretch/>
        </p:blipFill>
        <p:spPr>
          <a:xfrm>
            <a:off x="-1" y="0"/>
            <a:ext cx="739775" cy="6858000"/>
          </a:xfrm>
          <a:prstGeom prst="rect">
            <a:avLst/>
          </a:prstGeom>
          <a:noFill/>
          <a:ln>
            <a:noFill/>
          </a:ln>
        </p:spPr>
      </p:pic>
      <p:pic>
        <p:nvPicPr>
          <p:cNvPr descr="Shape&#10;&#10;Description automatically generated with medium confidence" id="194" name="Google Shape;194;p55"/>
          <p:cNvPicPr preferRelativeResize="0"/>
          <p:nvPr/>
        </p:nvPicPr>
        <p:blipFill rotWithShape="1">
          <a:blip r:embed="rId3">
            <a:alphaModFix/>
          </a:blip>
          <a:srcRect b="0" l="0" r="0" t="0"/>
          <a:stretch/>
        </p:blipFill>
        <p:spPr>
          <a:xfrm>
            <a:off x="457200" y="5941051"/>
            <a:ext cx="3523496" cy="657858"/>
          </a:xfrm>
          <a:prstGeom prst="rect">
            <a:avLst/>
          </a:prstGeom>
          <a:noFill/>
          <a:ln>
            <a:noFill/>
          </a:ln>
        </p:spPr>
      </p:pic>
      <p:sp>
        <p:nvSpPr>
          <p:cNvPr id="195" name="Google Shape;195;p55"/>
          <p:cNvSpPr txBox="1"/>
          <p:nvPr>
            <p:ph idx="1" type="body"/>
          </p:nvPr>
        </p:nvSpPr>
        <p:spPr>
          <a:xfrm>
            <a:off x="937182" y="2250140"/>
            <a:ext cx="5275359" cy="34318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55"/>
          <p:cNvSpPr txBox="1"/>
          <p:nvPr>
            <p:ph idx="2" type="body"/>
          </p:nvPr>
        </p:nvSpPr>
        <p:spPr>
          <a:xfrm>
            <a:off x="937181" y="1442758"/>
            <a:ext cx="5275359" cy="7889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3600"/>
              <a:buNone/>
              <a:defRPr b="1" sz="36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55"/>
          <p:cNvSpPr txBox="1"/>
          <p:nvPr>
            <p:ph idx="3" type="body"/>
          </p:nvPr>
        </p:nvSpPr>
        <p:spPr>
          <a:xfrm>
            <a:off x="6436842" y="2250140"/>
            <a:ext cx="5275359" cy="34318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55"/>
          <p:cNvSpPr txBox="1"/>
          <p:nvPr>
            <p:ph idx="4" type="body"/>
          </p:nvPr>
        </p:nvSpPr>
        <p:spPr>
          <a:xfrm>
            <a:off x="6436841" y="1442758"/>
            <a:ext cx="5275359" cy="7889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3600"/>
              <a:buNone/>
              <a:defRPr b="1" sz="36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55"/>
          <p:cNvSpPr txBox="1"/>
          <p:nvPr>
            <p:ph idx="5" type="body"/>
          </p:nvPr>
        </p:nvSpPr>
        <p:spPr>
          <a:xfrm>
            <a:off x="937181" y="250079"/>
            <a:ext cx="10775950" cy="7889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4000"/>
              <a:buNone/>
              <a:defRPr b="1" sz="40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amp; Bold">
  <p:cSld name="Blue &amp; Bold">
    <p:spTree>
      <p:nvGrpSpPr>
        <p:cNvPr id="200" name="Shape 200"/>
        <p:cNvGrpSpPr/>
        <p:nvPr/>
      </p:nvGrpSpPr>
      <p:grpSpPr>
        <a:xfrm>
          <a:off x="0" y="0"/>
          <a:ext cx="0" cy="0"/>
          <a:chOff x="0" y="0"/>
          <a:chExt cx="0" cy="0"/>
        </a:xfrm>
      </p:grpSpPr>
      <p:pic>
        <p:nvPicPr>
          <p:cNvPr id="201" name="Google Shape;201;p5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Text&#10;&#10;Description automatically generated" id="202" name="Google Shape;202;p56"/>
          <p:cNvPicPr preferRelativeResize="0"/>
          <p:nvPr/>
        </p:nvPicPr>
        <p:blipFill rotWithShape="1">
          <a:blip r:embed="rId3">
            <a:alphaModFix/>
          </a:blip>
          <a:srcRect b="0" l="0" r="0" t="0"/>
          <a:stretch/>
        </p:blipFill>
        <p:spPr>
          <a:xfrm>
            <a:off x="457200" y="5943600"/>
            <a:ext cx="3526228" cy="658368"/>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TEP Mission">
  <p:cSld name="UTEP Mission">
    <p:spTree>
      <p:nvGrpSpPr>
        <p:cNvPr id="203" name="Shape 203"/>
        <p:cNvGrpSpPr/>
        <p:nvPr/>
      </p:nvGrpSpPr>
      <p:grpSpPr>
        <a:xfrm>
          <a:off x="0" y="0"/>
          <a:ext cx="0" cy="0"/>
          <a:chOff x="0" y="0"/>
          <a:chExt cx="0" cy="0"/>
        </a:xfrm>
      </p:grpSpPr>
      <p:pic>
        <p:nvPicPr>
          <p:cNvPr id="204" name="Google Shape;204;p57"/>
          <p:cNvPicPr preferRelativeResize="0"/>
          <p:nvPr/>
        </p:nvPicPr>
        <p:blipFill rotWithShape="1">
          <a:blip r:embed="rId2">
            <a:alphaModFix/>
          </a:blip>
          <a:srcRect b="0" l="0" r="0" t="0"/>
          <a:stretch/>
        </p:blipFill>
        <p:spPr>
          <a:xfrm>
            <a:off x="-1" y="0"/>
            <a:ext cx="739775" cy="6858000"/>
          </a:xfrm>
          <a:prstGeom prst="rect">
            <a:avLst/>
          </a:prstGeom>
          <a:noFill/>
          <a:ln>
            <a:noFill/>
          </a:ln>
        </p:spPr>
      </p:pic>
      <p:pic>
        <p:nvPicPr>
          <p:cNvPr descr="Shape&#10;&#10;Description automatically generated with medium confidence" id="205" name="Google Shape;205;p57"/>
          <p:cNvPicPr preferRelativeResize="0"/>
          <p:nvPr/>
        </p:nvPicPr>
        <p:blipFill rotWithShape="1">
          <a:blip r:embed="rId3">
            <a:alphaModFix/>
          </a:blip>
          <a:srcRect b="0" l="0" r="0" t="0"/>
          <a:stretch/>
        </p:blipFill>
        <p:spPr>
          <a:xfrm>
            <a:off x="457200" y="5941051"/>
            <a:ext cx="3523496" cy="657858"/>
          </a:xfrm>
          <a:prstGeom prst="rect">
            <a:avLst/>
          </a:prstGeom>
          <a:noFill/>
          <a:ln>
            <a:noFill/>
          </a:ln>
        </p:spPr>
      </p:pic>
      <p:sp>
        <p:nvSpPr>
          <p:cNvPr id="206" name="Google Shape;206;p57"/>
          <p:cNvSpPr txBox="1"/>
          <p:nvPr>
            <p:ph idx="1" type="body"/>
          </p:nvPr>
        </p:nvSpPr>
        <p:spPr>
          <a:xfrm>
            <a:off x="937182" y="2250140"/>
            <a:ext cx="10696575" cy="34318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7"/>
          <p:cNvSpPr txBox="1"/>
          <p:nvPr>
            <p:ph idx="2" type="body"/>
          </p:nvPr>
        </p:nvSpPr>
        <p:spPr>
          <a:xfrm>
            <a:off x="937181" y="1442758"/>
            <a:ext cx="10696575" cy="78898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chemeClr val="dk1"/>
              </a:buClr>
              <a:buSzPts val="3600"/>
              <a:buNone/>
              <a:defRPr b="1" sz="36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57"/>
          <p:cNvSpPr txBox="1"/>
          <p:nvPr>
            <p:ph idx="3" type="body"/>
          </p:nvPr>
        </p:nvSpPr>
        <p:spPr>
          <a:xfrm>
            <a:off x="937181" y="250079"/>
            <a:ext cx="10775950" cy="7889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4000"/>
              <a:buNone/>
              <a:defRPr b="1" sz="40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209" name="Shape 209"/>
        <p:cNvGrpSpPr/>
        <p:nvPr/>
      </p:nvGrpSpPr>
      <p:grpSpPr>
        <a:xfrm>
          <a:off x="0" y="0"/>
          <a:ext cx="0" cy="0"/>
          <a:chOff x="0" y="0"/>
          <a:chExt cx="0" cy="0"/>
        </a:xfrm>
      </p:grpSpPr>
      <p:pic>
        <p:nvPicPr>
          <p:cNvPr id="210" name="Google Shape;210;p58"/>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211" name="Google Shape;211;p58"/>
          <p:cNvPicPr preferRelativeResize="0"/>
          <p:nvPr/>
        </p:nvPicPr>
        <p:blipFill rotWithShape="1">
          <a:blip r:embed="rId3">
            <a:alphaModFix amt="27000"/>
          </a:blip>
          <a:srcRect b="0" l="0" r="0" t="0"/>
          <a:stretch/>
        </p:blipFill>
        <p:spPr>
          <a:xfrm>
            <a:off x="5461000" y="0"/>
            <a:ext cx="9842499" cy="984249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Gray">
  <p:cSld name="1_Gray">
    <p:spTree>
      <p:nvGrpSpPr>
        <p:cNvPr id="212" name="Shape 212"/>
        <p:cNvGrpSpPr/>
        <p:nvPr/>
      </p:nvGrpSpPr>
      <p:grpSpPr>
        <a:xfrm>
          <a:off x="0" y="0"/>
          <a:ext cx="0" cy="0"/>
          <a:chOff x="0" y="0"/>
          <a:chExt cx="0" cy="0"/>
        </a:xfrm>
      </p:grpSpPr>
      <p:pic>
        <p:nvPicPr>
          <p:cNvPr id="213" name="Google Shape;213;p59"/>
          <p:cNvPicPr preferRelativeResize="0"/>
          <p:nvPr/>
        </p:nvPicPr>
        <p:blipFill rotWithShape="1">
          <a:blip r:embed="rId2">
            <a:alphaModFix/>
          </a:blip>
          <a:srcRect b="0" l="0" r="0" t="0"/>
          <a:stretch/>
        </p:blipFill>
        <p:spPr>
          <a:xfrm>
            <a:off x="-1588" y="0"/>
            <a:ext cx="12193588" cy="6858000"/>
          </a:xfrm>
          <a:prstGeom prst="rect">
            <a:avLst/>
          </a:prstGeom>
          <a:noFill/>
          <a:ln>
            <a:noFill/>
          </a:ln>
        </p:spPr>
      </p:pic>
      <p:pic>
        <p:nvPicPr>
          <p:cNvPr id="214" name="Google Shape;214;p59"/>
          <p:cNvPicPr preferRelativeResize="0"/>
          <p:nvPr/>
        </p:nvPicPr>
        <p:blipFill rotWithShape="1">
          <a:blip r:embed="rId3">
            <a:alphaModFix/>
          </a:blip>
          <a:srcRect b="0" l="0" r="0" t="0"/>
          <a:stretch/>
        </p:blipFill>
        <p:spPr>
          <a:xfrm>
            <a:off x="452439" y="6093198"/>
            <a:ext cx="3213254" cy="56318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25" name="Shape 225"/>
        <p:cNvGrpSpPr/>
        <p:nvPr/>
      </p:nvGrpSpPr>
      <p:grpSpPr>
        <a:xfrm>
          <a:off x="0" y="0"/>
          <a:ext cx="0" cy="0"/>
          <a:chOff x="0" y="0"/>
          <a:chExt cx="0" cy="0"/>
        </a:xfrm>
      </p:grpSpPr>
      <p:sp>
        <p:nvSpPr>
          <p:cNvPr id="226" name="Google Shape;226;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29" name="Google Shape;229;p28"/>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800"/>
              <a:buFont typeface="Calibri"/>
              <a:buNone/>
              <a:defRPr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30" name="Shape 230"/>
        <p:cNvGrpSpPr/>
        <p:nvPr/>
      </p:nvGrpSpPr>
      <p:grpSpPr>
        <a:xfrm>
          <a:off x="0" y="0"/>
          <a:ext cx="0" cy="0"/>
          <a:chOff x="0" y="0"/>
          <a:chExt cx="0" cy="0"/>
        </a:xfrm>
      </p:grpSpPr>
      <p:sp>
        <p:nvSpPr>
          <p:cNvPr id="231" name="Google Shape;231;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4" name="Google Shape;234;p60"/>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800"/>
              <a:buFont typeface="Calibri"/>
              <a:buNone/>
              <a:defRPr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 name="Google Shape;235;p60"/>
          <p:cNvSpPr txBox="1"/>
          <p:nvPr>
            <p:ph idx="1" type="body"/>
          </p:nvPr>
        </p:nvSpPr>
        <p:spPr>
          <a:xfrm>
            <a:off x="894556" y="1665288"/>
            <a:ext cx="5373688" cy="1969117"/>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6" name="Google Shape;236;p60"/>
          <p:cNvSpPr txBox="1"/>
          <p:nvPr>
            <p:ph idx="2" type="body"/>
          </p:nvPr>
        </p:nvSpPr>
        <p:spPr>
          <a:xfrm>
            <a:off x="6546420" y="5761703"/>
            <a:ext cx="5373688" cy="313288"/>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1600"/>
              <a:buFont typeface="Arial"/>
              <a:buNone/>
              <a:defRPr b="1" i="0" sz="16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7" name="Google Shape;237;p60"/>
          <p:cNvSpPr txBox="1"/>
          <p:nvPr>
            <p:ph idx="3" type="body"/>
          </p:nvPr>
        </p:nvSpPr>
        <p:spPr>
          <a:xfrm>
            <a:off x="893763" y="1260475"/>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8" name="Google Shape;238;p60"/>
          <p:cNvSpPr txBox="1"/>
          <p:nvPr>
            <p:ph idx="4" type="body"/>
          </p:nvPr>
        </p:nvSpPr>
        <p:spPr>
          <a:xfrm>
            <a:off x="6369727" y="1665289"/>
            <a:ext cx="5373688" cy="196911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9" name="Google Shape;239;p60"/>
          <p:cNvSpPr txBox="1"/>
          <p:nvPr>
            <p:ph idx="5" type="body"/>
          </p:nvPr>
        </p:nvSpPr>
        <p:spPr>
          <a:xfrm>
            <a:off x="6368934" y="1260475"/>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0" name="Google Shape;240;p60"/>
          <p:cNvSpPr txBox="1"/>
          <p:nvPr>
            <p:ph idx="6" type="body"/>
          </p:nvPr>
        </p:nvSpPr>
        <p:spPr>
          <a:xfrm>
            <a:off x="894556" y="4151411"/>
            <a:ext cx="5373688" cy="196911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1" name="Google Shape;241;p60"/>
          <p:cNvSpPr txBox="1"/>
          <p:nvPr>
            <p:ph idx="7" type="body"/>
          </p:nvPr>
        </p:nvSpPr>
        <p:spPr>
          <a:xfrm>
            <a:off x="893763" y="3746597"/>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42" name="Shape 242"/>
        <p:cNvGrpSpPr/>
        <p:nvPr/>
      </p:nvGrpSpPr>
      <p:grpSpPr>
        <a:xfrm>
          <a:off x="0" y="0"/>
          <a:ext cx="0" cy="0"/>
          <a:chOff x="0" y="0"/>
          <a:chExt cx="0" cy="0"/>
        </a:xfrm>
      </p:grpSpPr>
      <p:sp>
        <p:nvSpPr>
          <p:cNvPr id="243" name="Google Shape;243;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46" name="Google Shape;246;p61"/>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800"/>
              <a:buFont typeface="Calibri"/>
              <a:buNone/>
              <a:defRPr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 name="Google Shape;247;p61"/>
          <p:cNvSpPr txBox="1"/>
          <p:nvPr>
            <p:ph idx="1" type="body"/>
          </p:nvPr>
        </p:nvSpPr>
        <p:spPr>
          <a:xfrm>
            <a:off x="894556" y="1665288"/>
            <a:ext cx="5373688" cy="1969117"/>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8" name="Google Shape;248;p61"/>
          <p:cNvSpPr txBox="1"/>
          <p:nvPr>
            <p:ph idx="2" type="body"/>
          </p:nvPr>
        </p:nvSpPr>
        <p:spPr>
          <a:xfrm>
            <a:off x="6546420" y="5761703"/>
            <a:ext cx="5373688" cy="313288"/>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1600"/>
              <a:buFont typeface="Arial"/>
              <a:buNone/>
              <a:defRPr b="1" i="0" sz="16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9" name="Google Shape;249;p61"/>
          <p:cNvSpPr txBox="1"/>
          <p:nvPr>
            <p:ph idx="3" type="body"/>
          </p:nvPr>
        </p:nvSpPr>
        <p:spPr>
          <a:xfrm>
            <a:off x="893763" y="1260475"/>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0" name="Google Shape;250;p61"/>
          <p:cNvSpPr txBox="1"/>
          <p:nvPr>
            <p:ph idx="4" type="body"/>
          </p:nvPr>
        </p:nvSpPr>
        <p:spPr>
          <a:xfrm>
            <a:off x="6369727" y="1665289"/>
            <a:ext cx="5373688" cy="196911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1" name="Google Shape;251;p61"/>
          <p:cNvSpPr txBox="1"/>
          <p:nvPr>
            <p:ph idx="5" type="body"/>
          </p:nvPr>
        </p:nvSpPr>
        <p:spPr>
          <a:xfrm>
            <a:off x="6368934" y="1260475"/>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2" name="Google Shape;252;p61"/>
          <p:cNvSpPr txBox="1"/>
          <p:nvPr>
            <p:ph idx="6" type="body"/>
          </p:nvPr>
        </p:nvSpPr>
        <p:spPr>
          <a:xfrm>
            <a:off x="894556" y="4151411"/>
            <a:ext cx="5373688" cy="196911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3" name="Google Shape;253;p61"/>
          <p:cNvSpPr txBox="1"/>
          <p:nvPr>
            <p:ph idx="7" type="body"/>
          </p:nvPr>
        </p:nvSpPr>
        <p:spPr>
          <a:xfrm>
            <a:off x="893763" y="3746597"/>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4" name="Google Shape;254;p61"/>
          <p:cNvSpPr txBox="1"/>
          <p:nvPr>
            <p:ph idx="8" type="body"/>
          </p:nvPr>
        </p:nvSpPr>
        <p:spPr>
          <a:xfrm>
            <a:off x="6369727" y="4151411"/>
            <a:ext cx="5373688" cy="1969116"/>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0"/>
              </a:spcBef>
              <a:spcAft>
                <a:spcPts val="0"/>
              </a:spcAft>
              <a:buClr>
                <a:srgbClr val="000000"/>
              </a:buClr>
              <a:buSzPts val="1800"/>
              <a:buFont typeface="Arial"/>
              <a:buNone/>
              <a:defRPr b="1" i="0" sz="1800" u="none" cap="none" strike="noStrike">
                <a:solidFill>
                  <a:srgbClr val="000000"/>
                </a:solidFill>
                <a:latin typeface="Calibri"/>
                <a:ea typeface="Calibri"/>
                <a:cs typeface="Calibri"/>
                <a:sym typeface="Calibri"/>
              </a:defRPr>
            </a:lvl1pPr>
            <a:lvl2pPr indent="-330200" lvl="1" marL="9144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2pPr>
            <a:lvl3pPr indent="-330200" lvl="2" marL="13716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3pPr>
            <a:lvl4pPr indent="-330200" lvl="3" marL="18288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6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6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5" name="Google Shape;255;p61"/>
          <p:cNvSpPr txBox="1"/>
          <p:nvPr>
            <p:ph idx="9" type="body"/>
          </p:nvPr>
        </p:nvSpPr>
        <p:spPr>
          <a:xfrm>
            <a:off x="6368934" y="3746597"/>
            <a:ext cx="5375275" cy="40481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41E42"/>
              </a:buClr>
              <a:buSzPts val="2400"/>
              <a:buFont typeface="Arial"/>
              <a:buNone/>
              <a:defRPr b="1" i="0" sz="2400" u="none" cap="none" strike="noStrike">
                <a:solidFill>
                  <a:srgbClr val="041E4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type="title">
  <p:cSld name="TITLE">
    <p:spTree>
      <p:nvGrpSpPr>
        <p:cNvPr id="256" name="Shape 256"/>
        <p:cNvGrpSpPr/>
        <p:nvPr/>
      </p:nvGrpSpPr>
      <p:grpSpPr>
        <a:xfrm>
          <a:off x="0" y="0"/>
          <a:ext cx="0" cy="0"/>
          <a:chOff x="0" y="0"/>
          <a:chExt cx="0" cy="0"/>
        </a:xfrm>
      </p:grpSpPr>
      <p:sp>
        <p:nvSpPr>
          <p:cNvPr id="257" name="Google Shape;257;p6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59" name="Google Shape;25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62" name="Shape 262"/>
        <p:cNvGrpSpPr/>
        <p:nvPr/>
      </p:nvGrpSpPr>
      <p:grpSpPr>
        <a:xfrm>
          <a:off x="0" y="0"/>
          <a:ext cx="0" cy="0"/>
          <a:chOff x="0" y="0"/>
          <a:chExt cx="0" cy="0"/>
        </a:xfrm>
      </p:grpSpPr>
      <p:sp>
        <p:nvSpPr>
          <p:cNvPr id="263" name="Google Shape;263;p63"/>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2800"/>
              <a:buFont typeface="Calibri"/>
              <a:buNone/>
              <a:defRPr b="1">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4" name="Google Shape;264;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5" name="Google Shape;265;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6" name="Google Shape;266;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7" name="Google Shape;267;p63"/>
          <p:cNvSpPr txBox="1"/>
          <p:nvPr>
            <p:ph idx="1" type="body"/>
          </p:nvPr>
        </p:nvSpPr>
        <p:spPr>
          <a:xfrm>
            <a:off x="838200" y="1385888"/>
            <a:ext cx="11091863" cy="4700587"/>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6" name="Shape 26"/>
        <p:cNvGrpSpPr/>
        <p:nvPr/>
      </p:nvGrpSpPr>
      <p:grpSpPr>
        <a:xfrm>
          <a:off x="0" y="0"/>
          <a:ext cx="0" cy="0"/>
          <a:chOff x="0" y="0"/>
          <a:chExt cx="0" cy="0"/>
        </a:xfrm>
      </p:grpSpPr>
      <p:sp>
        <p:nvSpPr>
          <p:cNvPr id="27" name="Google Shape;27;p30"/>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0"/>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30"/>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8" name="Shape 268"/>
        <p:cNvGrpSpPr/>
        <p:nvPr/>
      </p:nvGrpSpPr>
      <p:grpSpPr>
        <a:xfrm>
          <a:off x="0" y="0"/>
          <a:ext cx="0" cy="0"/>
          <a:chOff x="0" y="0"/>
          <a:chExt cx="0" cy="0"/>
        </a:xfrm>
      </p:grpSpPr>
      <p:sp>
        <p:nvSpPr>
          <p:cNvPr id="269" name="Google Shape;269;p6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 name="Google Shape;270;p6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271" name="Google Shape;271;p6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2" name="Google Shape;272;p6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chemeClr val="dk1"/>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chemeClr val="dk1"/>
                </a:solidFill>
                <a:latin typeface="Calibri"/>
                <a:ea typeface="Calibri"/>
                <a:cs typeface="Calibri"/>
                <a:sym typeface="Calibri"/>
              </a:defRPr>
            </a:lvl9pPr>
          </a:lstStyle>
          <a:p/>
        </p:txBody>
      </p:sp>
      <p:sp>
        <p:nvSpPr>
          <p:cNvPr id="273" name="Google Shape;273;p6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74" name="Google Shape;274;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Orange">
  <p:cSld name="COVER-Orange">
    <p:spTree>
      <p:nvGrpSpPr>
        <p:cNvPr id="277" name="Shape 277"/>
        <p:cNvGrpSpPr/>
        <p:nvPr/>
      </p:nvGrpSpPr>
      <p:grpSpPr>
        <a:xfrm>
          <a:off x="0" y="0"/>
          <a:ext cx="0" cy="0"/>
          <a:chOff x="0" y="0"/>
          <a:chExt cx="0" cy="0"/>
        </a:xfrm>
      </p:grpSpPr>
      <p:pic>
        <p:nvPicPr>
          <p:cNvPr id="278" name="Google Shape;278;p65"/>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picture containing icon&#10;&#10;Description automatically generated" id="279" name="Google Shape;279;p65"/>
          <p:cNvPicPr preferRelativeResize="0"/>
          <p:nvPr/>
        </p:nvPicPr>
        <p:blipFill rotWithShape="1">
          <a:blip r:embed="rId3">
            <a:alphaModFix amt="34000"/>
          </a:blip>
          <a:srcRect b="0" l="0" r="0" t="0"/>
          <a:stretch/>
        </p:blipFill>
        <p:spPr>
          <a:xfrm>
            <a:off x="5227646" y="7604"/>
            <a:ext cx="9842498" cy="984249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31"/>
          <p:cNvSpPr txBox="1"/>
          <p:nvPr>
            <p:ph idx="1" type="body"/>
          </p:nvPr>
        </p:nvSpPr>
        <p:spPr>
          <a:xfrm>
            <a:off x="1323278" y="258418"/>
            <a:ext cx="10030522" cy="591854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1"/>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1"/>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6" name="Shape 36"/>
        <p:cNvGrpSpPr/>
        <p:nvPr/>
      </p:nvGrpSpPr>
      <p:grpSpPr>
        <a:xfrm>
          <a:off x="0" y="0"/>
          <a:ext cx="0" cy="0"/>
          <a:chOff x="0" y="0"/>
          <a:chExt cx="0" cy="0"/>
        </a:xfrm>
      </p:grpSpPr>
      <p:sp>
        <p:nvSpPr>
          <p:cNvPr id="37" name="Google Shape;37;p32"/>
          <p:cNvSpPr txBox="1"/>
          <p:nvPr>
            <p:ph type="title"/>
          </p:nvPr>
        </p:nvSpPr>
        <p:spPr>
          <a:xfrm>
            <a:off x="1300976" y="1709738"/>
            <a:ext cx="10046474" cy="285273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2"/>
          <p:cNvSpPr txBox="1"/>
          <p:nvPr>
            <p:ph idx="1" type="body"/>
          </p:nvPr>
        </p:nvSpPr>
        <p:spPr>
          <a:xfrm>
            <a:off x="1300976" y="4589463"/>
            <a:ext cx="10046474"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9" name="Google Shape;39;p32"/>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3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2" name="Shape 42"/>
        <p:cNvGrpSpPr/>
        <p:nvPr/>
      </p:nvGrpSpPr>
      <p:grpSpPr>
        <a:xfrm>
          <a:off x="0" y="0"/>
          <a:ext cx="0" cy="0"/>
          <a:chOff x="0" y="0"/>
          <a:chExt cx="0" cy="0"/>
        </a:xfrm>
      </p:grpSpPr>
      <p:sp>
        <p:nvSpPr>
          <p:cNvPr id="43" name="Google Shape;43;p33"/>
          <p:cNvSpPr txBox="1"/>
          <p:nvPr>
            <p:ph idx="1" type="body"/>
          </p:nvPr>
        </p:nvSpPr>
        <p:spPr>
          <a:xfrm>
            <a:off x="1308410" y="949409"/>
            <a:ext cx="4711390" cy="522755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33"/>
          <p:cNvSpPr txBox="1"/>
          <p:nvPr>
            <p:ph idx="2" type="body"/>
          </p:nvPr>
        </p:nvSpPr>
        <p:spPr>
          <a:xfrm>
            <a:off x="6172200" y="949409"/>
            <a:ext cx="5181600" cy="522755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3"/>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3"/>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3"/>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9" name="Shape 49"/>
        <p:cNvGrpSpPr/>
        <p:nvPr/>
      </p:nvGrpSpPr>
      <p:grpSpPr>
        <a:xfrm>
          <a:off x="0" y="0"/>
          <a:ext cx="0" cy="0"/>
          <a:chOff x="0" y="0"/>
          <a:chExt cx="0" cy="0"/>
        </a:xfrm>
      </p:grpSpPr>
      <p:sp>
        <p:nvSpPr>
          <p:cNvPr id="50" name="Google Shape;50;p34"/>
          <p:cNvSpPr txBox="1"/>
          <p:nvPr>
            <p:ph idx="1" type="body"/>
          </p:nvPr>
        </p:nvSpPr>
        <p:spPr>
          <a:xfrm>
            <a:off x="1300976" y="816458"/>
            <a:ext cx="4696599"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34"/>
          <p:cNvSpPr txBox="1"/>
          <p:nvPr>
            <p:ph idx="2" type="body"/>
          </p:nvPr>
        </p:nvSpPr>
        <p:spPr>
          <a:xfrm>
            <a:off x="1300976" y="1789043"/>
            <a:ext cx="4696599" cy="44006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34"/>
          <p:cNvSpPr txBox="1"/>
          <p:nvPr>
            <p:ph idx="3" type="body"/>
          </p:nvPr>
        </p:nvSpPr>
        <p:spPr>
          <a:xfrm>
            <a:off x="6172200" y="816458"/>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34"/>
          <p:cNvSpPr txBox="1"/>
          <p:nvPr>
            <p:ph idx="4" type="body"/>
          </p:nvPr>
        </p:nvSpPr>
        <p:spPr>
          <a:xfrm>
            <a:off x="6172200" y="1789043"/>
            <a:ext cx="5183188" cy="440062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4"/>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4"/>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7" name="Google Shape;57;p34"/>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35"/>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35"/>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dk1"/>
                </a:solidFill>
                <a:latin typeface="Calibri"/>
                <a:ea typeface="Calibri"/>
                <a:cs typeface="Calibri"/>
                <a:sym typeface="Calibri"/>
              </a:defRPr>
            </a:lvl1pPr>
            <a:lvl2pPr indent="0" lvl="1" marL="0" algn="r">
              <a:spcBef>
                <a:spcPts val="0"/>
              </a:spcBef>
              <a:buNone/>
              <a:defRPr sz="1800">
                <a:solidFill>
                  <a:schemeClr val="dk1"/>
                </a:solidFill>
                <a:latin typeface="Calibri"/>
                <a:ea typeface="Calibri"/>
                <a:cs typeface="Calibri"/>
                <a:sym typeface="Calibri"/>
              </a:defRPr>
            </a:lvl2pPr>
            <a:lvl3pPr indent="0" lvl="2" marL="0" algn="r">
              <a:spcBef>
                <a:spcPts val="0"/>
              </a:spcBef>
              <a:buNone/>
              <a:defRPr sz="1800">
                <a:solidFill>
                  <a:schemeClr val="dk1"/>
                </a:solidFill>
                <a:latin typeface="Calibri"/>
                <a:ea typeface="Calibri"/>
                <a:cs typeface="Calibri"/>
                <a:sym typeface="Calibri"/>
              </a:defRPr>
            </a:lvl3pPr>
            <a:lvl4pPr indent="0" lvl="3" marL="0" algn="r">
              <a:spcBef>
                <a:spcPts val="0"/>
              </a:spcBef>
              <a:buNone/>
              <a:defRPr sz="1800">
                <a:solidFill>
                  <a:schemeClr val="dk1"/>
                </a:solidFill>
                <a:latin typeface="Calibri"/>
                <a:ea typeface="Calibri"/>
                <a:cs typeface="Calibri"/>
                <a:sym typeface="Calibri"/>
              </a:defRPr>
            </a:lvl4pPr>
            <a:lvl5pPr indent="0" lvl="4" marL="0" algn="r">
              <a:spcBef>
                <a:spcPts val="0"/>
              </a:spcBef>
              <a:buNone/>
              <a:defRPr sz="1800">
                <a:solidFill>
                  <a:schemeClr val="dk1"/>
                </a:solidFill>
                <a:latin typeface="Calibri"/>
                <a:ea typeface="Calibri"/>
                <a:cs typeface="Calibri"/>
                <a:sym typeface="Calibri"/>
              </a:defRPr>
            </a:lvl5pPr>
            <a:lvl6pPr indent="0" lvl="5" marL="0" algn="r">
              <a:spcBef>
                <a:spcPts val="0"/>
              </a:spcBef>
              <a:buNone/>
              <a:defRPr sz="1800">
                <a:solidFill>
                  <a:schemeClr val="dk1"/>
                </a:solidFill>
                <a:latin typeface="Calibri"/>
                <a:ea typeface="Calibri"/>
                <a:cs typeface="Calibri"/>
                <a:sym typeface="Calibri"/>
              </a:defRPr>
            </a:lvl6pPr>
            <a:lvl7pPr indent="0" lvl="6" marL="0" algn="r">
              <a:spcBef>
                <a:spcPts val="0"/>
              </a:spcBef>
              <a:buNone/>
              <a:defRPr sz="1800">
                <a:solidFill>
                  <a:schemeClr val="dk1"/>
                </a:solidFill>
                <a:latin typeface="Calibri"/>
                <a:ea typeface="Calibri"/>
                <a:cs typeface="Calibri"/>
                <a:sym typeface="Calibri"/>
              </a:defRPr>
            </a:lvl7pPr>
            <a:lvl8pPr indent="0" lvl="7" marL="0" algn="r">
              <a:spcBef>
                <a:spcPts val="0"/>
              </a:spcBef>
              <a:buNone/>
              <a:defRPr sz="1800">
                <a:solidFill>
                  <a:schemeClr val="dk1"/>
                </a:solidFill>
                <a:latin typeface="Calibri"/>
                <a:ea typeface="Calibri"/>
                <a:cs typeface="Calibri"/>
                <a:sym typeface="Calibri"/>
              </a:defRPr>
            </a:lvl8pPr>
            <a:lvl9pPr indent="0" lvl="8" marL="0" algn="r">
              <a:spcBef>
                <a:spcPts val="0"/>
              </a:spcBef>
              <a:buNone/>
              <a:defRPr sz="18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11" Type="http://schemas.openxmlformats.org/officeDocument/2006/relationships/slideLayout" Target="../slideLayouts/slideLayout24.xml"/><Relationship Id="rId22" Type="http://schemas.openxmlformats.org/officeDocument/2006/relationships/theme" Target="../theme/theme1.xml"/><Relationship Id="rId10" Type="http://schemas.openxmlformats.org/officeDocument/2006/relationships/slideLayout" Target="../slideLayouts/slideLayout23.xml"/><Relationship Id="rId21" Type="http://schemas.openxmlformats.org/officeDocument/2006/relationships/slideLayout" Target="../slideLayouts/slideLayout34.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image" Target="../media/image4.png"/><Relationship Id="rId2" Type="http://schemas.openxmlformats.org/officeDocument/2006/relationships/image" Target="../media/image3.png"/><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19" Type="http://schemas.openxmlformats.org/officeDocument/2006/relationships/slideLayout" Target="../slideLayouts/slideLayout32.xml"/><Relationship Id="rId6" Type="http://schemas.openxmlformats.org/officeDocument/2006/relationships/slideLayout" Target="../slideLayouts/slideLayout19.xml"/><Relationship Id="rId18" Type="http://schemas.openxmlformats.org/officeDocument/2006/relationships/slideLayout" Target="../slideLayouts/slideLayout31.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theme" Target="../theme/theme3.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22"/>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2"/>
          <p:cNvSpPr txBox="1"/>
          <p:nvPr>
            <p:ph idx="1" type="body"/>
          </p:nvPr>
        </p:nvSpPr>
        <p:spPr>
          <a:xfrm>
            <a:off x="1293540" y="1001027"/>
            <a:ext cx="10060259" cy="5175936"/>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2"/>
          <p:cNvSpPr txBox="1"/>
          <p:nvPr>
            <p:ph idx="10" type="dt"/>
          </p:nvPr>
        </p:nvSpPr>
        <p:spPr>
          <a:xfrm>
            <a:off x="1293538" y="6356350"/>
            <a:ext cx="2287861"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2"/>
          <p:cNvSpPr txBox="1"/>
          <p:nvPr>
            <p:ph idx="12" type="sldNum"/>
          </p:nvPr>
        </p:nvSpPr>
        <p:spPr>
          <a:xfrm>
            <a:off x="8610600" y="6356350"/>
            <a:ext cx="2743200" cy="365125"/>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1800" u="none" cap="none" strike="noStrike">
                <a:solidFill>
                  <a:schemeClr val="dk1"/>
                </a:solidFill>
                <a:latin typeface="Calibri"/>
                <a:ea typeface="Calibri"/>
                <a:cs typeface="Calibri"/>
                <a:sym typeface="Calibri"/>
              </a:defRPr>
            </a:lvl1pPr>
            <a:lvl2pPr indent="0" lvl="1" marL="0" marR="0" rtl="0" algn="r">
              <a:spcBef>
                <a:spcPts val="0"/>
              </a:spcBef>
              <a:buNone/>
              <a:defRPr b="0" i="0" sz="1800" u="none" cap="none" strike="noStrike">
                <a:solidFill>
                  <a:schemeClr val="dk1"/>
                </a:solidFill>
                <a:latin typeface="Calibri"/>
                <a:ea typeface="Calibri"/>
                <a:cs typeface="Calibri"/>
                <a:sym typeface="Calibri"/>
              </a:defRPr>
            </a:lvl2pPr>
            <a:lvl3pPr indent="0" lvl="2" marL="0" marR="0" rtl="0" algn="r">
              <a:spcBef>
                <a:spcPts val="0"/>
              </a:spcBef>
              <a:buNone/>
              <a:defRPr b="0" i="0" sz="1800" u="none" cap="none" strike="noStrike">
                <a:solidFill>
                  <a:schemeClr val="dk1"/>
                </a:solidFill>
                <a:latin typeface="Calibri"/>
                <a:ea typeface="Calibri"/>
                <a:cs typeface="Calibri"/>
                <a:sym typeface="Calibri"/>
              </a:defRPr>
            </a:lvl3pPr>
            <a:lvl4pPr indent="0" lvl="3" marL="0" marR="0" rtl="0" algn="r">
              <a:spcBef>
                <a:spcPts val="0"/>
              </a:spcBef>
              <a:buNone/>
              <a:defRPr b="0" i="0" sz="1800" u="none" cap="none" strike="noStrike">
                <a:solidFill>
                  <a:schemeClr val="dk1"/>
                </a:solidFill>
                <a:latin typeface="Calibri"/>
                <a:ea typeface="Calibri"/>
                <a:cs typeface="Calibri"/>
                <a:sym typeface="Calibri"/>
              </a:defRPr>
            </a:lvl4pPr>
            <a:lvl5pPr indent="0" lvl="4" marL="0" marR="0" rtl="0" algn="r">
              <a:spcBef>
                <a:spcPts val="0"/>
              </a:spcBef>
              <a:buNone/>
              <a:defRPr b="0" i="0" sz="1800" u="none" cap="none" strike="noStrike">
                <a:solidFill>
                  <a:schemeClr val="dk1"/>
                </a:solidFill>
                <a:latin typeface="Calibri"/>
                <a:ea typeface="Calibri"/>
                <a:cs typeface="Calibri"/>
                <a:sym typeface="Calibri"/>
              </a:defRPr>
            </a:lvl5pPr>
            <a:lvl6pPr indent="0" lvl="5" marL="0" marR="0" rtl="0" algn="r">
              <a:spcBef>
                <a:spcPts val="0"/>
              </a:spcBef>
              <a:buNone/>
              <a:defRPr b="0" i="0" sz="1800" u="none" cap="none" strike="noStrike">
                <a:solidFill>
                  <a:schemeClr val="dk1"/>
                </a:solidFill>
                <a:latin typeface="Calibri"/>
                <a:ea typeface="Calibri"/>
                <a:cs typeface="Calibri"/>
                <a:sym typeface="Calibri"/>
              </a:defRPr>
            </a:lvl6pPr>
            <a:lvl7pPr indent="0" lvl="6" marL="0" marR="0" rtl="0" algn="r">
              <a:spcBef>
                <a:spcPts val="0"/>
              </a:spcBef>
              <a:buNone/>
              <a:defRPr b="0" i="0" sz="1800" u="none" cap="none" strike="noStrike">
                <a:solidFill>
                  <a:schemeClr val="dk1"/>
                </a:solidFill>
                <a:latin typeface="Calibri"/>
                <a:ea typeface="Calibri"/>
                <a:cs typeface="Calibri"/>
                <a:sym typeface="Calibri"/>
              </a:defRPr>
            </a:lvl7pPr>
            <a:lvl8pPr indent="0" lvl="7" marL="0" marR="0" rtl="0" algn="r">
              <a:spcBef>
                <a:spcPts val="0"/>
              </a:spcBef>
              <a:buNone/>
              <a:defRPr b="0" i="0" sz="1800" u="none" cap="none" strike="noStrike">
                <a:solidFill>
                  <a:schemeClr val="dk1"/>
                </a:solidFill>
                <a:latin typeface="Calibri"/>
                <a:ea typeface="Calibri"/>
                <a:cs typeface="Calibri"/>
                <a:sym typeface="Calibri"/>
              </a:defRPr>
            </a:lvl8pPr>
            <a:lvl9pPr indent="0" lvl="8" marL="0" marR="0" rtl="0" algn="r">
              <a:spcBef>
                <a:spcPts val="0"/>
              </a:spcBef>
              <a:buNone/>
              <a:defRPr b="0" i="0" sz="1800" u="none" cap="none" strike="noStrike">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25"/>
          <p:cNvSpPr/>
          <p:nvPr/>
        </p:nvSpPr>
        <p:spPr>
          <a:xfrm>
            <a:off x="0" y="1"/>
            <a:ext cx="12192000" cy="872415"/>
          </a:xfrm>
          <a:prstGeom prst="rect">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4" name="Google Shape;94;p25"/>
          <p:cNvSpPr txBox="1"/>
          <p:nvPr>
            <p:ph type="title"/>
          </p:nvPr>
        </p:nvSpPr>
        <p:spPr>
          <a:xfrm>
            <a:off x="838200" y="1051803"/>
            <a:ext cx="10515600" cy="91870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5" name="Google Shape;95;p25"/>
          <p:cNvSpPr txBox="1"/>
          <p:nvPr>
            <p:ph idx="1" type="body"/>
          </p:nvPr>
        </p:nvSpPr>
        <p:spPr>
          <a:xfrm>
            <a:off x="838200" y="2205789"/>
            <a:ext cx="10515600" cy="397117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8" name="Google Shape;98;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9" name="Google Shape;99;p25"/>
          <p:cNvSpPr/>
          <p:nvPr/>
        </p:nvSpPr>
        <p:spPr>
          <a:xfrm>
            <a:off x="-1" y="0"/>
            <a:ext cx="349277" cy="6858000"/>
          </a:xfrm>
          <a:prstGeom prst="rect">
            <a:avLst/>
          </a:prstGeom>
          <a:solidFill>
            <a:srgbClr val="04254D"/>
          </a:solidFill>
          <a:ln cap="flat" cmpd="sng" w="12700">
            <a:solidFill>
              <a:srgbClr val="04254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0" name="Google Shape;100;p25"/>
          <p:cNvSpPr/>
          <p:nvPr/>
        </p:nvSpPr>
        <p:spPr>
          <a:xfrm>
            <a:off x="349276" y="3441757"/>
            <a:ext cx="197859" cy="3416243"/>
          </a:xfrm>
          <a:prstGeom prst="rect">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1" name="Google Shape;101;p25"/>
          <p:cNvSpPr/>
          <p:nvPr/>
        </p:nvSpPr>
        <p:spPr>
          <a:xfrm>
            <a:off x="351565" y="3067949"/>
            <a:ext cx="190663" cy="361051"/>
          </a:xfrm>
          <a:prstGeom prst="rtTriangle">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02" name="Google Shape;102;p25"/>
          <p:cNvGrpSpPr/>
          <p:nvPr/>
        </p:nvGrpSpPr>
        <p:grpSpPr>
          <a:xfrm>
            <a:off x="805027" y="-147077"/>
            <a:ext cx="7848925" cy="1166569"/>
            <a:chOff x="1194048" y="-110674"/>
            <a:chExt cx="7848925" cy="1166569"/>
          </a:xfrm>
        </p:grpSpPr>
        <p:pic>
          <p:nvPicPr>
            <p:cNvPr id="103" name="Google Shape;103;p25"/>
            <p:cNvPicPr preferRelativeResize="0"/>
            <p:nvPr/>
          </p:nvPicPr>
          <p:blipFill rotWithShape="1">
            <a:blip r:embed="rId1">
              <a:alphaModFix/>
            </a:blip>
            <a:srcRect b="0" l="0" r="0" t="0"/>
            <a:stretch/>
          </p:blipFill>
          <p:spPr>
            <a:xfrm>
              <a:off x="1194048" y="-110674"/>
              <a:ext cx="1166569" cy="1166569"/>
            </a:xfrm>
            <a:prstGeom prst="rect">
              <a:avLst/>
            </a:prstGeom>
            <a:noFill/>
            <a:ln>
              <a:noFill/>
            </a:ln>
          </p:spPr>
        </p:pic>
        <p:sp>
          <p:nvSpPr>
            <p:cNvPr id="104" name="Google Shape;104;p25"/>
            <p:cNvSpPr txBox="1"/>
            <p:nvPr/>
          </p:nvSpPr>
          <p:spPr>
            <a:xfrm>
              <a:off x="2265656" y="270237"/>
              <a:ext cx="6777317" cy="482183"/>
            </a:xfrm>
            <a:prstGeom prst="rect">
              <a:avLst/>
            </a:prstGeom>
            <a:noFill/>
            <a:ln>
              <a:noFill/>
            </a:ln>
          </p:spPr>
          <p:txBody>
            <a:bodyPr anchorCtr="0" anchor="t" bIns="45700" lIns="91425" spcFirstLastPara="1" rIns="91425" wrap="square" tIns="0">
              <a:spAutoFit/>
            </a:bodyPr>
            <a:lstStyle/>
            <a:p>
              <a:pPr indent="0" lvl="0" marL="0" marR="0" rtl="0" algn="l">
                <a:lnSpc>
                  <a:spcPct val="70833"/>
                </a:lnSpc>
                <a:spcBef>
                  <a:spcPts val="0"/>
                </a:spcBef>
                <a:spcAft>
                  <a:spcPts val="0"/>
                </a:spcAft>
                <a:buNone/>
              </a:pPr>
              <a:r>
                <a:rPr b="1" i="0" lang="en-US" sz="2400" u="none" cap="none" strike="noStrike">
                  <a:solidFill>
                    <a:schemeClr val="lt1"/>
                  </a:solidFill>
                  <a:latin typeface="Libre Franklin Medium"/>
                  <a:ea typeface="Libre Franklin Medium"/>
                  <a:cs typeface="Libre Franklin Medium"/>
                  <a:sym typeface="Libre Franklin Medium"/>
                </a:rPr>
                <a:t>University of Texas at El Paso</a:t>
              </a:r>
              <a:endParaRPr/>
            </a:p>
            <a:p>
              <a:pPr indent="0" lvl="0" marL="0" marR="0" rtl="0" algn="l">
                <a:lnSpc>
                  <a:spcPct val="70833"/>
                </a:lnSpc>
                <a:spcBef>
                  <a:spcPts val="0"/>
                </a:spcBef>
                <a:spcAft>
                  <a:spcPts val="0"/>
                </a:spcAft>
                <a:buNone/>
              </a:pPr>
              <a:r>
                <a:rPr b="1" i="0" lang="en-US" sz="2400" u="none" cap="none" strike="noStrike">
                  <a:solidFill>
                    <a:schemeClr val="lt1"/>
                  </a:solidFill>
                  <a:latin typeface="Libre Franklin Medium"/>
                  <a:ea typeface="Libre Franklin Medium"/>
                  <a:cs typeface="Libre Franklin Medium"/>
                  <a:sym typeface="Libre Franklin Medium"/>
                </a:rPr>
                <a:t>Metallurgical and Materials Engineering</a:t>
              </a:r>
              <a:endParaRPr/>
            </a:p>
          </p:txBody>
        </p:sp>
      </p:grpSp>
      <p:sp>
        <p:nvSpPr>
          <p:cNvPr id="105" name="Google Shape;105;p25"/>
          <p:cNvSpPr/>
          <p:nvPr/>
        </p:nvSpPr>
        <p:spPr>
          <a:xfrm>
            <a:off x="0" y="1"/>
            <a:ext cx="12192000" cy="872415"/>
          </a:xfrm>
          <a:prstGeom prst="rect">
            <a:avLst/>
          </a:prstGeom>
          <a:solidFill>
            <a:schemeClr val="accent2"/>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25"/>
          <p:cNvSpPr/>
          <p:nvPr/>
        </p:nvSpPr>
        <p:spPr>
          <a:xfrm>
            <a:off x="-1" y="0"/>
            <a:ext cx="349277" cy="6858000"/>
          </a:xfrm>
          <a:prstGeom prst="rect">
            <a:avLst/>
          </a:prstGeom>
          <a:solidFill>
            <a:srgbClr val="04254D"/>
          </a:solidFill>
          <a:ln cap="flat" cmpd="sng" w="12700">
            <a:solidFill>
              <a:srgbClr val="04254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7" name="Google Shape;107;p25"/>
          <p:cNvSpPr/>
          <p:nvPr/>
        </p:nvSpPr>
        <p:spPr>
          <a:xfrm>
            <a:off x="349276" y="3441757"/>
            <a:ext cx="197859" cy="3416243"/>
          </a:xfrm>
          <a:prstGeom prst="rect">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8" name="Google Shape;108;p25"/>
          <p:cNvSpPr/>
          <p:nvPr/>
        </p:nvSpPr>
        <p:spPr>
          <a:xfrm>
            <a:off x="351565" y="3067949"/>
            <a:ext cx="190663" cy="361051"/>
          </a:xfrm>
          <a:prstGeom prst="rtTriangle">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09" name="Google Shape;109;p25"/>
          <p:cNvGrpSpPr/>
          <p:nvPr/>
        </p:nvGrpSpPr>
        <p:grpSpPr>
          <a:xfrm>
            <a:off x="805027" y="-147077"/>
            <a:ext cx="7848925" cy="1166569"/>
            <a:chOff x="1194048" y="-110674"/>
            <a:chExt cx="7848925" cy="1166569"/>
          </a:xfrm>
        </p:grpSpPr>
        <p:pic>
          <p:nvPicPr>
            <p:cNvPr id="110" name="Google Shape;110;p25"/>
            <p:cNvPicPr preferRelativeResize="0"/>
            <p:nvPr/>
          </p:nvPicPr>
          <p:blipFill rotWithShape="1">
            <a:blip r:embed="rId2">
              <a:alphaModFix/>
            </a:blip>
            <a:srcRect b="0" l="0" r="0" t="0"/>
            <a:stretch/>
          </p:blipFill>
          <p:spPr>
            <a:xfrm>
              <a:off x="1194048" y="-110674"/>
              <a:ext cx="1166569" cy="1166569"/>
            </a:xfrm>
            <a:prstGeom prst="rect">
              <a:avLst/>
            </a:prstGeom>
            <a:noFill/>
            <a:ln>
              <a:noFill/>
            </a:ln>
          </p:spPr>
        </p:pic>
        <p:sp>
          <p:nvSpPr>
            <p:cNvPr id="111" name="Google Shape;111;p25"/>
            <p:cNvSpPr txBox="1"/>
            <p:nvPr/>
          </p:nvSpPr>
          <p:spPr>
            <a:xfrm>
              <a:off x="2265656" y="270237"/>
              <a:ext cx="6777317" cy="482183"/>
            </a:xfrm>
            <a:prstGeom prst="rect">
              <a:avLst/>
            </a:prstGeom>
            <a:noFill/>
            <a:ln>
              <a:noFill/>
            </a:ln>
          </p:spPr>
          <p:txBody>
            <a:bodyPr anchorCtr="0" anchor="t" bIns="45700" lIns="91425" spcFirstLastPara="1" rIns="91425" wrap="square" tIns="0">
              <a:spAutoFit/>
            </a:bodyPr>
            <a:lstStyle/>
            <a:p>
              <a:pPr indent="0" lvl="0" marL="0" marR="0" rtl="0" algn="l">
                <a:lnSpc>
                  <a:spcPct val="70833"/>
                </a:lnSpc>
                <a:spcBef>
                  <a:spcPts val="0"/>
                </a:spcBef>
                <a:spcAft>
                  <a:spcPts val="0"/>
                </a:spcAft>
                <a:buNone/>
              </a:pPr>
              <a:r>
                <a:rPr b="1" i="0" lang="en-US" sz="2400" u="none" cap="none" strike="noStrike">
                  <a:solidFill>
                    <a:schemeClr val="lt1"/>
                  </a:solidFill>
                  <a:latin typeface="Libre Franklin Medium"/>
                  <a:ea typeface="Libre Franklin Medium"/>
                  <a:cs typeface="Libre Franklin Medium"/>
                  <a:sym typeface="Libre Franklin Medium"/>
                </a:rPr>
                <a:t>University of Texas at El Paso</a:t>
              </a:r>
              <a:endParaRPr/>
            </a:p>
            <a:p>
              <a:pPr indent="0" lvl="0" marL="0" marR="0" rtl="0" algn="l">
                <a:lnSpc>
                  <a:spcPct val="70833"/>
                </a:lnSpc>
                <a:spcBef>
                  <a:spcPts val="0"/>
                </a:spcBef>
                <a:spcAft>
                  <a:spcPts val="0"/>
                </a:spcAft>
                <a:buNone/>
              </a:pPr>
              <a:r>
                <a:rPr b="1" i="0" lang="en-US" sz="2400" u="none" cap="none" strike="noStrike">
                  <a:solidFill>
                    <a:schemeClr val="lt1"/>
                  </a:solidFill>
                  <a:latin typeface="Libre Franklin Medium"/>
                  <a:ea typeface="Libre Franklin Medium"/>
                  <a:cs typeface="Libre Franklin Medium"/>
                  <a:sym typeface="Libre Franklin Medium"/>
                </a:rPr>
                <a:t>Metallurgical and Materials Engineering</a:t>
              </a:r>
              <a:endParaRPr/>
            </a:p>
          </p:txBody>
        </p:sp>
      </p:grpSp>
    </p:spTree>
  </p:cSld>
  <p:clrMap accent1="accent1" accent2="accent2" accent3="accent3" accent4="accent4" accent5="accent5" accent6="accent6" bg1="lt1" bg2="dk2" tx1="dk1" tx2="lt2" folHlink="folHlink" hlink="hlink"/>
  <p:sldLayoutIdLst>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5" name="Shape 215"/>
        <p:cNvGrpSpPr/>
        <p:nvPr/>
      </p:nvGrpSpPr>
      <p:grpSpPr>
        <a:xfrm>
          <a:off x="0" y="0"/>
          <a:ext cx="0" cy="0"/>
          <a:chOff x="0" y="0"/>
          <a:chExt cx="0" cy="0"/>
        </a:xfrm>
      </p:grpSpPr>
      <p:sp>
        <p:nvSpPr>
          <p:cNvPr id="216" name="Google Shape;216;p27"/>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7" name="Google Shape;21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8" name="Google Shape;21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9" name="Google Shape;21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0" name="Google Shape;220;p27"/>
          <p:cNvSpPr/>
          <p:nvPr/>
        </p:nvSpPr>
        <p:spPr>
          <a:xfrm>
            <a:off x="-1" y="0"/>
            <a:ext cx="349277" cy="6858000"/>
          </a:xfrm>
          <a:prstGeom prst="rect">
            <a:avLst/>
          </a:prstGeom>
          <a:solidFill>
            <a:srgbClr val="04254D"/>
          </a:solidFill>
          <a:ln cap="flat" cmpd="sng" w="12700">
            <a:solidFill>
              <a:srgbClr val="04254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1" name="Google Shape;221;p27"/>
          <p:cNvSpPr/>
          <p:nvPr/>
        </p:nvSpPr>
        <p:spPr>
          <a:xfrm>
            <a:off x="349276" y="3441757"/>
            <a:ext cx="197859" cy="3416243"/>
          </a:xfrm>
          <a:prstGeom prst="rect">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2" name="Google Shape;222;p27"/>
          <p:cNvSpPr/>
          <p:nvPr/>
        </p:nvSpPr>
        <p:spPr>
          <a:xfrm>
            <a:off x="351565" y="3067949"/>
            <a:ext cx="190663" cy="361051"/>
          </a:xfrm>
          <a:prstGeom prst="rtTriangle">
            <a:avLst/>
          </a:prstGeom>
          <a:solidFill>
            <a:srgbClr val="174377"/>
          </a:solidFill>
          <a:ln cap="flat" cmpd="sng" w="12700">
            <a:solidFill>
              <a:srgbClr val="17437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3" name="Google Shape;223;p27"/>
          <p:cNvSpPr/>
          <p:nvPr/>
        </p:nvSpPr>
        <p:spPr>
          <a:xfrm>
            <a:off x="542228" y="103636"/>
            <a:ext cx="11432058" cy="1065608"/>
          </a:xfrm>
          <a:prstGeom prst="rect">
            <a:avLst/>
          </a:prstGeom>
          <a:noFill/>
          <a:ln cap="flat" cmpd="sng" w="28575">
            <a:solidFill>
              <a:srgbClr val="041E4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pic>
        <p:nvPicPr>
          <p:cNvPr descr="Logo&#10;&#10;Description automatically generated" id="224" name="Google Shape;224;p27"/>
          <p:cNvPicPr preferRelativeResize="0"/>
          <p:nvPr/>
        </p:nvPicPr>
        <p:blipFill rotWithShape="1">
          <a:blip r:embed="rId1">
            <a:alphaModFix/>
          </a:blip>
          <a:srcRect b="0" l="0" r="0" t="0"/>
          <a:stretch/>
        </p:blipFill>
        <p:spPr>
          <a:xfrm>
            <a:off x="604207" y="156380"/>
            <a:ext cx="1143000" cy="9601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85" r:id="rId2"/>
    <p:sldLayoutId id="2147483686" r:id="rId3"/>
    <p:sldLayoutId id="2147483687" r:id="rId4"/>
    <p:sldLayoutId id="2147483688" r:id="rId5"/>
    <p:sldLayoutId id="2147483689" r:id="rId6"/>
    <p:sldLayoutId id="2147483690" r:id="rId7"/>
    <p:sldLayoutId id="2147483691"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5.png"/></Relationships>
</file>

<file path=ppt/slides/_rels/slide11.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7.png"/><Relationship Id="rId13" Type="http://schemas.openxmlformats.org/officeDocument/2006/relationships/image" Target="../media/image50.png"/><Relationship Id="rId12"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38.jpg"/><Relationship Id="rId9" Type="http://schemas.openxmlformats.org/officeDocument/2006/relationships/image" Target="../media/image44.jpg"/><Relationship Id="rId5" Type="http://schemas.openxmlformats.org/officeDocument/2006/relationships/image" Target="../media/image41.jpg"/><Relationship Id="rId6" Type="http://schemas.openxmlformats.org/officeDocument/2006/relationships/image" Target="../media/image40.png"/><Relationship Id="rId7" Type="http://schemas.openxmlformats.org/officeDocument/2006/relationships/image" Target="../media/image48.png"/><Relationship Id="rId8"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49.png"/><Relationship Id="rId4" Type="http://schemas.openxmlformats.org/officeDocument/2006/relationships/image" Target="../media/image51.jpg"/><Relationship Id="rId5" Type="http://schemas.openxmlformats.org/officeDocument/2006/relationships/hyperlink" Target="https://doi.org/10.1016/j.msea.2019.138297"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52.jpg"/><Relationship Id="rId4" Type="http://schemas.openxmlformats.org/officeDocument/2006/relationships/image" Target="../media/image55.jpg"/><Relationship Id="rId5" Type="http://schemas.openxmlformats.org/officeDocument/2006/relationships/hyperlink" Target="https://doi.org/10.1016/j.msea.2019.138297"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link" TargetMode="External"/><Relationship Id="rId4" Type="http://schemas.openxmlformats.org/officeDocument/2006/relationships/image" Target="../media/image5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4.png"/><Relationship Id="rId4" Type="http://schemas.openxmlformats.org/officeDocument/2006/relationships/image" Target="../media/image53.png"/><Relationship Id="rId5" Type="http://schemas.openxmlformats.org/officeDocument/2006/relationships/image" Target="../media/image59.png"/><Relationship Id="rId6" Type="http://schemas.openxmlformats.org/officeDocument/2006/relationships/image" Target="../media/image5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doi.org/10.1016/j.ijsolstr.2016.05.010" TargetMode="Externa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mailto:bschuster@utep.edu" TargetMode="External"/><Relationship Id="rId4" Type="http://schemas.openxmlformats.org/officeDocument/2006/relationships/hyperlink" Target="mailto:bschuster@utep.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about:blank"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jp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0" Type="http://schemas.openxmlformats.org/officeDocument/2006/relationships/image" Target="../media/image26.jpg"/><Relationship Id="rId1" Type="http://schemas.openxmlformats.org/officeDocument/2006/relationships/slideLayout" Target="../slideLayouts/slideLayout16.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19.jpg"/><Relationship Id="rId9" Type="http://schemas.openxmlformats.org/officeDocument/2006/relationships/image" Target="../media/image24.jpg"/><Relationship Id="rId5" Type="http://schemas.openxmlformats.org/officeDocument/2006/relationships/image" Target="../media/image21.jpg"/><Relationship Id="rId6" Type="http://schemas.openxmlformats.org/officeDocument/2006/relationships/image" Target="../media/image25.jpg"/><Relationship Id="rId7" Type="http://schemas.openxmlformats.org/officeDocument/2006/relationships/image" Target="../media/image22.jpg"/><Relationship Id="rId8"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9.xml"/><Relationship Id="rId3" Type="http://schemas.openxmlformats.org/officeDocument/2006/relationships/image" Target="../media/image27.jpg"/><Relationship Id="rId4" Type="http://schemas.openxmlformats.org/officeDocument/2006/relationships/image" Target="../media/image28.jpg"/><Relationship Id="rId5" Type="http://schemas.openxmlformats.org/officeDocument/2006/relationships/image" Target="../media/image29.jpg"/><Relationship Id="rId6" Type="http://schemas.openxmlformats.org/officeDocument/2006/relationships/image" Target="../media/image30.jpg"/><Relationship Id="rId7" Type="http://schemas.openxmlformats.org/officeDocument/2006/relationships/image" Target="../media/image3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
          <p:cNvSpPr txBox="1"/>
          <p:nvPr>
            <p:ph type="ctrTitle"/>
          </p:nvPr>
        </p:nvSpPr>
        <p:spPr>
          <a:xfrm>
            <a:off x="1118795" y="659907"/>
            <a:ext cx="7635461" cy="267119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Libre Franklin Medium"/>
              <a:buNone/>
            </a:pPr>
            <a:br>
              <a:rPr lang="en-US"/>
            </a:br>
            <a:r>
              <a:rPr i="1" lang="en-US"/>
              <a:t>UTEP class with support by the NSDF </a:t>
            </a:r>
            <a:endParaRPr/>
          </a:p>
        </p:txBody>
      </p:sp>
      <p:sp>
        <p:nvSpPr>
          <p:cNvPr id="285" name="Google Shape;285;p1"/>
          <p:cNvSpPr txBox="1"/>
          <p:nvPr>
            <p:ph idx="1" type="subTitle"/>
          </p:nvPr>
        </p:nvSpPr>
        <p:spPr>
          <a:xfrm>
            <a:off x="1003204" y="3443910"/>
            <a:ext cx="7932978" cy="1655762"/>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90000"/>
              </a:lnSpc>
              <a:spcBef>
                <a:spcPts val="0"/>
              </a:spcBef>
              <a:spcAft>
                <a:spcPts val="0"/>
              </a:spcAft>
              <a:buClr>
                <a:schemeClr val="lt1"/>
              </a:buClr>
              <a:buSzPct val="100000"/>
              <a:buNone/>
            </a:pPr>
            <a:r>
              <a:t/>
            </a:r>
            <a:endParaRPr/>
          </a:p>
          <a:p>
            <a:pPr indent="0" lvl="0" marL="0" rtl="0" algn="l">
              <a:lnSpc>
                <a:spcPct val="90000"/>
              </a:lnSpc>
              <a:spcBef>
                <a:spcPts val="1000"/>
              </a:spcBef>
              <a:spcAft>
                <a:spcPts val="0"/>
              </a:spcAft>
              <a:buClr>
                <a:schemeClr val="lt1"/>
              </a:buClr>
              <a:buSzPct val="100000"/>
              <a:buNone/>
            </a:pPr>
            <a:r>
              <a:rPr b="1" lang="en-US" sz="9600"/>
              <a:t>Brian E. Schuster, Ph.D. bschuster@utep.edu</a:t>
            </a:r>
            <a:endParaRPr b="1" sz="9600"/>
          </a:p>
          <a:p>
            <a:pPr indent="0" lvl="0" marL="0" rtl="0" algn="l">
              <a:lnSpc>
                <a:spcPct val="90000"/>
              </a:lnSpc>
              <a:spcBef>
                <a:spcPts val="1000"/>
              </a:spcBef>
              <a:spcAft>
                <a:spcPts val="0"/>
              </a:spcAft>
              <a:buClr>
                <a:schemeClr val="lt1"/>
              </a:buClr>
              <a:buSzPct val="100000"/>
              <a:buNone/>
            </a:pPr>
            <a:r>
              <a:rPr b="1" lang="en-US" sz="9600"/>
              <a:t>Associate Professor </a:t>
            </a:r>
            <a:endParaRPr/>
          </a:p>
          <a:p>
            <a:pPr indent="0" lvl="0" marL="0" rtl="0" algn="l">
              <a:lnSpc>
                <a:spcPct val="90000"/>
              </a:lnSpc>
              <a:spcBef>
                <a:spcPts val="1000"/>
              </a:spcBef>
              <a:spcAft>
                <a:spcPts val="0"/>
              </a:spcAft>
              <a:buClr>
                <a:schemeClr val="lt1"/>
              </a:buClr>
              <a:buSzPct val="100000"/>
              <a:buNone/>
            </a:pPr>
            <a:r>
              <a:rPr b="1" lang="en-US" sz="9600"/>
              <a:t>Metallurgical, Materials and Biomedical Engineering</a:t>
            </a:r>
            <a:br>
              <a:rPr b="1" lang="en-US" sz="9600"/>
            </a:br>
            <a:r>
              <a:rPr b="1" lang="en-US" sz="9600"/>
              <a:t>The University of Texas at El Paso</a:t>
            </a:r>
            <a:br>
              <a:rPr b="1" lang="en-US" sz="9600"/>
            </a:br>
            <a:r>
              <a:rPr lang="en-US" sz="8000"/>
              <a:t> </a:t>
            </a:r>
            <a:endParaRPr/>
          </a:p>
        </p:txBody>
      </p:sp>
      <p:pic>
        <p:nvPicPr>
          <p:cNvPr id="286" name="Google Shape;286;p1"/>
          <p:cNvPicPr preferRelativeResize="0"/>
          <p:nvPr/>
        </p:nvPicPr>
        <p:blipFill rotWithShape="1">
          <a:blip r:embed="rId3">
            <a:alphaModFix/>
          </a:blip>
          <a:srcRect b="-1" l="0" r="0" t="0"/>
          <a:stretch/>
        </p:blipFill>
        <p:spPr>
          <a:xfrm>
            <a:off x="10285096" y="197019"/>
            <a:ext cx="1647427" cy="164677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10"/>
          <p:cNvSpPr txBox="1"/>
          <p:nvPr>
            <p:ph type="title"/>
          </p:nvPr>
        </p:nvSpPr>
        <p:spPr>
          <a:xfrm>
            <a:off x="3121819" y="147097"/>
            <a:ext cx="5948362" cy="5334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Incipient Damage in B</a:t>
            </a:r>
            <a:r>
              <a:rPr baseline="-25000" lang="en-US"/>
              <a:t>4</a:t>
            </a:r>
            <a:r>
              <a:rPr lang="en-US"/>
              <a:t>C</a:t>
            </a:r>
            <a:endParaRPr/>
          </a:p>
        </p:txBody>
      </p:sp>
      <p:grpSp>
        <p:nvGrpSpPr>
          <p:cNvPr id="366" name="Google Shape;366;p10"/>
          <p:cNvGrpSpPr/>
          <p:nvPr/>
        </p:nvGrpSpPr>
        <p:grpSpPr>
          <a:xfrm>
            <a:off x="1575509" y="1403068"/>
            <a:ext cx="2969732" cy="3277720"/>
            <a:chOff x="205884" y="1403068"/>
            <a:chExt cx="2969732" cy="3277720"/>
          </a:xfrm>
        </p:grpSpPr>
        <p:pic>
          <p:nvPicPr>
            <p:cNvPr id="367" name="Google Shape;367;p10"/>
            <p:cNvPicPr preferRelativeResize="0"/>
            <p:nvPr/>
          </p:nvPicPr>
          <p:blipFill rotWithShape="1">
            <a:blip r:embed="rId3">
              <a:alphaModFix/>
            </a:blip>
            <a:srcRect b="0" l="0" r="0" t="0"/>
            <a:stretch/>
          </p:blipFill>
          <p:spPr>
            <a:xfrm>
              <a:off x="205884" y="1721549"/>
              <a:ext cx="2969732" cy="2959239"/>
            </a:xfrm>
            <a:prstGeom prst="rect">
              <a:avLst/>
            </a:prstGeom>
            <a:noFill/>
            <a:ln>
              <a:noFill/>
            </a:ln>
          </p:spPr>
        </p:pic>
        <p:sp>
          <p:nvSpPr>
            <p:cNvPr id="368" name="Google Shape;368;p10"/>
            <p:cNvSpPr/>
            <p:nvPr/>
          </p:nvSpPr>
          <p:spPr>
            <a:xfrm>
              <a:off x="1158200" y="1403068"/>
              <a:ext cx="10651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none" cap="none" strike="noStrike">
                  <a:solidFill>
                    <a:srgbClr val="000000"/>
                  </a:solidFill>
                  <a:latin typeface="Calibri"/>
                  <a:ea typeface="Calibri"/>
                  <a:cs typeface="Calibri"/>
                  <a:sym typeface="Calibri"/>
                </a:rPr>
                <a:t>1123 m/s</a:t>
              </a:r>
              <a:endParaRPr/>
            </a:p>
          </p:txBody>
        </p:sp>
      </p:grpSp>
      <p:grpSp>
        <p:nvGrpSpPr>
          <p:cNvPr id="369" name="Google Shape;369;p10"/>
          <p:cNvGrpSpPr/>
          <p:nvPr/>
        </p:nvGrpSpPr>
        <p:grpSpPr>
          <a:xfrm>
            <a:off x="4629400" y="1403069"/>
            <a:ext cx="2971800" cy="3273537"/>
            <a:chOff x="3200400" y="1403068"/>
            <a:chExt cx="2971800" cy="3273537"/>
          </a:xfrm>
        </p:grpSpPr>
        <p:pic>
          <p:nvPicPr>
            <p:cNvPr id="370" name="Google Shape;370;p10"/>
            <p:cNvPicPr preferRelativeResize="0"/>
            <p:nvPr/>
          </p:nvPicPr>
          <p:blipFill rotWithShape="1">
            <a:blip r:embed="rId4">
              <a:alphaModFix/>
            </a:blip>
            <a:srcRect b="0" l="0" r="0" t="0"/>
            <a:stretch/>
          </p:blipFill>
          <p:spPr>
            <a:xfrm>
              <a:off x="3200400" y="1725734"/>
              <a:ext cx="2971800" cy="2950871"/>
            </a:xfrm>
            <a:prstGeom prst="rect">
              <a:avLst/>
            </a:prstGeom>
            <a:noFill/>
            <a:ln>
              <a:noFill/>
            </a:ln>
          </p:spPr>
        </p:pic>
        <p:sp>
          <p:nvSpPr>
            <p:cNvPr id="371" name="Google Shape;371;p10"/>
            <p:cNvSpPr/>
            <p:nvPr/>
          </p:nvSpPr>
          <p:spPr>
            <a:xfrm>
              <a:off x="4119478" y="1403068"/>
              <a:ext cx="10651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1498 m/s</a:t>
              </a:r>
              <a:endParaRPr/>
            </a:p>
          </p:txBody>
        </p:sp>
      </p:grpSp>
      <p:grpSp>
        <p:nvGrpSpPr>
          <p:cNvPr id="372" name="Google Shape;372;p10"/>
          <p:cNvGrpSpPr/>
          <p:nvPr/>
        </p:nvGrpSpPr>
        <p:grpSpPr>
          <a:xfrm>
            <a:off x="7684325" y="1403068"/>
            <a:ext cx="2971800" cy="3278750"/>
            <a:chOff x="6172200" y="1403068"/>
            <a:chExt cx="2971800" cy="3278750"/>
          </a:xfrm>
        </p:grpSpPr>
        <p:pic>
          <p:nvPicPr>
            <p:cNvPr id="373" name="Google Shape;373;p10"/>
            <p:cNvPicPr preferRelativeResize="0"/>
            <p:nvPr/>
          </p:nvPicPr>
          <p:blipFill rotWithShape="1">
            <a:blip r:embed="rId5">
              <a:alphaModFix/>
            </a:blip>
            <a:srcRect b="0" l="0" r="0" t="0"/>
            <a:stretch/>
          </p:blipFill>
          <p:spPr>
            <a:xfrm>
              <a:off x="6172200" y="1720520"/>
              <a:ext cx="2971800" cy="2961298"/>
            </a:xfrm>
            <a:prstGeom prst="rect">
              <a:avLst/>
            </a:prstGeom>
            <a:noFill/>
            <a:ln>
              <a:noFill/>
            </a:ln>
          </p:spPr>
        </p:pic>
        <p:sp>
          <p:nvSpPr>
            <p:cNvPr id="374" name="Google Shape;374;p10"/>
            <p:cNvSpPr/>
            <p:nvPr/>
          </p:nvSpPr>
          <p:spPr>
            <a:xfrm>
              <a:off x="7091278" y="1403068"/>
              <a:ext cx="10651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000000"/>
                  </a:solidFill>
                  <a:latin typeface="Calibri"/>
                  <a:ea typeface="Calibri"/>
                  <a:cs typeface="Calibri"/>
                  <a:sym typeface="Calibri"/>
                </a:rPr>
                <a:t>2442 m/s</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1"/>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Time, Path, and Pressure Dependent Failure</a:t>
            </a:r>
            <a:endParaRPr/>
          </a:p>
        </p:txBody>
      </p:sp>
      <p:pic>
        <p:nvPicPr>
          <p:cNvPr id="380" name="Google Shape;380;p11"/>
          <p:cNvPicPr preferRelativeResize="0"/>
          <p:nvPr/>
        </p:nvPicPr>
        <p:blipFill rotWithShape="1">
          <a:blip r:embed="rId3">
            <a:alphaModFix/>
          </a:blip>
          <a:srcRect b="0" l="0" r="0" t="0"/>
          <a:stretch/>
        </p:blipFill>
        <p:spPr>
          <a:xfrm>
            <a:off x="1204103" y="961828"/>
            <a:ext cx="9288377" cy="5655424"/>
          </a:xfrm>
          <a:prstGeom prst="rect">
            <a:avLst/>
          </a:prstGeom>
          <a:noFill/>
          <a:ln>
            <a:noFill/>
          </a:ln>
        </p:spPr>
      </p:pic>
      <p:pic>
        <p:nvPicPr>
          <p:cNvPr id="381" name="Google Shape;381;p11"/>
          <p:cNvPicPr preferRelativeResize="0"/>
          <p:nvPr/>
        </p:nvPicPr>
        <p:blipFill rotWithShape="1">
          <a:blip r:embed="rId4">
            <a:alphaModFix/>
          </a:blip>
          <a:srcRect b="0" l="0" r="0" t="0"/>
          <a:stretch/>
        </p:blipFill>
        <p:spPr>
          <a:xfrm>
            <a:off x="1986165" y="4415406"/>
            <a:ext cx="914400" cy="1131194"/>
          </a:xfrm>
          <a:prstGeom prst="rect">
            <a:avLst/>
          </a:prstGeom>
          <a:noFill/>
          <a:ln>
            <a:noFill/>
          </a:ln>
        </p:spPr>
      </p:pic>
      <p:pic>
        <p:nvPicPr>
          <p:cNvPr id="382" name="Google Shape;382;p11"/>
          <p:cNvPicPr preferRelativeResize="0"/>
          <p:nvPr/>
        </p:nvPicPr>
        <p:blipFill rotWithShape="1">
          <a:blip r:embed="rId5">
            <a:alphaModFix/>
          </a:blip>
          <a:srcRect b="0" l="0" r="0" t="0"/>
          <a:stretch/>
        </p:blipFill>
        <p:spPr>
          <a:xfrm>
            <a:off x="1934175" y="3628477"/>
            <a:ext cx="1018380" cy="752716"/>
          </a:xfrm>
          <a:prstGeom prst="rect">
            <a:avLst/>
          </a:prstGeom>
          <a:noFill/>
          <a:ln>
            <a:noFill/>
          </a:ln>
        </p:spPr>
      </p:pic>
      <p:cxnSp>
        <p:nvCxnSpPr>
          <p:cNvPr id="383" name="Google Shape;383;p11"/>
          <p:cNvCxnSpPr/>
          <p:nvPr/>
        </p:nvCxnSpPr>
        <p:spPr>
          <a:xfrm rot="10800000">
            <a:off x="2876693" y="5546600"/>
            <a:ext cx="260207" cy="359051"/>
          </a:xfrm>
          <a:prstGeom prst="straightConnector1">
            <a:avLst/>
          </a:prstGeom>
          <a:noFill/>
          <a:ln cap="flat" cmpd="sng" w="38100">
            <a:solidFill>
              <a:srgbClr val="041E42"/>
            </a:solidFill>
            <a:prstDash val="solid"/>
            <a:miter lim="800000"/>
            <a:headEnd len="sm" w="sm" type="none"/>
            <a:tailEnd len="med" w="med" type="triangle"/>
          </a:ln>
        </p:spPr>
      </p:cxnSp>
      <p:pic>
        <p:nvPicPr>
          <p:cNvPr id="384" name="Google Shape;384;p11"/>
          <p:cNvPicPr preferRelativeResize="0"/>
          <p:nvPr/>
        </p:nvPicPr>
        <p:blipFill rotWithShape="1">
          <a:blip r:embed="rId6">
            <a:alphaModFix/>
          </a:blip>
          <a:srcRect b="0" l="0" r="0" t="0"/>
          <a:stretch/>
        </p:blipFill>
        <p:spPr>
          <a:xfrm>
            <a:off x="7987208" y="1383425"/>
            <a:ext cx="1450428" cy="1114789"/>
          </a:xfrm>
          <a:prstGeom prst="rect">
            <a:avLst/>
          </a:prstGeom>
          <a:noFill/>
          <a:ln>
            <a:noFill/>
          </a:ln>
        </p:spPr>
      </p:pic>
      <p:sp>
        <p:nvSpPr>
          <p:cNvPr id="385" name="Google Shape;385;p11"/>
          <p:cNvSpPr txBox="1"/>
          <p:nvPr/>
        </p:nvSpPr>
        <p:spPr>
          <a:xfrm>
            <a:off x="1597315" y="3265703"/>
            <a:ext cx="179016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041E42"/>
                </a:solidFill>
                <a:latin typeface="Calibri"/>
                <a:ea typeface="Calibri"/>
                <a:cs typeface="Calibri"/>
                <a:sym typeface="Calibri"/>
              </a:rPr>
              <a:t>Tension</a:t>
            </a:r>
            <a:endParaRPr/>
          </a:p>
        </p:txBody>
      </p:sp>
      <p:cxnSp>
        <p:nvCxnSpPr>
          <p:cNvPr id="386" name="Google Shape;386;p11"/>
          <p:cNvCxnSpPr/>
          <p:nvPr/>
        </p:nvCxnSpPr>
        <p:spPr>
          <a:xfrm rot="10800000">
            <a:off x="6898316" y="2641453"/>
            <a:ext cx="2469626" cy="0"/>
          </a:xfrm>
          <a:prstGeom prst="straightConnector1">
            <a:avLst/>
          </a:prstGeom>
          <a:noFill/>
          <a:ln cap="flat" cmpd="sng" w="38100">
            <a:solidFill>
              <a:srgbClr val="FF8200"/>
            </a:solidFill>
            <a:prstDash val="solid"/>
            <a:miter lim="800000"/>
            <a:headEnd len="med" w="med" type="triangle"/>
            <a:tailEnd len="med" w="med" type="triangle"/>
          </a:ln>
        </p:spPr>
      </p:cxnSp>
      <p:pic>
        <p:nvPicPr>
          <p:cNvPr id="387" name="Google Shape;387;p11"/>
          <p:cNvPicPr preferRelativeResize="0"/>
          <p:nvPr/>
        </p:nvPicPr>
        <p:blipFill rotWithShape="1">
          <a:blip r:embed="rId7">
            <a:alphaModFix/>
          </a:blip>
          <a:srcRect b="0" l="0" r="0" t="0"/>
          <a:stretch/>
        </p:blipFill>
        <p:spPr>
          <a:xfrm>
            <a:off x="6785898" y="1340863"/>
            <a:ext cx="1201310" cy="1201310"/>
          </a:xfrm>
          <a:prstGeom prst="rect">
            <a:avLst/>
          </a:prstGeom>
          <a:noFill/>
          <a:ln>
            <a:noFill/>
          </a:ln>
        </p:spPr>
      </p:pic>
      <p:sp>
        <p:nvSpPr>
          <p:cNvPr id="388" name="Google Shape;388;p11"/>
          <p:cNvSpPr/>
          <p:nvPr/>
        </p:nvSpPr>
        <p:spPr>
          <a:xfrm>
            <a:off x="4439607" y="1212793"/>
            <a:ext cx="2055207"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FF8200"/>
                </a:solidFill>
                <a:latin typeface="Calibri"/>
                <a:ea typeface="Calibri"/>
                <a:cs typeface="Calibri"/>
                <a:sym typeface="Calibri"/>
              </a:rPr>
              <a:t>Pressure Shear</a:t>
            </a:r>
            <a:endParaRPr/>
          </a:p>
        </p:txBody>
      </p:sp>
      <p:sp>
        <p:nvSpPr>
          <p:cNvPr id="389" name="Google Shape;389;p11"/>
          <p:cNvSpPr txBox="1"/>
          <p:nvPr/>
        </p:nvSpPr>
        <p:spPr>
          <a:xfrm>
            <a:off x="2183668" y="1632638"/>
            <a:ext cx="2065043" cy="70788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041E42"/>
                </a:solidFill>
                <a:latin typeface="Calibri"/>
                <a:ea typeface="Calibri"/>
                <a:cs typeface="Calibri"/>
                <a:sym typeface="Calibri"/>
              </a:rPr>
              <a:t>Kolsky/Hopkinson Bar Compression</a:t>
            </a:r>
            <a:endParaRPr/>
          </a:p>
        </p:txBody>
      </p:sp>
      <p:pic>
        <p:nvPicPr>
          <p:cNvPr id="390" name="Google Shape;390;p11"/>
          <p:cNvPicPr preferRelativeResize="0"/>
          <p:nvPr/>
        </p:nvPicPr>
        <p:blipFill rotWithShape="1">
          <a:blip r:embed="rId8">
            <a:alphaModFix/>
          </a:blip>
          <a:srcRect b="0" l="0" r="0" t="0"/>
          <a:stretch/>
        </p:blipFill>
        <p:spPr>
          <a:xfrm>
            <a:off x="1933630" y="2303448"/>
            <a:ext cx="2713445" cy="915740"/>
          </a:xfrm>
          <a:prstGeom prst="rect">
            <a:avLst/>
          </a:prstGeom>
          <a:noFill/>
          <a:ln>
            <a:noFill/>
          </a:ln>
        </p:spPr>
      </p:pic>
      <p:pic>
        <p:nvPicPr>
          <p:cNvPr id="391" name="Google Shape;391;p11"/>
          <p:cNvPicPr preferRelativeResize="0"/>
          <p:nvPr/>
        </p:nvPicPr>
        <p:blipFill rotWithShape="1">
          <a:blip r:embed="rId9">
            <a:alphaModFix/>
          </a:blip>
          <a:srcRect b="0" l="0" r="0" t="0"/>
          <a:stretch/>
        </p:blipFill>
        <p:spPr>
          <a:xfrm>
            <a:off x="6558535" y="3219188"/>
            <a:ext cx="2122709" cy="2115514"/>
          </a:xfrm>
          <a:prstGeom prst="rect">
            <a:avLst/>
          </a:prstGeom>
          <a:noFill/>
          <a:ln>
            <a:noFill/>
          </a:ln>
        </p:spPr>
      </p:pic>
      <p:pic>
        <p:nvPicPr>
          <p:cNvPr id="392" name="Google Shape;392;p11"/>
          <p:cNvPicPr preferRelativeResize="0"/>
          <p:nvPr/>
        </p:nvPicPr>
        <p:blipFill rotWithShape="1">
          <a:blip r:embed="rId10">
            <a:alphaModFix/>
          </a:blip>
          <a:srcRect b="0" l="0" r="0" t="0"/>
          <a:stretch/>
        </p:blipFill>
        <p:spPr>
          <a:xfrm rot="-5400000">
            <a:off x="9107860" y="3147299"/>
            <a:ext cx="1835991" cy="2093676"/>
          </a:xfrm>
          <a:prstGeom prst="rect">
            <a:avLst/>
          </a:prstGeom>
          <a:noFill/>
          <a:ln>
            <a:noFill/>
          </a:ln>
        </p:spPr>
      </p:pic>
      <p:pic>
        <p:nvPicPr>
          <p:cNvPr id="393" name="Google Shape;393;p11"/>
          <p:cNvPicPr preferRelativeResize="0"/>
          <p:nvPr/>
        </p:nvPicPr>
        <p:blipFill rotWithShape="1">
          <a:blip r:embed="rId11">
            <a:alphaModFix/>
          </a:blip>
          <a:srcRect b="0" l="0" r="11625" t="0"/>
          <a:stretch/>
        </p:blipFill>
        <p:spPr>
          <a:xfrm>
            <a:off x="4624726" y="1612903"/>
            <a:ext cx="2007182" cy="1146364"/>
          </a:xfrm>
          <a:prstGeom prst="rect">
            <a:avLst/>
          </a:prstGeom>
          <a:noFill/>
          <a:ln>
            <a:noFill/>
          </a:ln>
        </p:spPr>
      </p:pic>
      <p:sp>
        <p:nvSpPr>
          <p:cNvPr id="394" name="Google Shape;394;p11"/>
          <p:cNvSpPr txBox="1"/>
          <p:nvPr/>
        </p:nvSpPr>
        <p:spPr>
          <a:xfrm>
            <a:off x="1525835" y="5587626"/>
            <a:ext cx="1276631" cy="24622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Magagnosc et al. </a:t>
            </a:r>
            <a:endParaRPr/>
          </a:p>
        </p:txBody>
      </p:sp>
      <p:sp>
        <p:nvSpPr>
          <p:cNvPr id="395" name="Google Shape;395;p11"/>
          <p:cNvSpPr txBox="1"/>
          <p:nvPr/>
        </p:nvSpPr>
        <p:spPr>
          <a:xfrm>
            <a:off x="1805049" y="2845072"/>
            <a:ext cx="1276631" cy="24622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Magagnosc et al. </a:t>
            </a:r>
            <a:endParaRPr/>
          </a:p>
        </p:txBody>
      </p:sp>
      <p:sp>
        <p:nvSpPr>
          <p:cNvPr id="396" name="Google Shape;396;p11"/>
          <p:cNvSpPr txBox="1"/>
          <p:nvPr/>
        </p:nvSpPr>
        <p:spPr>
          <a:xfrm>
            <a:off x="4363035" y="2186085"/>
            <a:ext cx="660055" cy="24622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Clifton</a:t>
            </a:r>
            <a:endParaRPr/>
          </a:p>
        </p:txBody>
      </p:sp>
      <p:sp>
        <p:nvSpPr>
          <p:cNvPr id="397" name="Google Shape;397;p11"/>
          <p:cNvSpPr txBox="1"/>
          <p:nvPr/>
        </p:nvSpPr>
        <p:spPr>
          <a:xfrm>
            <a:off x="7339306" y="2180337"/>
            <a:ext cx="66005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Grady</a:t>
            </a:r>
            <a:endParaRPr/>
          </a:p>
        </p:txBody>
      </p:sp>
      <p:sp>
        <p:nvSpPr>
          <p:cNvPr id="398" name="Google Shape;398;p11"/>
          <p:cNvSpPr txBox="1"/>
          <p:nvPr/>
        </p:nvSpPr>
        <p:spPr>
          <a:xfrm>
            <a:off x="8789680" y="2389130"/>
            <a:ext cx="66005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Tracy</a:t>
            </a:r>
            <a:endParaRPr/>
          </a:p>
        </p:txBody>
      </p:sp>
      <p:pic>
        <p:nvPicPr>
          <p:cNvPr id="399" name="Google Shape;399;p11"/>
          <p:cNvPicPr preferRelativeResize="0"/>
          <p:nvPr/>
        </p:nvPicPr>
        <p:blipFill rotWithShape="1">
          <a:blip r:embed="rId12">
            <a:alphaModFix/>
          </a:blip>
          <a:srcRect b="0" l="0" r="0" t="0"/>
          <a:stretch/>
        </p:blipFill>
        <p:spPr>
          <a:xfrm>
            <a:off x="4352045" y="3654302"/>
            <a:ext cx="1945861" cy="1542135"/>
          </a:xfrm>
          <a:prstGeom prst="rect">
            <a:avLst/>
          </a:prstGeom>
          <a:noFill/>
          <a:ln>
            <a:noFill/>
          </a:ln>
        </p:spPr>
      </p:pic>
      <p:sp>
        <p:nvSpPr>
          <p:cNvPr id="400" name="Google Shape;400;p11"/>
          <p:cNvSpPr txBox="1"/>
          <p:nvPr/>
        </p:nvSpPr>
        <p:spPr>
          <a:xfrm>
            <a:off x="4228555" y="5142022"/>
            <a:ext cx="66005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Murr</a:t>
            </a:r>
            <a:endParaRPr b="0" i="0" sz="1000" u="none" cap="none" strike="noStrike">
              <a:solidFill>
                <a:srgbClr val="041E42"/>
              </a:solidFill>
              <a:latin typeface="Calibri"/>
              <a:ea typeface="Calibri"/>
              <a:cs typeface="Calibri"/>
              <a:sym typeface="Calibri"/>
            </a:endParaRPr>
          </a:p>
        </p:txBody>
      </p:sp>
      <p:sp>
        <p:nvSpPr>
          <p:cNvPr id="401" name="Google Shape;401;p11"/>
          <p:cNvSpPr txBox="1"/>
          <p:nvPr/>
        </p:nvSpPr>
        <p:spPr>
          <a:xfrm>
            <a:off x="8068775" y="5088481"/>
            <a:ext cx="66005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Schuster</a:t>
            </a:r>
            <a:endParaRPr/>
          </a:p>
        </p:txBody>
      </p:sp>
      <p:sp>
        <p:nvSpPr>
          <p:cNvPr id="402" name="Google Shape;402;p11"/>
          <p:cNvSpPr txBox="1"/>
          <p:nvPr/>
        </p:nvSpPr>
        <p:spPr>
          <a:xfrm>
            <a:off x="10474817" y="5120122"/>
            <a:ext cx="660055"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000" u="none" cap="none" strike="noStrike">
                <a:solidFill>
                  <a:srgbClr val="041E42"/>
                </a:solidFill>
                <a:latin typeface="Calibri"/>
                <a:ea typeface="Calibri"/>
                <a:cs typeface="Calibri"/>
                <a:sym typeface="Calibri"/>
              </a:rPr>
              <a:t>Tonge</a:t>
            </a:r>
            <a:endParaRPr b="0" i="0" sz="1000" u="none" cap="none" strike="noStrike">
              <a:solidFill>
                <a:srgbClr val="041E42"/>
              </a:solidFill>
              <a:latin typeface="Calibri"/>
              <a:ea typeface="Calibri"/>
              <a:cs typeface="Calibri"/>
              <a:sym typeface="Calibri"/>
            </a:endParaRPr>
          </a:p>
        </p:txBody>
      </p:sp>
      <p:sp>
        <p:nvSpPr>
          <p:cNvPr id="403" name="Google Shape;403;p11"/>
          <p:cNvSpPr txBox="1"/>
          <p:nvPr/>
        </p:nvSpPr>
        <p:spPr>
          <a:xfrm>
            <a:off x="6990622" y="1077703"/>
            <a:ext cx="2197896"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FF8200"/>
                </a:solidFill>
                <a:latin typeface="Calibri"/>
                <a:ea typeface="Calibri"/>
                <a:cs typeface="Calibri"/>
                <a:sym typeface="Calibri"/>
              </a:rPr>
              <a:t>Shock</a:t>
            </a:r>
            <a:endParaRPr/>
          </a:p>
        </p:txBody>
      </p:sp>
      <p:sp>
        <p:nvSpPr>
          <p:cNvPr id="404" name="Google Shape;404;p11"/>
          <p:cNvSpPr txBox="1"/>
          <p:nvPr/>
        </p:nvSpPr>
        <p:spPr>
          <a:xfrm>
            <a:off x="4360639" y="3321097"/>
            <a:ext cx="2197896"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FF8200"/>
                </a:solidFill>
                <a:latin typeface="Calibri"/>
                <a:ea typeface="Calibri"/>
                <a:cs typeface="Calibri"/>
                <a:sym typeface="Calibri"/>
              </a:rPr>
              <a:t>Metal</a:t>
            </a:r>
            <a:endParaRPr/>
          </a:p>
        </p:txBody>
      </p:sp>
      <p:sp>
        <p:nvSpPr>
          <p:cNvPr id="405" name="Google Shape;405;p11"/>
          <p:cNvSpPr txBox="1"/>
          <p:nvPr/>
        </p:nvSpPr>
        <p:spPr>
          <a:xfrm>
            <a:off x="6143226" y="2919811"/>
            <a:ext cx="2197896"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FF8200"/>
                </a:solidFill>
                <a:latin typeface="Calibri"/>
                <a:ea typeface="Calibri"/>
                <a:cs typeface="Calibri"/>
                <a:sym typeface="Calibri"/>
              </a:rPr>
              <a:t>Ceramic</a:t>
            </a:r>
            <a:endParaRPr/>
          </a:p>
        </p:txBody>
      </p:sp>
      <p:sp>
        <p:nvSpPr>
          <p:cNvPr id="406" name="Google Shape;406;p11"/>
          <p:cNvSpPr txBox="1"/>
          <p:nvPr/>
        </p:nvSpPr>
        <p:spPr>
          <a:xfrm>
            <a:off x="9077282" y="2891238"/>
            <a:ext cx="2197896"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2000" u="none" cap="none" strike="noStrike">
                <a:solidFill>
                  <a:srgbClr val="FF8200"/>
                </a:solidFill>
                <a:latin typeface="Calibri"/>
                <a:ea typeface="Calibri"/>
                <a:cs typeface="Calibri"/>
                <a:sym typeface="Calibri"/>
              </a:rPr>
              <a:t>Modeling</a:t>
            </a:r>
            <a:endParaRPr/>
          </a:p>
        </p:txBody>
      </p:sp>
      <p:pic>
        <p:nvPicPr>
          <p:cNvPr id="407" name="Google Shape;407;p11"/>
          <p:cNvPicPr preferRelativeResize="0"/>
          <p:nvPr/>
        </p:nvPicPr>
        <p:blipFill rotWithShape="1">
          <a:blip r:embed="rId13">
            <a:alphaModFix/>
          </a:blip>
          <a:srcRect b="0" l="0" r="0" t="7785"/>
          <a:stretch/>
        </p:blipFill>
        <p:spPr>
          <a:xfrm>
            <a:off x="10474817" y="5388243"/>
            <a:ext cx="1288598" cy="1188278"/>
          </a:xfrm>
          <a:prstGeom prst="rect">
            <a:avLst/>
          </a:prstGeom>
          <a:noFill/>
          <a:ln>
            <a:noFill/>
          </a:ln>
        </p:spPr>
      </p:pic>
      <p:sp>
        <p:nvSpPr>
          <p:cNvPr id="408" name="Google Shape;408;p11"/>
          <p:cNvSpPr/>
          <p:nvPr/>
        </p:nvSpPr>
        <p:spPr>
          <a:xfrm>
            <a:off x="9559670" y="6412221"/>
            <a:ext cx="220374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bschuster@utep.edu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12"/>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Representative SiC-N Tensile Response</a:t>
            </a:r>
            <a:endParaRPr/>
          </a:p>
        </p:txBody>
      </p:sp>
      <p:sp>
        <p:nvSpPr>
          <p:cNvPr id="415" name="Google Shape;415;p12"/>
          <p:cNvSpPr txBox="1"/>
          <p:nvPr/>
        </p:nvSpPr>
        <p:spPr>
          <a:xfrm>
            <a:off x="1765792" y="971142"/>
            <a:ext cx="8534400" cy="4521200"/>
          </a:xfrm>
          <a:prstGeom prst="rect">
            <a:avLst/>
          </a:prstGeom>
          <a:noFill/>
          <a:ln>
            <a:noFill/>
          </a:ln>
        </p:spPr>
        <p:txBody>
          <a:bodyPr anchorCtr="0" anchor="t" bIns="45700" lIns="91425" spcFirstLastPara="1" rIns="91425" wrap="square" tIns="45700">
            <a:noAutofit/>
          </a:bodyPr>
          <a:lstStyle/>
          <a:p>
            <a:pPr indent="-173038" lvl="0" marL="173038" marR="0" rtl="0" algn="l">
              <a:spcBef>
                <a:spcPts val="0"/>
              </a:spcBef>
              <a:spcAft>
                <a:spcPts val="0"/>
              </a:spcAft>
              <a:buClr>
                <a:srgbClr val="000000"/>
              </a:buClr>
              <a:buSzPts val="2000"/>
              <a:buFont typeface="Noto Sans Symbols"/>
              <a:buChar char="▪"/>
            </a:pPr>
            <a:r>
              <a:rPr b="0" lang="en-US" sz="2000">
                <a:solidFill>
                  <a:srgbClr val="000000"/>
                </a:solidFill>
                <a:latin typeface="Arial"/>
                <a:ea typeface="Arial"/>
                <a:cs typeface="Arial"/>
                <a:sym typeface="Arial"/>
              </a:rPr>
              <a:t>Hourglass specimen used to minimize unwanted stress concentrations</a:t>
            </a:r>
            <a:endParaRPr/>
          </a:p>
          <a:p>
            <a:pPr indent="-173038" lvl="0" marL="173038" marR="0" rtl="0" algn="l">
              <a:spcBef>
                <a:spcPts val="400"/>
              </a:spcBef>
              <a:spcAft>
                <a:spcPts val="0"/>
              </a:spcAft>
              <a:buClr>
                <a:srgbClr val="000000"/>
              </a:buClr>
              <a:buSzPts val="2000"/>
              <a:buFont typeface="Noto Sans Symbols"/>
              <a:buChar char="▪"/>
            </a:pPr>
            <a:r>
              <a:rPr b="0" lang="en-US" sz="2000">
                <a:solidFill>
                  <a:srgbClr val="000000"/>
                </a:solidFill>
                <a:latin typeface="Arial"/>
                <a:ea typeface="Arial"/>
                <a:cs typeface="Arial"/>
                <a:sym typeface="Arial"/>
              </a:rPr>
              <a:t>Quasistatic tensile tests performed at ~10</a:t>
            </a:r>
            <a:r>
              <a:rPr b="0" baseline="30000" lang="en-US" sz="2000">
                <a:solidFill>
                  <a:srgbClr val="000000"/>
                </a:solidFill>
                <a:latin typeface="Arial"/>
                <a:ea typeface="Arial"/>
                <a:cs typeface="Arial"/>
                <a:sym typeface="Arial"/>
              </a:rPr>
              <a:t>-3</a:t>
            </a:r>
            <a:r>
              <a:rPr b="0" lang="en-US" sz="2000">
                <a:solidFill>
                  <a:srgbClr val="000000"/>
                </a:solidFill>
                <a:latin typeface="Arial"/>
                <a:ea typeface="Arial"/>
                <a:cs typeface="Arial"/>
                <a:sym typeface="Arial"/>
              </a:rPr>
              <a:t> s</a:t>
            </a:r>
            <a:r>
              <a:rPr b="0" baseline="30000" lang="en-US" sz="2000">
                <a:solidFill>
                  <a:srgbClr val="000000"/>
                </a:solidFill>
                <a:latin typeface="Arial"/>
                <a:ea typeface="Arial"/>
                <a:cs typeface="Arial"/>
                <a:sym typeface="Arial"/>
              </a:rPr>
              <a:t>-1</a:t>
            </a:r>
            <a:endParaRPr b="0" baseline="30000" sz="1800">
              <a:solidFill>
                <a:srgbClr val="004A90"/>
              </a:solidFill>
              <a:latin typeface="Arial"/>
              <a:ea typeface="Arial"/>
              <a:cs typeface="Arial"/>
              <a:sym typeface="Arial"/>
            </a:endParaRPr>
          </a:p>
        </p:txBody>
      </p:sp>
      <p:pic>
        <p:nvPicPr>
          <p:cNvPr id="416" name="Google Shape;416;p12"/>
          <p:cNvPicPr preferRelativeResize="0"/>
          <p:nvPr/>
        </p:nvPicPr>
        <p:blipFill rotWithShape="1">
          <a:blip r:embed="rId3">
            <a:alphaModFix/>
          </a:blip>
          <a:srcRect b="0" l="0" r="0" t="0"/>
          <a:stretch/>
        </p:blipFill>
        <p:spPr>
          <a:xfrm>
            <a:off x="5067814" y="1757924"/>
            <a:ext cx="5364480" cy="4023360"/>
          </a:xfrm>
          <a:prstGeom prst="rect">
            <a:avLst/>
          </a:prstGeom>
          <a:noFill/>
          <a:ln>
            <a:noFill/>
          </a:ln>
        </p:spPr>
      </p:pic>
      <p:pic>
        <p:nvPicPr>
          <p:cNvPr id="417" name="Google Shape;417;p12"/>
          <p:cNvPicPr preferRelativeResize="0"/>
          <p:nvPr/>
        </p:nvPicPr>
        <p:blipFill rotWithShape="1">
          <a:blip r:embed="rId4">
            <a:alphaModFix/>
          </a:blip>
          <a:srcRect b="0" l="0" r="0" t="0"/>
          <a:stretch/>
        </p:blipFill>
        <p:spPr>
          <a:xfrm>
            <a:off x="1639787" y="1757924"/>
            <a:ext cx="3252280" cy="4023360"/>
          </a:xfrm>
          <a:prstGeom prst="rect">
            <a:avLst/>
          </a:prstGeom>
          <a:noFill/>
          <a:ln>
            <a:noFill/>
          </a:ln>
        </p:spPr>
      </p:pic>
      <p:grpSp>
        <p:nvGrpSpPr>
          <p:cNvPr id="418" name="Google Shape;418;p12"/>
          <p:cNvGrpSpPr/>
          <p:nvPr/>
        </p:nvGrpSpPr>
        <p:grpSpPr>
          <a:xfrm>
            <a:off x="5962508" y="3354115"/>
            <a:ext cx="4150414" cy="792479"/>
            <a:chOff x="4351295" y="3503496"/>
            <a:chExt cx="4150414" cy="792479"/>
          </a:xfrm>
        </p:grpSpPr>
        <p:cxnSp>
          <p:nvCxnSpPr>
            <p:cNvPr id="419" name="Google Shape;419;p12"/>
            <p:cNvCxnSpPr/>
            <p:nvPr/>
          </p:nvCxnSpPr>
          <p:spPr>
            <a:xfrm>
              <a:off x="4351295" y="3503496"/>
              <a:ext cx="4150414" cy="0"/>
            </a:xfrm>
            <a:prstGeom prst="straightConnector1">
              <a:avLst/>
            </a:prstGeom>
            <a:noFill/>
            <a:ln cap="flat" cmpd="sng" w="25400">
              <a:solidFill>
                <a:schemeClr val="dk1"/>
              </a:solidFill>
              <a:prstDash val="dash"/>
              <a:miter lim="800000"/>
              <a:headEnd len="sm" w="sm" type="none"/>
              <a:tailEnd len="sm" w="sm" type="none"/>
            </a:ln>
          </p:spPr>
        </p:cxnSp>
        <p:cxnSp>
          <p:nvCxnSpPr>
            <p:cNvPr id="420" name="Google Shape;420;p12"/>
            <p:cNvCxnSpPr/>
            <p:nvPr/>
          </p:nvCxnSpPr>
          <p:spPr>
            <a:xfrm>
              <a:off x="4483100" y="3522746"/>
              <a:ext cx="0" cy="773229"/>
            </a:xfrm>
            <a:prstGeom prst="straightConnector1">
              <a:avLst/>
            </a:prstGeom>
            <a:noFill/>
            <a:ln cap="flat" cmpd="sng" w="38100">
              <a:solidFill>
                <a:schemeClr val="dk1"/>
              </a:solidFill>
              <a:prstDash val="solid"/>
              <a:miter lim="800000"/>
              <a:headEnd len="sm" w="sm" type="none"/>
              <a:tailEnd len="med" w="med" type="triangle"/>
            </a:ln>
          </p:spPr>
        </p:cxnSp>
        <p:sp>
          <p:nvSpPr>
            <p:cNvPr id="421" name="Google Shape;421;p12"/>
            <p:cNvSpPr txBox="1"/>
            <p:nvPr/>
          </p:nvSpPr>
          <p:spPr>
            <a:xfrm>
              <a:off x="4453451" y="3537676"/>
              <a:ext cx="86690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Calibri"/>
                  <a:ea typeface="Calibri"/>
                  <a:cs typeface="Calibri"/>
                  <a:sym typeface="Calibri"/>
                </a:rPr>
                <a:t>Bulk</a:t>
              </a:r>
              <a:endParaRPr/>
            </a:p>
            <a:p>
              <a:pPr indent="0" lvl="0" marL="0" marR="0" rtl="0" algn="l">
                <a:spcBef>
                  <a:spcPts val="0"/>
                </a:spcBef>
                <a:spcAft>
                  <a:spcPts val="0"/>
                </a:spcAft>
                <a:buNone/>
              </a:pPr>
              <a:r>
                <a:rPr lang="en-US" sz="1400">
                  <a:solidFill>
                    <a:schemeClr val="dk1"/>
                  </a:solidFill>
                  <a:latin typeface="Calibri"/>
                  <a:ea typeface="Calibri"/>
                  <a:cs typeface="Calibri"/>
                  <a:sym typeface="Calibri"/>
                </a:rPr>
                <a:t>strengths</a:t>
              </a:r>
              <a:endParaRPr/>
            </a:p>
          </p:txBody>
        </p:sp>
      </p:grpSp>
      <p:sp>
        <p:nvSpPr>
          <p:cNvPr id="422" name="Google Shape;422;p12"/>
          <p:cNvSpPr/>
          <p:nvPr/>
        </p:nvSpPr>
        <p:spPr>
          <a:xfrm>
            <a:off x="5830155" y="5795884"/>
            <a:ext cx="44151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5">
                  <a:extLst>
                    <a:ext uri="{A12FA001-AC4F-418D-AE19-62706E023703}">
                      <ahyp:hlinkClr val="tx"/>
                    </a:ext>
                  </a:extLst>
                </a:hlinkClick>
              </a:rPr>
              <a:t>https://doi.org/10.1016/j.msea.2019.138297</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3"/>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Size Effects in Silicon Carbide Fracture Stress</a:t>
            </a:r>
            <a:endParaRPr/>
          </a:p>
        </p:txBody>
      </p:sp>
      <p:sp>
        <p:nvSpPr>
          <p:cNvPr id="429" name="Google Shape;429;p13"/>
          <p:cNvSpPr txBox="1"/>
          <p:nvPr/>
        </p:nvSpPr>
        <p:spPr>
          <a:xfrm>
            <a:off x="2007997" y="928123"/>
            <a:ext cx="8534400" cy="4521200"/>
          </a:xfrm>
          <a:prstGeom prst="rect">
            <a:avLst/>
          </a:prstGeom>
          <a:noFill/>
          <a:ln>
            <a:noFill/>
          </a:ln>
        </p:spPr>
        <p:txBody>
          <a:bodyPr anchorCtr="0" anchor="t" bIns="45700" lIns="91425" spcFirstLastPara="1" rIns="91425" wrap="square" tIns="45700">
            <a:noAutofit/>
          </a:bodyPr>
          <a:lstStyle/>
          <a:p>
            <a:pPr indent="-173038" lvl="0" marL="173038" marR="0" rtl="0" algn="l">
              <a:spcBef>
                <a:spcPts val="0"/>
              </a:spcBef>
              <a:spcAft>
                <a:spcPts val="0"/>
              </a:spcAft>
              <a:buClr>
                <a:srgbClr val="000000"/>
              </a:buClr>
              <a:buSzPts val="2000"/>
              <a:buFont typeface="Noto Sans Symbols"/>
              <a:buChar char="▪"/>
            </a:pPr>
            <a:r>
              <a:rPr b="0" lang="en-US" sz="2000">
                <a:solidFill>
                  <a:srgbClr val="000000"/>
                </a:solidFill>
                <a:latin typeface="Arial"/>
                <a:ea typeface="Arial"/>
                <a:cs typeface="Arial"/>
                <a:sym typeface="Arial"/>
              </a:rPr>
              <a:t>Performed 38 tensile tests on fs-laser fabricated tensile bars</a:t>
            </a:r>
            <a:endParaRPr/>
          </a:p>
          <a:p>
            <a:pPr indent="-173038" lvl="0" marL="173038" marR="0" rtl="0" algn="l">
              <a:spcBef>
                <a:spcPts val="400"/>
              </a:spcBef>
              <a:spcAft>
                <a:spcPts val="0"/>
              </a:spcAft>
              <a:buClr>
                <a:srgbClr val="000000"/>
              </a:buClr>
              <a:buSzPts val="2000"/>
              <a:buFont typeface="Noto Sans Symbols"/>
              <a:buChar char="▪"/>
            </a:pPr>
            <a:r>
              <a:rPr b="0" lang="en-US" sz="2000">
                <a:solidFill>
                  <a:srgbClr val="000000"/>
                </a:solidFill>
                <a:latin typeface="Arial"/>
                <a:ea typeface="Arial"/>
                <a:cs typeface="Arial"/>
                <a:sym typeface="Arial"/>
              </a:rPr>
              <a:t>Significant increase in strength compared to literature reports</a:t>
            </a:r>
            <a:endParaRPr/>
          </a:p>
          <a:p>
            <a:pPr indent="-173038" lvl="0" marL="173038" marR="0" rtl="0" algn="l">
              <a:spcBef>
                <a:spcPts val="400"/>
              </a:spcBef>
              <a:spcAft>
                <a:spcPts val="0"/>
              </a:spcAft>
              <a:buClr>
                <a:srgbClr val="000000"/>
              </a:buClr>
              <a:buSzPts val="2000"/>
              <a:buFont typeface="Noto Sans Symbols"/>
              <a:buChar char="▪"/>
            </a:pPr>
            <a:r>
              <a:rPr b="0" lang="en-US" sz="2000">
                <a:solidFill>
                  <a:srgbClr val="000000"/>
                </a:solidFill>
                <a:latin typeface="Arial"/>
                <a:ea typeface="Arial"/>
                <a:cs typeface="Arial"/>
                <a:sym typeface="Arial"/>
              </a:rPr>
              <a:t>Expected size scaling indicates strength saturation</a:t>
            </a:r>
            <a:endParaRPr/>
          </a:p>
          <a:p>
            <a:pPr indent="-58737" lvl="0" marL="173038" marR="0" rtl="0" algn="l">
              <a:spcBef>
                <a:spcPts val="360"/>
              </a:spcBef>
              <a:spcAft>
                <a:spcPts val="0"/>
              </a:spcAft>
              <a:buClr>
                <a:schemeClr val="dk1"/>
              </a:buClr>
              <a:buSzPts val="1800"/>
              <a:buFont typeface="Noto Sans Symbols"/>
              <a:buNone/>
            </a:pPr>
            <a:r>
              <a:t/>
            </a:r>
            <a:endParaRPr b="0" sz="1800">
              <a:solidFill>
                <a:srgbClr val="004A90"/>
              </a:solidFill>
              <a:latin typeface="Arial"/>
              <a:ea typeface="Arial"/>
              <a:cs typeface="Arial"/>
              <a:sym typeface="Arial"/>
            </a:endParaRPr>
          </a:p>
        </p:txBody>
      </p:sp>
      <p:sp>
        <p:nvSpPr>
          <p:cNvPr id="430" name="Google Shape;430;p13"/>
          <p:cNvSpPr/>
          <p:nvPr/>
        </p:nvSpPr>
        <p:spPr>
          <a:xfrm>
            <a:off x="2897337" y="5424104"/>
            <a:ext cx="676181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900">
                <a:solidFill>
                  <a:schemeClr val="dk1"/>
                </a:solidFill>
                <a:latin typeface="Calibri"/>
                <a:ea typeface="Calibri"/>
                <a:cs typeface="Calibri"/>
                <a:sym typeface="Calibri"/>
              </a:rPr>
              <a:t>K. </a:t>
            </a:r>
            <a:r>
              <a:rPr i="1" lang="en-US" sz="900">
                <a:solidFill>
                  <a:schemeClr val="dk1"/>
                </a:solidFill>
                <a:latin typeface="Calibri"/>
                <a:ea typeface="Calibri"/>
                <a:cs typeface="Calibri"/>
                <a:sym typeface="Calibri"/>
              </a:rPr>
              <a:t>Cho et al., ARL-TR-1406</a:t>
            </a:r>
            <a:r>
              <a:rPr lang="en-US" sz="900">
                <a:solidFill>
                  <a:schemeClr val="dk1"/>
                </a:solidFill>
                <a:latin typeface="Calibri"/>
                <a:ea typeface="Calibri"/>
                <a:cs typeface="Calibri"/>
                <a:sym typeface="Calibri"/>
              </a:rPr>
              <a:t> (1997).; J. C. Wright </a:t>
            </a:r>
            <a:r>
              <a:rPr i="1" lang="en-US" sz="900">
                <a:solidFill>
                  <a:schemeClr val="dk1"/>
                </a:solidFill>
                <a:latin typeface="Calibri"/>
                <a:ea typeface="Calibri"/>
                <a:cs typeface="Calibri"/>
                <a:sym typeface="Calibri"/>
              </a:rPr>
              <a:t>et al., ARL-TR-6794 </a:t>
            </a:r>
            <a:r>
              <a:rPr lang="en-US" sz="900">
                <a:solidFill>
                  <a:schemeClr val="dk1"/>
                </a:solidFill>
                <a:latin typeface="Calibri"/>
                <a:ea typeface="Calibri"/>
                <a:cs typeface="Calibri"/>
                <a:sym typeface="Calibri"/>
              </a:rPr>
              <a:t>(2014).; C. Lu </a:t>
            </a:r>
            <a:r>
              <a:rPr i="1" lang="en-US" sz="900">
                <a:solidFill>
                  <a:schemeClr val="dk1"/>
                </a:solidFill>
                <a:latin typeface="Calibri"/>
                <a:ea typeface="Calibri"/>
                <a:cs typeface="Calibri"/>
                <a:sym typeface="Calibri"/>
              </a:rPr>
              <a:t>et al., Phys. Rev. E,</a:t>
            </a:r>
            <a:r>
              <a:rPr lang="en-US" sz="900">
                <a:solidFill>
                  <a:schemeClr val="dk1"/>
                </a:solidFill>
                <a:latin typeface="Calibri"/>
                <a:ea typeface="Calibri"/>
                <a:cs typeface="Calibri"/>
                <a:sym typeface="Calibri"/>
              </a:rPr>
              <a:t> </a:t>
            </a:r>
            <a:r>
              <a:rPr b="1" lang="en-US" sz="900">
                <a:solidFill>
                  <a:schemeClr val="dk1"/>
                </a:solidFill>
                <a:latin typeface="Calibri"/>
                <a:ea typeface="Calibri"/>
                <a:cs typeface="Calibri"/>
                <a:sym typeface="Calibri"/>
              </a:rPr>
              <a:t>65</a:t>
            </a:r>
            <a:r>
              <a:rPr lang="en-US" sz="900">
                <a:solidFill>
                  <a:schemeClr val="dk1"/>
                </a:solidFill>
                <a:latin typeface="Calibri"/>
                <a:ea typeface="Calibri"/>
                <a:cs typeface="Calibri"/>
                <a:sym typeface="Calibri"/>
              </a:rPr>
              <a:t> (2002).,</a:t>
            </a:r>
            <a:endParaRPr/>
          </a:p>
          <a:p>
            <a:pPr indent="0" lvl="0" marL="0" marR="0" rtl="0" algn="ctr">
              <a:spcBef>
                <a:spcPts val="0"/>
              </a:spcBef>
              <a:spcAft>
                <a:spcPts val="0"/>
              </a:spcAft>
              <a:buNone/>
            </a:pPr>
            <a:r>
              <a:rPr lang="en-US" sz="900">
                <a:solidFill>
                  <a:schemeClr val="dk1"/>
                </a:solidFill>
                <a:latin typeface="Calibri"/>
                <a:ea typeface="Calibri"/>
                <a:cs typeface="Calibri"/>
                <a:sym typeface="Calibri"/>
              </a:rPr>
              <a:t>S. G. Seshadri </a:t>
            </a:r>
            <a:r>
              <a:rPr i="1" lang="en-US" sz="900">
                <a:solidFill>
                  <a:schemeClr val="dk1"/>
                </a:solidFill>
                <a:latin typeface="Calibri"/>
                <a:ea typeface="Calibri"/>
                <a:cs typeface="Calibri"/>
                <a:sym typeface="Calibri"/>
              </a:rPr>
              <a:t>et al., JACERS</a:t>
            </a:r>
            <a:r>
              <a:rPr lang="en-US" sz="900">
                <a:solidFill>
                  <a:schemeClr val="dk1"/>
                </a:solidFill>
                <a:latin typeface="Calibri"/>
                <a:ea typeface="Calibri"/>
                <a:cs typeface="Calibri"/>
                <a:sym typeface="Calibri"/>
              </a:rPr>
              <a:t>, </a:t>
            </a:r>
            <a:r>
              <a:rPr b="1" lang="en-US" sz="900">
                <a:solidFill>
                  <a:schemeClr val="dk1"/>
                </a:solidFill>
                <a:latin typeface="Calibri"/>
                <a:ea typeface="Calibri"/>
                <a:cs typeface="Calibri"/>
                <a:sym typeface="Calibri"/>
              </a:rPr>
              <a:t>70</a:t>
            </a:r>
            <a:r>
              <a:rPr lang="en-US" sz="900">
                <a:solidFill>
                  <a:schemeClr val="dk1"/>
                </a:solidFill>
                <a:latin typeface="Calibri"/>
                <a:ea typeface="Calibri"/>
                <a:cs typeface="Calibri"/>
                <a:sym typeface="Calibri"/>
              </a:rPr>
              <a:t> (1987)</a:t>
            </a:r>
            <a:endParaRPr i="1" sz="900">
              <a:solidFill>
                <a:schemeClr val="dk1"/>
              </a:solidFill>
              <a:latin typeface="Calibri"/>
              <a:ea typeface="Calibri"/>
              <a:cs typeface="Calibri"/>
              <a:sym typeface="Calibri"/>
            </a:endParaRPr>
          </a:p>
        </p:txBody>
      </p:sp>
      <p:pic>
        <p:nvPicPr>
          <p:cNvPr id="431" name="Google Shape;431;p13"/>
          <p:cNvPicPr preferRelativeResize="0"/>
          <p:nvPr/>
        </p:nvPicPr>
        <p:blipFill rotWithShape="1">
          <a:blip r:embed="rId3">
            <a:alphaModFix/>
          </a:blip>
          <a:srcRect b="0" l="0" r="0" t="0"/>
          <a:stretch/>
        </p:blipFill>
        <p:spPr>
          <a:xfrm>
            <a:off x="6339205" y="2151538"/>
            <a:ext cx="4389120" cy="3219966"/>
          </a:xfrm>
          <a:prstGeom prst="rect">
            <a:avLst/>
          </a:prstGeom>
          <a:noFill/>
          <a:ln>
            <a:noFill/>
          </a:ln>
        </p:spPr>
      </p:pic>
      <p:pic>
        <p:nvPicPr>
          <p:cNvPr id="432" name="Google Shape;432;p13"/>
          <p:cNvPicPr preferRelativeResize="0"/>
          <p:nvPr/>
        </p:nvPicPr>
        <p:blipFill rotWithShape="1">
          <a:blip r:embed="rId4">
            <a:alphaModFix/>
          </a:blip>
          <a:srcRect b="0" l="0" r="0" t="0"/>
          <a:stretch/>
        </p:blipFill>
        <p:spPr>
          <a:xfrm>
            <a:off x="1828165" y="2139455"/>
            <a:ext cx="4389120" cy="3244132"/>
          </a:xfrm>
          <a:prstGeom prst="rect">
            <a:avLst/>
          </a:prstGeom>
          <a:noFill/>
          <a:ln>
            <a:noFill/>
          </a:ln>
        </p:spPr>
      </p:pic>
      <p:sp>
        <p:nvSpPr>
          <p:cNvPr id="433" name="Google Shape;433;p13"/>
          <p:cNvSpPr/>
          <p:nvPr/>
        </p:nvSpPr>
        <p:spPr>
          <a:xfrm>
            <a:off x="6451758" y="5793436"/>
            <a:ext cx="44151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5">
                  <a:extLst>
                    <a:ext uri="{A12FA001-AC4F-418D-AE19-62706E023703}">
                      <ahyp:hlinkClr val="tx"/>
                    </a:ext>
                  </a:extLst>
                </a:hlinkClick>
              </a:rPr>
              <a:t>https://doi.org/10.1016/j.msea.2019.138297</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14"/>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COURSE DESCRIPTION MME 1205 (Graphics) is a required 2-credit course (1 hours of lecture and 3 lab hours). </a:t>
            </a:r>
            <a:endParaRPr/>
          </a:p>
          <a:p>
            <a:pPr indent="-228600" lvl="0" marL="228600" rtl="0" algn="l">
              <a:lnSpc>
                <a:spcPct val="90000"/>
              </a:lnSpc>
              <a:spcBef>
                <a:spcPts val="1000"/>
              </a:spcBef>
              <a:spcAft>
                <a:spcPts val="0"/>
              </a:spcAft>
              <a:buClr>
                <a:schemeClr val="dk1"/>
              </a:buClr>
              <a:buSzPts val="2800"/>
              <a:buChar char="•"/>
            </a:pPr>
            <a:r>
              <a:rPr lang="en-US"/>
              <a:t>Three broad topics will be covered in this class: </a:t>
            </a:r>
            <a:endParaRPr/>
          </a:p>
          <a:p>
            <a:pPr indent="-514350" lvl="0" marL="514350" rtl="0" algn="l">
              <a:lnSpc>
                <a:spcPct val="90000"/>
              </a:lnSpc>
              <a:spcBef>
                <a:spcPts val="1000"/>
              </a:spcBef>
              <a:spcAft>
                <a:spcPts val="0"/>
              </a:spcAft>
              <a:buClr>
                <a:schemeClr val="dk1"/>
              </a:buClr>
              <a:buSzPts val="2800"/>
              <a:buAutoNum type="arabicParenR"/>
            </a:pPr>
            <a:r>
              <a:rPr lang="en-US"/>
              <a:t>An introduction to the Python programming language </a:t>
            </a:r>
            <a:endParaRPr/>
          </a:p>
          <a:p>
            <a:pPr indent="-514350" lvl="0" marL="514350" rtl="0" algn="l">
              <a:lnSpc>
                <a:spcPct val="90000"/>
              </a:lnSpc>
              <a:spcBef>
                <a:spcPts val="1000"/>
              </a:spcBef>
              <a:spcAft>
                <a:spcPts val="0"/>
              </a:spcAft>
              <a:buClr>
                <a:schemeClr val="dk1"/>
              </a:buClr>
              <a:buSzPts val="2800"/>
              <a:buAutoNum type="arabicParenR"/>
            </a:pPr>
            <a:r>
              <a:rPr lang="en-US"/>
              <a:t>Applications of Python programming to problems that are unique to Metallurgical, Materials and Biomedical Engineering (MMBME) including numerical analysis of experimental data, quantitative image analysis and basic statistical analysis of material response </a:t>
            </a:r>
            <a:endParaRPr/>
          </a:p>
          <a:p>
            <a:pPr indent="-514350" lvl="0" marL="514350" rtl="0" algn="l">
              <a:lnSpc>
                <a:spcPct val="90000"/>
              </a:lnSpc>
              <a:spcBef>
                <a:spcPts val="1000"/>
              </a:spcBef>
              <a:spcAft>
                <a:spcPts val="0"/>
              </a:spcAft>
              <a:buClr>
                <a:schemeClr val="dk1"/>
              </a:buClr>
              <a:buSzPts val="2800"/>
              <a:buAutoNum type="arabicParenR"/>
            </a:pPr>
            <a:r>
              <a:rPr lang="en-US"/>
              <a:t>An introduction to digital manufacturing and engineering drawing software using Solidworks</a:t>
            </a:r>
            <a:endParaRPr/>
          </a:p>
        </p:txBody>
      </p:sp>
      <p:sp>
        <p:nvSpPr>
          <p:cNvPr id="439" name="Google Shape;439;p14"/>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MME 1205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15"/>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Textbook (Free Online) </a:t>
            </a:r>
            <a:r>
              <a:rPr lang="en-US" u="sng">
                <a:solidFill>
                  <a:schemeClr val="hlink"/>
                </a:solidFill>
                <a:hlinkClick r:id="rId3"/>
              </a:rPr>
              <a:t>Link</a:t>
            </a:r>
            <a:r>
              <a:rPr lang="en-US"/>
              <a:t> </a:t>
            </a:r>
            <a:endParaRPr/>
          </a:p>
        </p:txBody>
      </p:sp>
      <p:pic>
        <p:nvPicPr>
          <p:cNvPr id="445" name="Google Shape;445;p15"/>
          <p:cNvPicPr preferRelativeResize="0"/>
          <p:nvPr/>
        </p:nvPicPr>
        <p:blipFill rotWithShape="1">
          <a:blip r:embed="rId4">
            <a:alphaModFix/>
          </a:blip>
          <a:srcRect b="0" l="0" r="0" t="0"/>
          <a:stretch/>
        </p:blipFill>
        <p:spPr>
          <a:xfrm>
            <a:off x="4393853" y="884419"/>
            <a:ext cx="3859629" cy="510083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pic>
        <p:nvPicPr>
          <p:cNvPr id="450" name="Google Shape;450;p16"/>
          <p:cNvPicPr preferRelativeResize="0"/>
          <p:nvPr>
            <p:ph idx="1" type="body"/>
          </p:nvPr>
        </p:nvPicPr>
        <p:blipFill rotWithShape="1">
          <a:blip r:embed="rId3">
            <a:alphaModFix/>
          </a:blip>
          <a:srcRect b="0" l="0" r="0" t="0"/>
          <a:stretch/>
        </p:blipFill>
        <p:spPr>
          <a:xfrm>
            <a:off x="1323975" y="1218170"/>
            <a:ext cx="10029825" cy="4655022"/>
          </a:xfrm>
          <a:prstGeom prst="rect">
            <a:avLst/>
          </a:prstGeom>
          <a:noFill/>
          <a:ln>
            <a:noFill/>
          </a:ln>
        </p:spPr>
      </p:pic>
      <p:sp>
        <p:nvSpPr>
          <p:cNvPr id="451" name="Google Shape;451;p16"/>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Automate the Boring Stuff with Python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17"/>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Python Basics</a:t>
            </a:r>
            <a:endParaRPr/>
          </a:p>
          <a:p>
            <a:pPr indent="-228600" lvl="0" marL="228600" rtl="0" algn="l">
              <a:lnSpc>
                <a:spcPct val="90000"/>
              </a:lnSpc>
              <a:spcBef>
                <a:spcPts val="1000"/>
              </a:spcBef>
              <a:spcAft>
                <a:spcPts val="0"/>
              </a:spcAft>
              <a:buClr>
                <a:schemeClr val="dk1"/>
              </a:buClr>
              <a:buSzPts val="2800"/>
              <a:buChar char="•"/>
            </a:pPr>
            <a:r>
              <a:rPr lang="en-US"/>
              <a:t>Applications to Mechanical Testing</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Microstructural/Image Analysis (with Pascucci, Allison, Greeley)</a:t>
            </a:r>
            <a:endParaRPr/>
          </a:p>
        </p:txBody>
      </p:sp>
      <p:sp>
        <p:nvSpPr>
          <p:cNvPr id="457" name="Google Shape;457;p17"/>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Modules</a:t>
            </a:r>
            <a:endParaRPr/>
          </a:p>
        </p:txBody>
      </p:sp>
      <p:pic>
        <p:nvPicPr>
          <p:cNvPr id="458" name="Google Shape;458;p17"/>
          <p:cNvPicPr preferRelativeResize="0"/>
          <p:nvPr/>
        </p:nvPicPr>
        <p:blipFill rotWithShape="1">
          <a:blip r:embed="rId3">
            <a:alphaModFix/>
          </a:blip>
          <a:srcRect b="0" l="0" r="0" t="0"/>
          <a:stretch/>
        </p:blipFill>
        <p:spPr>
          <a:xfrm>
            <a:off x="1627545" y="1993691"/>
            <a:ext cx="2815597" cy="2031167"/>
          </a:xfrm>
          <a:prstGeom prst="rect">
            <a:avLst/>
          </a:prstGeom>
          <a:noFill/>
          <a:ln>
            <a:noFill/>
          </a:ln>
        </p:spPr>
      </p:pic>
      <p:pic>
        <p:nvPicPr>
          <p:cNvPr id="459" name="Google Shape;459;p17"/>
          <p:cNvPicPr preferRelativeResize="0"/>
          <p:nvPr/>
        </p:nvPicPr>
        <p:blipFill rotWithShape="1">
          <a:blip r:embed="rId4">
            <a:alphaModFix/>
          </a:blip>
          <a:srcRect b="0" l="0" r="0" t="0"/>
          <a:stretch/>
        </p:blipFill>
        <p:spPr>
          <a:xfrm>
            <a:off x="4747409" y="1895944"/>
            <a:ext cx="3440013" cy="2128914"/>
          </a:xfrm>
          <a:prstGeom prst="rect">
            <a:avLst/>
          </a:prstGeom>
          <a:noFill/>
          <a:ln>
            <a:noFill/>
          </a:ln>
        </p:spPr>
      </p:pic>
      <p:pic>
        <p:nvPicPr>
          <p:cNvPr id="460" name="Google Shape;460;p17"/>
          <p:cNvPicPr preferRelativeResize="0"/>
          <p:nvPr/>
        </p:nvPicPr>
        <p:blipFill rotWithShape="1">
          <a:blip r:embed="rId5">
            <a:alphaModFix/>
          </a:blip>
          <a:srcRect b="0" l="0" r="0" t="0"/>
          <a:stretch/>
        </p:blipFill>
        <p:spPr>
          <a:xfrm>
            <a:off x="1975995" y="4661940"/>
            <a:ext cx="1882830" cy="1141439"/>
          </a:xfrm>
          <a:prstGeom prst="rect">
            <a:avLst/>
          </a:prstGeom>
          <a:noFill/>
          <a:ln>
            <a:noFill/>
          </a:ln>
        </p:spPr>
      </p:pic>
      <p:pic>
        <p:nvPicPr>
          <p:cNvPr id="461" name="Google Shape;461;p17"/>
          <p:cNvPicPr preferRelativeResize="0"/>
          <p:nvPr/>
        </p:nvPicPr>
        <p:blipFill rotWithShape="1">
          <a:blip r:embed="rId6">
            <a:alphaModFix/>
          </a:blip>
          <a:srcRect b="0" l="0" r="0" t="0"/>
          <a:stretch/>
        </p:blipFill>
        <p:spPr>
          <a:xfrm>
            <a:off x="4747409" y="4544657"/>
            <a:ext cx="1822816" cy="125872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8"/>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High Energy Diffraction Microscopy</a:t>
            </a:r>
            <a:endParaRPr/>
          </a:p>
        </p:txBody>
      </p:sp>
      <p:sp>
        <p:nvSpPr>
          <p:cNvPr id="467" name="Google Shape;467;p18"/>
          <p:cNvSpPr/>
          <p:nvPr/>
        </p:nvSpPr>
        <p:spPr>
          <a:xfrm>
            <a:off x="3811713" y="5552819"/>
            <a:ext cx="450155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u="sng">
                <a:solidFill>
                  <a:schemeClr val="dk1"/>
                </a:solidFill>
                <a:latin typeface="Calibri"/>
                <a:ea typeface="Calibri"/>
                <a:cs typeface="Calibri"/>
                <a:sym typeface="Calibri"/>
                <a:hlinkClick r:id="rId3">
                  <a:extLst>
                    <a:ext uri="{A12FA001-AC4F-418D-AE19-62706E023703}">
                      <ahyp:hlinkClr val="tx"/>
                    </a:ext>
                  </a:extLst>
                </a:hlinkClick>
              </a:rPr>
              <a:t>https://doi.org/10.1016/j.ijsolstr.2016.05.010</a:t>
            </a:r>
            <a:r>
              <a:rPr lang="en-US" sz="1800">
                <a:solidFill>
                  <a:schemeClr val="dk1"/>
                </a:solidFill>
                <a:latin typeface="Calibri"/>
                <a:ea typeface="Calibri"/>
                <a:cs typeface="Calibri"/>
                <a:sym typeface="Calibri"/>
              </a:rPr>
              <a:t> </a:t>
            </a:r>
            <a:endParaRPr/>
          </a:p>
        </p:txBody>
      </p:sp>
      <p:pic>
        <p:nvPicPr>
          <p:cNvPr id="468" name="Google Shape;468;p18"/>
          <p:cNvPicPr preferRelativeResize="0"/>
          <p:nvPr/>
        </p:nvPicPr>
        <p:blipFill rotWithShape="1">
          <a:blip r:embed="rId4">
            <a:alphaModFix/>
          </a:blip>
          <a:srcRect b="0" l="0" r="0" t="0"/>
          <a:stretch/>
        </p:blipFill>
        <p:spPr>
          <a:xfrm>
            <a:off x="2339218" y="874883"/>
            <a:ext cx="7716366" cy="467793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9"/>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Image Analysis in MME 1205</a:t>
            </a:r>
            <a:endParaRPr/>
          </a:p>
        </p:txBody>
      </p:sp>
      <p:pic>
        <p:nvPicPr>
          <p:cNvPr id="474" name="Google Shape;474;p19"/>
          <p:cNvPicPr preferRelativeResize="0"/>
          <p:nvPr/>
        </p:nvPicPr>
        <p:blipFill rotWithShape="1">
          <a:blip r:embed="rId3">
            <a:alphaModFix/>
          </a:blip>
          <a:srcRect b="0" l="0" r="0" t="0"/>
          <a:stretch/>
        </p:blipFill>
        <p:spPr>
          <a:xfrm>
            <a:off x="1066088" y="1109272"/>
            <a:ext cx="5209286" cy="3702817"/>
          </a:xfrm>
          <a:prstGeom prst="rect">
            <a:avLst/>
          </a:prstGeom>
          <a:noFill/>
          <a:ln>
            <a:noFill/>
          </a:ln>
        </p:spPr>
      </p:pic>
      <p:pic>
        <p:nvPicPr>
          <p:cNvPr id="475" name="Google Shape;475;p19"/>
          <p:cNvPicPr preferRelativeResize="0"/>
          <p:nvPr/>
        </p:nvPicPr>
        <p:blipFill rotWithShape="1">
          <a:blip r:embed="rId4">
            <a:alphaModFix/>
          </a:blip>
          <a:srcRect b="0" l="0" r="0" t="0"/>
          <a:stretch/>
        </p:blipFill>
        <p:spPr>
          <a:xfrm>
            <a:off x="6275374" y="1140104"/>
            <a:ext cx="5078424" cy="3671985"/>
          </a:xfrm>
          <a:prstGeom prst="rect">
            <a:avLst/>
          </a:prstGeom>
          <a:noFill/>
          <a:ln>
            <a:noFill/>
          </a:ln>
        </p:spPr>
      </p:pic>
      <p:sp>
        <p:nvSpPr>
          <p:cNvPr id="476" name="Google Shape;476;p19"/>
          <p:cNvSpPr txBox="1"/>
          <p:nvPr/>
        </p:nvSpPr>
        <p:spPr>
          <a:xfrm>
            <a:off x="1514007" y="5036695"/>
            <a:ext cx="9839791" cy="646331"/>
          </a:xfrm>
          <a:prstGeom prst="rect">
            <a:avLst/>
          </a:prstGeom>
          <a:solidFill>
            <a:schemeClr val="accent3"/>
          </a:solidFill>
          <a:ln cap="flat" cmpd="sng" w="12700">
            <a:solidFill>
              <a:srgbClr val="BA4B0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Calibri"/>
                <a:ea typeface="Calibri"/>
                <a:cs typeface="Calibri"/>
                <a:sym typeface="Calibri"/>
              </a:rPr>
              <a:t>The students will explore highly curated 3 dimensional data sets of real material microstructures characterized using state of the art methods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Professor Valerio Pascucci, University of Utah</a:t>
            </a:r>
            <a:endParaRPr/>
          </a:p>
          <a:p>
            <a:pPr indent="-228600" lvl="0" marL="228600" rtl="0" algn="l">
              <a:lnSpc>
                <a:spcPct val="90000"/>
              </a:lnSpc>
              <a:spcBef>
                <a:spcPts val="1000"/>
              </a:spcBef>
              <a:spcAft>
                <a:spcPts val="0"/>
              </a:spcAft>
              <a:buClr>
                <a:schemeClr val="dk1"/>
              </a:buClr>
              <a:buSzPts val="2800"/>
              <a:buChar char="•"/>
            </a:pPr>
            <a:r>
              <a:rPr lang="en-US"/>
              <a:t>Duncan Greeley and Professor John Allison, University of Michigan </a:t>
            </a:r>
            <a:endParaRPr/>
          </a:p>
        </p:txBody>
      </p:sp>
      <p:sp>
        <p:nvSpPr>
          <p:cNvPr id="292" name="Google Shape;292;p2"/>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Acknowledgements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0"/>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Other 3D and HR Datasets</a:t>
            </a:r>
            <a:endParaRPr/>
          </a:p>
        </p:txBody>
      </p:sp>
      <p:pic>
        <p:nvPicPr>
          <p:cNvPr id="482" name="Google Shape;482;p20"/>
          <p:cNvPicPr preferRelativeResize="0"/>
          <p:nvPr/>
        </p:nvPicPr>
        <p:blipFill rotWithShape="1">
          <a:blip r:embed="rId3">
            <a:alphaModFix/>
          </a:blip>
          <a:srcRect b="0" l="0" r="0" t="0"/>
          <a:stretch/>
        </p:blipFill>
        <p:spPr>
          <a:xfrm>
            <a:off x="3873499" y="1276588"/>
            <a:ext cx="5195549" cy="358771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21"/>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I would love to hear suggestions (I’ve never taught programming or data science….HELP!)</a:t>
            </a:r>
            <a:endParaRPr/>
          </a:p>
          <a:p>
            <a:pPr indent="0" lvl="0" marL="0" rtl="0" algn="l">
              <a:lnSpc>
                <a:spcPct val="90000"/>
              </a:lnSpc>
              <a:spcBef>
                <a:spcPts val="1000"/>
              </a:spcBef>
              <a:spcAft>
                <a:spcPts val="0"/>
              </a:spcAft>
              <a:buClr>
                <a:schemeClr val="dk1"/>
              </a:buClr>
              <a:buSzPts val="2800"/>
              <a:buNone/>
            </a:pPr>
            <a:r>
              <a:t/>
            </a:r>
            <a:endParaRPr u="sng">
              <a:solidFill>
                <a:schemeClr val="hlink"/>
              </a:solidFill>
              <a:hlinkClick r:id="rId3"/>
            </a:endParaRPr>
          </a:p>
          <a:p>
            <a:pPr indent="0" lvl="0" marL="0" rtl="0" algn="ctr">
              <a:lnSpc>
                <a:spcPct val="90000"/>
              </a:lnSpc>
              <a:spcBef>
                <a:spcPts val="1000"/>
              </a:spcBef>
              <a:spcAft>
                <a:spcPts val="0"/>
              </a:spcAft>
              <a:buClr>
                <a:schemeClr val="dk1"/>
              </a:buClr>
              <a:buSzPts val="2800"/>
              <a:buNone/>
            </a:pPr>
            <a:r>
              <a:rPr lang="en-US" u="sng">
                <a:solidFill>
                  <a:schemeClr val="hlink"/>
                </a:solidFill>
                <a:hlinkClick r:id="rId4"/>
              </a:rPr>
              <a:t>bschuster@utep.edu</a:t>
            </a:r>
            <a:r>
              <a:rPr lang="en-US"/>
              <a:t> </a:t>
            </a:r>
            <a:endParaRPr/>
          </a:p>
        </p:txBody>
      </p:sp>
      <p:sp>
        <p:nvSpPr>
          <p:cNvPr id="488" name="Google Shape;488;p21"/>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Thanks!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Introduction to UTEP and the Metallurgical, Materials and Biomedical Engineering Department</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An introduction to Dynamic Materials Research at UTEP</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MME 1205 Graphics:</a:t>
            </a:r>
            <a:endParaRPr/>
          </a:p>
          <a:p>
            <a:pPr indent="-228600" lvl="1" marL="685800" rtl="0" algn="l">
              <a:lnSpc>
                <a:spcPct val="90000"/>
              </a:lnSpc>
              <a:spcBef>
                <a:spcPts val="500"/>
              </a:spcBef>
              <a:spcAft>
                <a:spcPts val="0"/>
              </a:spcAft>
              <a:buClr>
                <a:schemeClr val="dk1"/>
              </a:buClr>
              <a:buSzPts val="2400"/>
              <a:buChar char="•"/>
            </a:pPr>
            <a:r>
              <a:rPr lang="en-US" u="sng">
                <a:solidFill>
                  <a:schemeClr val="hlink"/>
                </a:solidFill>
                <a:hlinkClick r:id="rId3"/>
              </a:rPr>
              <a:t>MME 1205 Syllabus</a:t>
            </a:r>
            <a:endParaRPr/>
          </a:p>
        </p:txBody>
      </p:sp>
      <p:sp>
        <p:nvSpPr>
          <p:cNvPr id="298" name="Google Shape;298;p3"/>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Overview</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4"/>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El Paso, TX and Ciudad Juarez, Chihuahua MX</a:t>
            </a:r>
            <a:endParaRPr/>
          </a:p>
        </p:txBody>
      </p:sp>
      <p:pic>
        <p:nvPicPr>
          <p:cNvPr id="304" name="Google Shape;304;p4"/>
          <p:cNvPicPr preferRelativeResize="0"/>
          <p:nvPr/>
        </p:nvPicPr>
        <p:blipFill rotWithShape="1">
          <a:blip r:embed="rId3">
            <a:alphaModFix/>
          </a:blip>
          <a:srcRect b="0" l="0" r="0" t="0"/>
          <a:stretch/>
        </p:blipFill>
        <p:spPr>
          <a:xfrm>
            <a:off x="6141735" y="1185376"/>
            <a:ext cx="5029200" cy="4566120"/>
          </a:xfrm>
          <a:prstGeom prst="rect">
            <a:avLst/>
          </a:prstGeom>
          <a:noFill/>
          <a:ln>
            <a:noFill/>
          </a:ln>
        </p:spPr>
      </p:pic>
      <p:pic>
        <p:nvPicPr>
          <p:cNvPr id="305" name="Google Shape;305;p4"/>
          <p:cNvPicPr preferRelativeResize="0"/>
          <p:nvPr/>
        </p:nvPicPr>
        <p:blipFill rotWithShape="1">
          <a:blip r:embed="rId4">
            <a:alphaModFix/>
          </a:blip>
          <a:srcRect b="0" l="0" r="0" t="0"/>
          <a:stretch/>
        </p:blipFill>
        <p:spPr>
          <a:xfrm>
            <a:off x="986803" y="1185376"/>
            <a:ext cx="5029200" cy="4532165"/>
          </a:xfrm>
          <a:prstGeom prst="rect">
            <a:avLst/>
          </a:prstGeom>
          <a:noFill/>
          <a:ln>
            <a:noFill/>
          </a:ln>
        </p:spPr>
      </p:pic>
      <p:cxnSp>
        <p:nvCxnSpPr>
          <p:cNvPr id="306" name="Google Shape;306;p4"/>
          <p:cNvCxnSpPr/>
          <p:nvPr/>
        </p:nvCxnSpPr>
        <p:spPr>
          <a:xfrm rot="10800000">
            <a:off x="6016003" y="1185376"/>
            <a:ext cx="519708" cy="2097470"/>
          </a:xfrm>
          <a:prstGeom prst="straightConnector1">
            <a:avLst/>
          </a:prstGeom>
          <a:noFill/>
          <a:ln cap="flat" cmpd="sng" w="38100">
            <a:solidFill>
              <a:srgbClr val="FF8200"/>
            </a:solidFill>
            <a:prstDash val="solid"/>
            <a:miter lim="800000"/>
            <a:headEnd len="sm" w="sm" type="none"/>
            <a:tailEnd len="med" w="med" type="triangle"/>
          </a:ln>
        </p:spPr>
      </p:cxnSp>
      <p:cxnSp>
        <p:nvCxnSpPr>
          <p:cNvPr id="307" name="Google Shape;307;p4"/>
          <p:cNvCxnSpPr/>
          <p:nvPr/>
        </p:nvCxnSpPr>
        <p:spPr>
          <a:xfrm flipH="1">
            <a:off x="6016004" y="3282846"/>
            <a:ext cx="519707" cy="2434695"/>
          </a:xfrm>
          <a:prstGeom prst="straightConnector1">
            <a:avLst/>
          </a:prstGeom>
          <a:noFill/>
          <a:ln cap="flat" cmpd="sng" w="38100">
            <a:solidFill>
              <a:srgbClr val="FF8200"/>
            </a:solidFill>
            <a:prstDash val="solid"/>
            <a:miter lim="800000"/>
            <a:headEnd len="sm" w="sm"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
          <p:cNvSpPr txBox="1"/>
          <p:nvPr>
            <p:ph idx="1" type="body"/>
          </p:nvPr>
        </p:nvSpPr>
        <p:spPr>
          <a:xfrm>
            <a:off x="1323278" y="914400"/>
            <a:ext cx="10030522" cy="5262563"/>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313" name="Google Shape;313;p5"/>
          <p:cNvSpPr txBox="1"/>
          <p:nvPr>
            <p:ph type="title"/>
          </p:nvPr>
        </p:nvSpPr>
        <p:spPr>
          <a:xfrm>
            <a:off x="1293539" y="239998"/>
            <a:ext cx="10060259" cy="53002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t/>
            </a:r>
            <a:endParaRPr/>
          </a:p>
        </p:txBody>
      </p:sp>
      <p:pic>
        <p:nvPicPr>
          <p:cNvPr descr="https://usc-powerpoint.officeapps.live.com/pods/GetClipboardImage.ashx?Id=8d286023-14a9-435c-9c19-0c5fd990eee6&amp;DC=PUS6&amp;pkey=2ec0b6ff-6a17-4d89-ad64-88854b641bdd&amp;wdwaccluster=PUS6" id="314" name="Google Shape;314;p5"/>
          <p:cNvPicPr preferRelativeResize="0"/>
          <p:nvPr/>
        </p:nvPicPr>
        <p:blipFill rotWithShape="1">
          <a:blip r:embed="rId3">
            <a:alphaModFix/>
          </a:blip>
          <a:srcRect b="0" l="0" r="0" t="0"/>
          <a:stretch/>
        </p:blipFill>
        <p:spPr>
          <a:xfrm>
            <a:off x="2903095" y="1145381"/>
            <a:ext cx="6400800" cy="4800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6"/>
          <p:cNvPicPr preferRelativeResize="0"/>
          <p:nvPr/>
        </p:nvPicPr>
        <p:blipFill rotWithShape="1">
          <a:blip r:embed="rId3">
            <a:alphaModFix/>
          </a:blip>
          <a:srcRect b="0" l="0" r="0" t="0"/>
          <a:stretch/>
        </p:blipFill>
        <p:spPr>
          <a:xfrm>
            <a:off x="2546978" y="510253"/>
            <a:ext cx="7196627" cy="5195065"/>
          </a:xfrm>
          <a:prstGeom prst="rect">
            <a:avLst/>
          </a:prstGeom>
          <a:noFill/>
          <a:ln>
            <a:noFill/>
          </a:ln>
        </p:spPr>
      </p:pic>
      <p:sp>
        <p:nvSpPr>
          <p:cNvPr id="320" name="Google Shape;320;p6"/>
          <p:cNvSpPr/>
          <p:nvPr/>
        </p:nvSpPr>
        <p:spPr>
          <a:xfrm>
            <a:off x="2398426" y="4257207"/>
            <a:ext cx="7450112" cy="404734"/>
          </a:xfrm>
          <a:prstGeom prst="rect">
            <a:avLst/>
          </a:prstGeom>
          <a:noFill/>
          <a:ln cap="flat" cmpd="sng" w="38100">
            <a:solidFill>
              <a:schemeClr val="l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7"/>
          <p:cNvSpPr txBox="1"/>
          <p:nvPr/>
        </p:nvSpPr>
        <p:spPr>
          <a:xfrm>
            <a:off x="495945" y="-23021"/>
            <a:ext cx="11205275" cy="686341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41E42"/>
              </a:buClr>
              <a:buSzPts val="8800"/>
              <a:buFont typeface="Arial"/>
              <a:buNone/>
            </a:pPr>
            <a:r>
              <a:rPr b="1" i="0" lang="en-US" sz="8800" u="sng" cap="none" strike="noStrike">
                <a:solidFill>
                  <a:srgbClr val="041E42"/>
                </a:solidFill>
                <a:latin typeface="Arial"/>
                <a:ea typeface="Arial"/>
                <a:cs typeface="Arial"/>
                <a:sym typeface="Arial"/>
              </a:rPr>
              <a:t>WE ARE 1 OF 8</a:t>
            </a:r>
            <a:r>
              <a:rPr b="1" i="0" lang="en-US" sz="7200" u="sng" cap="none" strike="noStrike">
                <a:solidFill>
                  <a:srgbClr val="041E42"/>
                </a:solidFill>
                <a:latin typeface="Quattrocento Sans"/>
                <a:ea typeface="Quattrocento Sans"/>
                <a:cs typeface="Quattrocento Sans"/>
                <a:sym typeface="Quattrocento Sans"/>
              </a:rPr>
              <a:t> </a:t>
            </a:r>
            <a:endParaRPr/>
          </a:p>
          <a:p>
            <a:pPr indent="0" lvl="0" marL="0" marR="0" rtl="0" algn="ctr">
              <a:lnSpc>
                <a:spcPct val="100000"/>
              </a:lnSpc>
              <a:spcBef>
                <a:spcPts val="0"/>
              </a:spcBef>
              <a:spcAft>
                <a:spcPts val="0"/>
              </a:spcAft>
              <a:buClr>
                <a:srgbClr val="FFFFFF"/>
              </a:buClr>
              <a:buSzPts val="8800"/>
              <a:buFont typeface="Calibri"/>
              <a:buNone/>
            </a:pPr>
            <a:r>
              <a:rPr b="1" i="0" lang="en-US" sz="8800" u="none" cap="none" strike="noStrike">
                <a:solidFill>
                  <a:srgbClr val="FFFFFF"/>
                </a:solidFill>
                <a:latin typeface="Calibri"/>
                <a:ea typeface="Calibri"/>
                <a:cs typeface="Calibri"/>
                <a:sym typeface="Calibri"/>
              </a:rPr>
              <a:t>METALLURGICAL ENGINEERING PROGRAMS </a:t>
            </a:r>
            <a:endParaRPr/>
          </a:p>
          <a:p>
            <a:pPr indent="0" lvl="0" marL="0" marR="0" rtl="0" algn="ctr">
              <a:lnSpc>
                <a:spcPct val="100000"/>
              </a:lnSpc>
              <a:spcBef>
                <a:spcPts val="0"/>
              </a:spcBef>
              <a:spcAft>
                <a:spcPts val="0"/>
              </a:spcAft>
              <a:buClr>
                <a:srgbClr val="FFFFFF"/>
              </a:buClr>
              <a:buSzPts val="8800"/>
              <a:buFont typeface="Calibri"/>
              <a:buNone/>
            </a:pPr>
            <a:r>
              <a:rPr b="1" i="0" lang="en-US" sz="8800" u="none" cap="none" strike="noStrike">
                <a:solidFill>
                  <a:srgbClr val="FFFFFF"/>
                </a:solidFill>
                <a:latin typeface="Calibri"/>
                <a:ea typeface="Calibri"/>
                <a:cs typeface="Calibri"/>
                <a:sym typeface="Calibri"/>
              </a:rPr>
              <a:t>IN THE US</a:t>
            </a:r>
            <a:endParaRPr b="0" i="0" sz="8800" u="none" cap="none" strike="noStrik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8"/>
          <p:cNvSpPr txBox="1"/>
          <p:nvPr/>
        </p:nvSpPr>
        <p:spPr>
          <a:xfrm>
            <a:off x="147637" y="-33801"/>
            <a:ext cx="11896725" cy="156966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41E42"/>
              </a:buClr>
              <a:buSzPts val="9600"/>
              <a:buFont typeface="Arial"/>
              <a:buNone/>
            </a:pPr>
            <a:r>
              <a:rPr b="1" i="0" lang="en-US" sz="9600" u="none" cap="none" strike="noStrike">
                <a:solidFill>
                  <a:srgbClr val="041E42"/>
                </a:solidFill>
                <a:latin typeface="Arial"/>
                <a:ea typeface="Arial"/>
                <a:cs typeface="Arial"/>
                <a:sym typeface="Arial"/>
              </a:rPr>
              <a:t>CONCENTRATIONS</a:t>
            </a:r>
            <a:endParaRPr b="1" i="0" sz="9600" u="none" cap="none" strike="noStrike">
              <a:solidFill>
                <a:srgbClr val="041E42"/>
              </a:solidFill>
              <a:latin typeface="Quattrocento Sans"/>
              <a:ea typeface="Quattrocento Sans"/>
              <a:cs typeface="Quattrocento Sans"/>
              <a:sym typeface="Quattrocento Sans"/>
            </a:endParaRPr>
          </a:p>
        </p:txBody>
      </p:sp>
      <p:grpSp>
        <p:nvGrpSpPr>
          <p:cNvPr id="331" name="Google Shape;331;p8"/>
          <p:cNvGrpSpPr/>
          <p:nvPr/>
        </p:nvGrpSpPr>
        <p:grpSpPr>
          <a:xfrm>
            <a:off x="427207" y="1535548"/>
            <a:ext cx="7303916" cy="4786574"/>
            <a:chOff x="455782" y="1249027"/>
            <a:chExt cx="7303916" cy="4786574"/>
          </a:xfrm>
        </p:grpSpPr>
        <p:sp>
          <p:nvSpPr>
            <p:cNvPr id="332" name="Google Shape;332;p8"/>
            <p:cNvSpPr txBox="1"/>
            <p:nvPr/>
          </p:nvSpPr>
          <p:spPr>
            <a:xfrm>
              <a:off x="1491155" y="1249027"/>
              <a:ext cx="6268543"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FORENSIC ENGINEERING &amp; MATERIAL PERFORMANCE</a:t>
              </a:r>
              <a:endParaRPr/>
            </a:p>
          </p:txBody>
        </p:sp>
        <p:sp>
          <p:nvSpPr>
            <p:cNvPr id="333" name="Google Shape;333;p8"/>
            <p:cNvSpPr/>
            <p:nvPr/>
          </p:nvSpPr>
          <p:spPr>
            <a:xfrm>
              <a:off x="455782" y="1377512"/>
              <a:ext cx="914400" cy="802106"/>
            </a:xfrm>
            <a:prstGeom prst="rect">
              <a:avLst/>
            </a:prstGeom>
            <a:solidFill>
              <a:srgbClr val="041E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4" name="Google Shape;334;p8"/>
            <p:cNvSpPr/>
            <p:nvPr/>
          </p:nvSpPr>
          <p:spPr>
            <a:xfrm>
              <a:off x="468920" y="5233495"/>
              <a:ext cx="914400" cy="802106"/>
            </a:xfrm>
            <a:prstGeom prst="rect">
              <a:avLst/>
            </a:prstGeom>
            <a:solidFill>
              <a:srgbClr val="041E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5" name="Google Shape;335;p8"/>
            <p:cNvSpPr/>
            <p:nvPr/>
          </p:nvSpPr>
          <p:spPr>
            <a:xfrm>
              <a:off x="468920" y="3945977"/>
              <a:ext cx="914400" cy="802106"/>
            </a:xfrm>
            <a:prstGeom prst="rect">
              <a:avLst/>
            </a:prstGeom>
            <a:solidFill>
              <a:srgbClr val="041E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6" name="Google Shape;336;p8"/>
            <p:cNvSpPr/>
            <p:nvPr/>
          </p:nvSpPr>
          <p:spPr>
            <a:xfrm>
              <a:off x="455782" y="2658460"/>
              <a:ext cx="914400" cy="802106"/>
            </a:xfrm>
            <a:prstGeom prst="rect">
              <a:avLst/>
            </a:prstGeom>
            <a:solidFill>
              <a:srgbClr val="041E4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7" name="Google Shape;337;p8"/>
            <p:cNvSpPr txBox="1"/>
            <p:nvPr/>
          </p:nvSpPr>
          <p:spPr>
            <a:xfrm>
              <a:off x="1491155" y="3808421"/>
              <a:ext cx="415490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EXTRACTIVE &amp; PROCESS METALLURGY</a:t>
              </a:r>
              <a:endParaRPr b="0" i="0" sz="1800" u="none" cap="none" strike="noStrike">
                <a:solidFill>
                  <a:srgbClr val="FFFFFF"/>
                </a:solidFill>
                <a:latin typeface="Calibri"/>
                <a:ea typeface="Calibri"/>
                <a:cs typeface="Calibri"/>
                <a:sym typeface="Calibri"/>
              </a:endParaRPr>
            </a:p>
          </p:txBody>
        </p:sp>
        <p:sp>
          <p:nvSpPr>
            <p:cNvPr id="338" name="Google Shape;338;p8"/>
            <p:cNvSpPr txBox="1"/>
            <p:nvPr/>
          </p:nvSpPr>
          <p:spPr>
            <a:xfrm>
              <a:off x="1491155" y="5342160"/>
              <a:ext cx="5633543"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GENERAL METALLURGY</a:t>
              </a:r>
              <a:endParaRPr b="0" i="0" sz="1800" u="none" cap="none" strike="noStrike">
                <a:solidFill>
                  <a:srgbClr val="FFFFFF"/>
                </a:solidFill>
                <a:latin typeface="Calibri"/>
                <a:ea typeface="Calibri"/>
                <a:cs typeface="Calibri"/>
                <a:sym typeface="Calibri"/>
              </a:endParaRPr>
            </a:p>
          </p:txBody>
        </p:sp>
        <p:sp>
          <p:nvSpPr>
            <p:cNvPr id="339" name="Google Shape;339;p8"/>
            <p:cNvSpPr txBox="1"/>
            <p:nvPr/>
          </p:nvSpPr>
          <p:spPr>
            <a:xfrm>
              <a:off x="1491155" y="2700237"/>
              <a:ext cx="5633543"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3200"/>
                <a:buFont typeface="Calibri"/>
                <a:buNone/>
              </a:pPr>
              <a:r>
                <a:rPr b="1" i="0" lang="en-US" sz="3200" u="none" cap="none" strike="noStrike">
                  <a:solidFill>
                    <a:srgbClr val="FFFFFF"/>
                  </a:solidFill>
                  <a:latin typeface="Calibri"/>
                  <a:ea typeface="Calibri"/>
                  <a:cs typeface="Calibri"/>
                  <a:sym typeface="Calibri"/>
                </a:rPr>
                <a:t>BIOMATERIALS</a:t>
              </a:r>
              <a:endParaRPr b="0" i="0" sz="1800" u="none" cap="none" strike="noStrike">
                <a:solidFill>
                  <a:srgbClr val="FFFFFF"/>
                </a:solidFill>
                <a:latin typeface="Calibri"/>
                <a:ea typeface="Calibri"/>
                <a:cs typeface="Calibri"/>
                <a:sym typeface="Calibri"/>
              </a:endParaRPr>
            </a:p>
          </p:txBody>
        </p:sp>
      </p:grpSp>
      <p:pic>
        <p:nvPicPr>
          <p:cNvPr descr="A picture containing microscope, indoor, person, preparing&#10;&#10;Description automatically generated" id="340" name="Google Shape;340;p8"/>
          <p:cNvPicPr preferRelativeResize="0"/>
          <p:nvPr/>
        </p:nvPicPr>
        <p:blipFill rotWithShape="1">
          <a:blip r:embed="rId3">
            <a:alphaModFix/>
          </a:blip>
          <a:srcRect b="0" l="0" r="0" t="0"/>
          <a:stretch/>
        </p:blipFill>
        <p:spPr>
          <a:xfrm>
            <a:off x="6558627" y="1398280"/>
            <a:ext cx="1783080" cy="1188720"/>
          </a:xfrm>
          <a:prstGeom prst="rect">
            <a:avLst/>
          </a:prstGeom>
          <a:noFill/>
          <a:ln>
            <a:noFill/>
          </a:ln>
        </p:spPr>
      </p:pic>
      <p:pic>
        <p:nvPicPr>
          <p:cNvPr id="341" name="Google Shape;341;p8"/>
          <p:cNvPicPr preferRelativeResize="0"/>
          <p:nvPr/>
        </p:nvPicPr>
        <p:blipFill rotWithShape="1">
          <a:blip r:embed="rId4">
            <a:alphaModFix/>
          </a:blip>
          <a:srcRect b="0" l="0" r="0" t="0"/>
          <a:stretch/>
        </p:blipFill>
        <p:spPr>
          <a:xfrm>
            <a:off x="8398979" y="1398280"/>
            <a:ext cx="1762521" cy="1188720"/>
          </a:xfrm>
          <a:prstGeom prst="rect">
            <a:avLst/>
          </a:prstGeom>
          <a:noFill/>
          <a:ln>
            <a:noFill/>
          </a:ln>
        </p:spPr>
      </p:pic>
      <p:pic>
        <p:nvPicPr>
          <p:cNvPr id="342" name="Google Shape;342;p8"/>
          <p:cNvPicPr preferRelativeResize="0"/>
          <p:nvPr/>
        </p:nvPicPr>
        <p:blipFill rotWithShape="1">
          <a:blip r:embed="rId5">
            <a:alphaModFix/>
          </a:blip>
          <a:srcRect b="0" l="0" r="0" t="0"/>
          <a:stretch/>
        </p:blipFill>
        <p:spPr>
          <a:xfrm>
            <a:off x="6341649" y="5281762"/>
            <a:ext cx="2440592" cy="1371600"/>
          </a:xfrm>
          <a:prstGeom prst="rect">
            <a:avLst/>
          </a:prstGeom>
          <a:noFill/>
          <a:ln>
            <a:noFill/>
          </a:ln>
        </p:spPr>
      </p:pic>
      <p:pic>
        <p:nvPicPr>
          <p:cNvPr descr="A picture containing light, outdoor object&#10;&#10;Description automatically generated" id="343" name="Google Shape;343;p8"/>
          <p:cNvPicPr preferRelativeResize="0"/>
          <p:nvPr/>
        </p:nvPicPr>
        <p:blipFill rotWithShape="1">
          <a:blip r:embed="rId6">
            <a:alphaModFix/>
          </a:blip>
          <a:srcRect b="0" l="0" r="0" t="0"/>
          <a:stretch/>
        </p:blipFill>
        <p:spPr>
          <a:xfrm>
            <a:off x="8891982" y="5281762"/>
            <a:ext cx="1211371" cy="1371600"/>
          </a:xfrm>
          <a:prstGeom prst="rect">
            <a:avLst/>
          </a:prstGeom>
          <a:noFill/>
          <a:ln>
            <a:noFill/>
          </a:ln>
        </p:spPr>
      </p:pic>
      <p:pic>
        <p:nvPicPr>
          <p:cNvPr descr="A picture containing person, orange, work-clothing&#10;&#10;Description automatically generated" id="344" name="Google Shape;344;p8"/>
          <p:cNvPicPr preferRelativeResize="0"/>
          <p:nvPr/>
        </p:nvPicPr>
        <p:blipFill rotWithShape="1">
          <a:blip r:embed="rId7">
            <a:alphaModFix/>
          </a:blip>
          <a:srcRect b="0" l="0" r="0" t="0"/>
          <a:stretch/>
        </p:blipFill>
        <p:spPr>
          <a:xfrm>
            <a:off x="5762092" y="3980444"/>
            <a:ext cx="2131639" cy="1188720"/>
          </a:xfrm>
          <a:prstGeom prst="rect">
            <a:avLst/>
          </a:prstGeom>
          <a:noFill/>
          <a:ln>
            <a:noFill/>
          </a:ln>
        </p:spPr>
      </p:pic>
      <p:pic>
        <p:nvPicPr>
          <p:cNvPr descr="A picture containing indoor, person, cluttered&#10;&#10;Description automatically generated" id="345" name="Google Shape;345;p8"/>
          <p:cNvPicPr preferRelativeResize="0"/>
          <p:nvPr/>
        </p:nvPicPr>
        <p:blipFill rotWithShape="1">
          <a:blip r:embed="rId8">
            <a:alphaModFix/>
          </a:blip>
          <a:srcRect b="0" l="0" r="0" t="0"/>
          <a:stretch/>
        </p:blipFill>
        <p:spPr>
          <a:xfrm>
            <a:off x="8036507" y="4000950"/>
            <a:ext cx="2082348" cy="1188720"/>
          </a:xfrm>
          <a:prstGeom prst="rect">
            <a:avLst/>
          </a:prstGeom>
          <a:noFill/>
          <a:ln>
            <a:noFill/>
          </a:ln>
        </p:spPr>
      </p:pic>
      <p:pic>
        <p:nvPicPr>
          <p:cNvPr id="346" name="Google Shape;346;p8"/>
          <p:cNvPicPr preferRelativeResize="0"/>
          <p:nvPr/>
        </p:nvPicPr>
        <p:blipFill rotWithShape="1">
          <a:blip r:embed="rId9">
            <a:alphaModFix/>
          </a:blip>
          <a:srcRect b="0" l="0" r="0" t="0"/>
          <a:stretch/>
        </p:blipFill>
        <p:spPr>
          <a:xfrm>
            <a:off x="5762092" y="2699598"/>
            <a:ext cx="2113280" cy="1188720"/>
          </a:xfrm>
          <a:prstGeom prst="rect">
            <a:avLst/>
          </a:prstGeom>
          <a:noFill/>
          <a:ln>
            <a:noFill/>
          </a:ln>
        </p:spPr>
      </p:pic>
      <p:pic>
        <p:nvPicPr>
          <p:cNvPr id="347" name="Google Shape;347;p8"/>
          <p:cNvPicPr preferRelativeResize="0"/>
          <p:nvPr/>
        </p:nvPicPr>
        <p:blipFill rotWithShape="1">
          <a:blip r:embed="rId10">
            <a:alphaModFix/>
          </a:blip>
          <a:srcRect b="0" l="0" r="0" t="0"/>
          <a:stretch/>
        </p:blipFill>
        <p:spPr>
          <a:xfrm>
            <a:off x="8036503" y="2704802"/>
            <a:ext cx="2105194" cy="11887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9"/>
          <p:cNvSpPr txBox="1"/>
          <p:nvPr>
            <p:ph type="title"/>
          </p:nvPr>
        </p:nvSpPr>
        <p:spPr>
          <a:xfrm>
            <a:off x="1940159" y="177086"/>
            <a:ext cx="9023932" cy="918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US" sz="3600"/>
              <a:t>Hands-on Project Based Curriculum</a:t>
            </a:r>
            <a:endParaRPr/>
          </a:p>
        </p:txBody>
      </p:sp>
      <p:pic>
        <p:nvPicPr>
          <p:cNvPr id="353" name="Google Shape;353;p9"/>
          <p:cNvPicPr preferRelativeResize="0"/>
          <p:nvPr/>
        </p:nvPicPr>
        <p:blipFill rotWithShape="1">
          <a:blip r:embed="rId3">
            <a:alphaModFix/>
          </a:blip>
          <a:srcRect b="0" l="0" r="0" t="0"/>
          <a:stretch/>
        </p:blipFill>
        <p:spPr>
          <a:xfrm>
            <a:off x="7143493" y="1302513"/>
            <a:ext cx="4833910" cy="4052807"/>
          </a:xfrm>
          <a:prstGeom prst="rect">
            <a:avLst/>
          </a:prstGeom>
          <a:noFill/>
          <a:ln>
            <a:noFill/>
          </a:ln>
        </p:spPr>
      </p:pic>
      <p:pic>
        <p:nvPicPr>
          <p:cNvPr descr="A picture containing person, indoor, preparing&#10;&#10;Description automatically generated" id="354" name="Google Shape;354;p9"/>
          <p:cNvPicPr preferRelativeResize="0"/>
          <p:nvPr/>
        </p:nvPicPr>
        <p:blipFill rotWithShape="1">
          <a:blip r:embed="rId4">
            <a:alphaModFix/>
          </a:blip>
          <a:srcRect b="0" l="0" r="0" t="0"/>
          <a:stretch/>
        </p:blipFill>
        <p:spPr>
          <a:xfrm>
            <a:off x="2154527" y="3153265"/>
            <a:ext cx="2743200" cy="3657600"/>
          </a:xfrm>
          <a:prstGeom prst="rect">
            <a:avLst/>
          </a:prstGeom>
          <a:noFill/>
          <a:ln>
            <a:noFill/>
          </a:ln>
        </p:spPr>
      </p:pic>
      <p:pic>
        <p:nvPicPr>
          <p:cNvPr descr="A picture containing text, person, indoor, cooking&#10;&#10;Description automatically generated" id="355" name="Google Shape;355;p9"/>
          <p:cNvPicPr preferRelativeResize="0"/>
          <p:nvPr/>
        </p:nvPicPr>
        <p:blipFill rotWithShape="1">
          <a:blip r:embed="rId5">
            <a:alphaModFix/>
          </a:blip>
          <a:srcRect b="0" l="0" r="0" t="0"/>
          <a:stretch/>
        </p:blipFill>
        <p:spPr>
          <a:xfrm>
            <a:off x="488043" y="1210129"/>
            <a:ext cx="2743200" cy="3657600"/>
          </a:xfrm>
          <a:prstGeom prst="rect">
            <a:avLst/>
          </a:prstGeom>
          <a:noFill/>
          <a:ln>
            <a:noFill/>
          </a:ln>
        </p:spPr>
      </p:pic>
      <p:pic>
        <p:nvPicPr>
          <p:cNvPr descr="A picture containing person, person, people&#10;&#10;Description automatically generated" id="356" name="Google Shape;356;p9"/>
          <p:cNvPicPr preferRelativeResize="0"/>
          <p:nvPr/>
        </p:nvPicPr>
        <p:blipFill rotWithShape="1">
          <a:blip r:embed="rId6">
            <a:alphaModFix/>
          </a:blip>
          <a:srcRect b="0" l="0" r="0" t="0"/>
          <a:stretch/>
        </p:blipFill>
        <p:spPr>
          <a:xfrm>
            <a:off x="3615703" y="1517245"/>
            <a:ext cx="4200209" cy="2347412"/>
          </a:xfrm>
          <a:prstGeom prst="rect">
            <a:avLst/>
          </a:prstGeom>
          <a:noFill/>
          <a:ln>
            <a:noFill/>
          </a:ln>
        </p:spPr>
      </p:pic>
      <p:pic>
        <p:nvPicPr>
          <p:cNvPr descr="A picture containing indoor, person, cluttered&#10;&#10;Description automatically generated" id="357" name="Google Shape;357;p9"/>
          <p:cNvPicPr preferRelativeResize="0"/>
          <p:nvPr/>
        </p:nvPicPr>
        <p:blipFill rotWithShape="1">
          <a:blip r:embed="rId7">
            <a:alphaModFix/>
          </a:blip>
          <a:srcRect b="0" l="0" r="0" t="0"/>
          <a:stretch/>
        </p:blipFill>
        <p:spPr>
          <a:xfrm>
            <a:off x="4897727" y="3864657"/>
            <a:ext cx="3571724" cy="2038939"/>
          </a:xfrm>
          <a:prstGeom prst="rect">
            <a:avLst/>
          </a:prstGeom>
          <a:noFill/>
          <a:ln>
            <a:noFill/>
          </a:ln>
        </p:spPr>
      </p:pic>
      <p:sp>
        <p:nvSpPr>
          <p:cNvPr id="358" name="Google Shape;3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888888"/>
              </a:buClr>
              <a:buSzPts val="1200"/>
              <a:buFont typeface="Calibri"/>
              <a:buNone/>
            </a:pPr>
            <a:r>
              <a:rPr b="0" i="0" lang="en-US" sz="1200" u="none" cap="none" strike="noStrike">
                <a:solidFill>
                  <a:srgbClr val="888888"/>
                </a:solidFill>
                <a:latin typeface="Calibri"/>
                <a:ea typeface="Calibri"/>
                <a:cs typeface="Calibri"/>
                <a:sym typeface="Calibri"/>
              </a:rPr>
              <a:t>2 February 2022</a:t>
            </a:r>
            <a:endParaRPr/>
          </a:p>
        </p:txBody>
      </p:sp>
      <p:sp>
        <p:nvSpPr>
          <p:cNvPr id="359" name="Google Shape;359;p9"/>
          <p:cNvSpPr txBox="1"/>
          <p:nvPr>
            <p:ph idx="11" type="ftr"/>
          </p:nvPr>
        </p:nvSpPr>
        <p:spPr>
          <a:xfrm>
            <a:off x="4897727" y="6356349"/>
            <a:ext cx="41148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Calibri"/>
              <a:buNone/>
            </a:pPr>
            <a:r>
              <a:rPr b="0" i="0" lang="en-US" sz="1200" u="none" cap="none" strike="noStrike">
                <a:solidFill>
                  <a:srgbClr val="888888"/>
                </a:solidFill>
                <a:latin typeface="Calibri"/>
                <a:ea typeface="Calibri"/>
                <a:cs typeface="Calibri"/>
                <a:sym typeface="Calibri"/>
              </a:rPr>
              <a:t>Metallurgical, Materials and Biomedical Engineering</a:t>
            </a:r>
            <a:endParaRPr/>
          </a:p>
        </p:txBody>
      </p:sp>
      <p:sp>
        <p:nvSpPr>
          <p:cNvPr id="360" name="Google Shape;3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200"/>
              <a:buFont typeface="Calibri"/>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UTEP theme2">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UTEP">
      <a:dk1>
        <a:srgbClr val="000000"/>
      </a:dk1>
      <a:lt1>
        <a:srgbClr val="FFFFFF"/>
      </a:lt1>
      <a:dk2>
        <a:srgbClr val="041E41"/>
      </a:dk2>
      <a:lt2>
        <a:srgbClr val="FF8300"/>
      </a:lt2>
      <a:accent1>
        <a:srgbClr val="041E62"/>
      </a:accent1>
      <a:accent2>
        <a:srgbClr val="041E41"/>
      </a:accent2>
      <a:accent3>
        <a:srgbClr val="FF6700"/>
      </a:accent3>
      <a:accent4>
        <a:srgbClr val="8B8D8D"/>
      </a:accent4>
      <a:accent5>
        <a:srgbClr val="808080"/>
      </a:accent5>
      <a:accent6>
        <a:srgbClr val="FEA022"/>
      </a:accent6>
      <a:hlink>
        <a:srgbClr val="E68200"/>
      </a:hlink>
      <a:folHlink>
        <a:srgbClr val="FFA9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2020-03-03T16:59:05Z</dcterms:created>
  <dc:creator>Jorge Calleja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0x0101002B07039EB578B84E854CF49448F039AC</vt:lpwstr>
  </property>
</Properties>
</file>