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6858000" cx="12192000"/>
  <p:notesSz cx="6858000" cy="9144000"/>
  <p:embeddedFontLst>
    <p:embeddedFont>
      <p:font typeface="Arial Black"/>
      <p:regular r:id="rId24"/>
    </p:embeddedFont>
    <p:embeddedFont>
      <p:font typeface="Nunito Sans"/>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9" roundtripDataSignature="AMtx7mgaGwOKTfcix11WBju71BD1L2y4j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6DDBBC8-4568-4881-8E68-034D1D6EABB8}">
  <a:tblStyle styleId="{A6DDBBC8-4568-4881-8E68-034D1D6EABB8}"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ArialBlack-regular.fntdata"/><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NunitoSans-bold.fntdata"/><Relationship Id="rId25" Type="http://schemas.openxmlformats.org/officeDocument/2006/relationships/font" Target="fonts/NunitoSans-regular.fntdata"/><Relationship Id="rId28" Type="http://schemas.openxmlformats.org/officeDocument/2006/relationships/font" Target="fonts/NunitoSans-boldItalic.fntdata"/><Relationship Id="rId27" Type="http://schemas.openxmlformats.org/officeDocument/2006/relationships/font" Target="fonts/NunitoSans-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customschemas.google.com/relationships/presentationmetadata" Target="meta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Leslie-could you make these images larger and for the MS-CC website, it’s distracting to have the header multiple times with the slide header so maybe a different snap of the ms.cc.org website?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 recommend removing the site screenshot altogether. There is a ton of redundancy on this graphic… in the header, below the header, in the main content are. It’s very distracting on the website. Could use some help…</a:t>
            </a:r>
            <a:endParaRPr/>
          </a:p>
        </p:txBody>
      </p:sp>
      <p:sp>
        <p:nvSpPr>
          <p:cNvPr id="225" name="Google Shape;22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Leslie – fix title color – see slide 10</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Emily notes:</a:t>
            </a:r>
            <a:endParaRPr/>
          </a:p>
          <a:p>
            <a:pPr indent="0" lvl="0" marL="0" rtl="0" algn="l">
              <a:spcBef>
                <a:spcPts val="0"/>
              </a:spcBef>
              <a:spcAft>
                <a:spcPts val="0"/>
              </a:spcAft>
              <a:buNone/>
            </a:pPr>
            <a:r>
              <a:rPr lang="en-US"/>
              <a:t>Does Joel do this slide? (THAT’S MY PLAN)</a:t>
            </a:r>
            <a:endParaRPr/>
          </a:p>
          <a:p>
            <a:pPr indent="0" lvl="0" marL="0" rtl="0" algn="l">
              <a:spcBef>
                <a:spcPts val="0"/>
              </a:spcBef>
              <a:spcAft>
                <a:spcPts val="0"/>
              </a:spcAft>
              <a:buNone/>
            </a:pPr>
            <a:r>
              <a:rPr lang="en-US"/>
              <a:t>Do we add something about how people can still get the results from that? (DONE)</a:t>
            </a:r>
            <a:endParaRPr/>
          </a:p>
        </p:txBody>
      </p:sp>
      <p:sp>
        <p:nvSpPr>
          <p:cNvPr id="275" name="Google Shape;27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Please have this be more consistent with slides 9. 10, etc with headline color, text bold, etc</a:t>
            </a:r>
            <a:endParaRPr/>
          </a:p>
        </p:txBody>
      </p:sp>
      <p:sp>
        <p:nvSpPr>
          <p:cNvPr id="312" name="Google Shape;31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Emily notes</a:t>
            </a:r>
            <a:br>
              <a:rPr lang="en-US"/>
            </a:br>
            <a:r>
              <a:rPr lang="en-US"/>
              <a:t>From Joel’s latest DRAFT charter sent on 1/20/22</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b="1" lang="en-US" sz="1200">
                <a:solidFill>
                  <a:schemeClr val="dk1"/>
                </a:solidFill>
                <a:latin typeface="Calibri"/>
                <a:ea typeface="Calibri"/>
                <a:cs typeface="Calibri"/>
                <a:sym typeface="Calibri"/>
              </a:rPr>
              <a:t>Purpose:</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b="1" i="1" lang="en-US" sz="1200">
                <a:solidFill>
                  <a:schemeClr val="dk1"/>
                </a:solidFill>
                <a:latin typeface="Calibri"/>
                <a:ea typeface="Calibri"/>
                <a:cs typeface="Calibri"/>
                <a:sym typeface="Calibri"/>
              </a:rPr>
              <a:t>Increasing Access to CI Resources:</a:t>
            </a:r>
            <a:r>
              <a:rPr lang="en-US" sz="1200">
                <a:solidFill>
                  <a:schemeClr val="dk1"/>
                </a:solidFill>
                <a:latin typeface="Calibri"/>
                <a:ea typeface="Calibri"/>
                <a:cs typeface="Calibri"/>
                <a:sym typeface="Calibri"/>
              </a:rPr>
              <a:t> The Consortium explores and develops effective strategies and leading practices that campuses may use to empower their students, faculty, and staff to access and become more effective users of advanced research and educational cyberinfrastructure (CI) at the campus, regional, national, and international levels.</a:t>
            </a:r>
            <a:endParaRPr/>
          </a:p>
          <a:p>
            <a:pPr indent="0" lvl="0" marL="0" rtl="0" algn="l">
              <a:spcBef>
                <a:spcPts val="0"/>
              </a:spcBef>
              <a:spcAft>
                <a:spcPts val="0"/>
              </a:spcAft>
              <a:buNone/>
            </a:pPr>
            <a:r>
              <a:rPr b="1" i="1" lang="en-US" sz="1200">
                <a:solidFill>
                  <a:schemeClr val="dk1"/>
                </a:solidFill>
                <a:latin typeface="Calibri"/>
                <a:ea typeface="Calibri"/>
                <a:cs typeface="Calibri"/>
                <a:sym typeface="Calibri"/>
              </a:rPr>
              <a:t>Enhancing interactions and effectiveness among researchers and CI professionals:</a:t>
            </a:r>
            <a:r>
              <a:rPr lang="en-US" sz="1200">
                <a:solidFill>
                  <a:schemeClr val="dk1"/>
                </a:solidFill>
                <a:latin typeface="Calibri"/>
                <a:ea typeface="Calibri"/>
                <a:cs typeface="Calibri"/>
                <a:sym typeface="Calibri"/>
              </a:rPr>
              <a:t> The Consortium is further dedicated to extending and enhancing the reach and impact of campus and national research computing infrastructures to institutions with minority serving missions to promote research conducted at the campus level and through multi-institutional collaborations. </a:t>
            </a:r>
            <a:endParaRPr/>
          </a:p>
          <a:p>
            <a:pPr indent="0" lvl="0" marL="0" rtl="0" algn="l">
              <a:spcBef>
                <a:spcPts val="0"/>
              </a:spcBef>
              <a:spcAft>
                <a:spcPts val="0"/>
              </a:spcAft>
              <a:buNone/>
            </a:pPr>
            <a:r>
              <a:rPr b="1" i="1" lang="en-US" sz="1200">
                <a:solidFill>
                  <a:schemeClr val="dk1"/>
                </a:solidFill>
                <a:latin typeface="Calibri"/>
                <a:ea typeface="Calibri"/>
                <a:cs typeface="Calibri"/>
                <a:sym typeface="Calibri"/>
              </a:rPr>
              <a:t>Professional and Career Development:</a:t>
            </a:r>
            <a:r>
              <a:rPr lang="en-US" sz="1200">
                <a:solidFill>
                  <a:schemeClr val="dk1"/>
                </a:solidFill>
                <a:latin typeface="Calibri"/>
                <a:ea typeface="Calibri"/>
                <a:cs typeface="Calibri"/>
                <a:sym typeface="Calibri"/>
              </a:rPr>
              <a:t>  The Consortium is dedicated to providing and sharing in career development activities, curricula, and training for professional CI staff and faculty, researchers, and students. This includes supporting campus research computing and data efforts through enhancing interactions among both professional CI staff and researchers to better utilize, share, and prepare a workforce for the future using advanced computing resources.</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endParaRPr/>
          </a:p>
          <a:p>
            <a:pPr indent="0" lvl="0" marL="0" rtl="0" algn="l">
              <a:spcBef>
                <a:spcPts val="0"/>
              </a:spcBef>
              <a:spcAft>
                <a:spcPts val="0"/>
              </a:spcAft>
              <a:buNone/>
            </a:pPr>
            <a:r>
              <a:rPr b="1" lang="en-US" sz="1200">
                <a:solidFill>
                  <a:schemeClr val="dk1"/>
                </a:solidFill>
                <a:latin typeface="Calibri"/>
                <a:ea typeface="Calibri"/>
                <a:cs typeface="Calibri"/>
                <a:sym typeface="Calibri"/>
              </a:rPr>
              <a:t>Guiding Values:</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b="1" i="1" lang="en-US" sz="1200">
                <a:solidFill>
                  <a:schemeClr val="dk1"/>
                </a:solidFill>
                <a:latin typeface="Calibri"/>
                <a:ea typeface="Calibri"/>
                <a:cs typeface="Calibri"/>
                <a:sym typeface="Calibri"/>
              </a:rPr>
              <a:t>Inclusion:  </a:t>
            </a:r>
            <a:r>
              <a:rPr lang="en-US" sz="1200">
                <a:solidFill>
                  <a:schemeClr val="dk1"/>
                </a:solidFill>
                <a:latin typeface="Calibri"/>
                <a:ea typeface="Calibri"/>
                <a:cs typeface="Calibri"/>
                <a:sym typeface="Calibri"/>
              </a:rPr>
              <a:t>Dignity, respect, diversity, equity, and trust are advanced based on productive engagement and the principle of equitable voice: “nothing about us without us.”</a:t>
            </a:r>
            <a:endParaRPr/>
          </a:p>
          <a:p>
            <a:pPr indent="0" lvl="0" marL="0" rtl="0" algn="l">
              <a:spcBef>
                <a:spcPts val="0"/>
              </a:spcBef>
              <a:spcAft>
                <a:spcPts val="0"/>
              </a:spcAft>
              <a:buNone/>
            </a:pPr>
            <a:r>
              <a:rPr b="1" i="1" lang="en-US" sz="1200">
                <a:solidFill>
                  <a:schemeClr val="dk1"/>
                </a:solidFill>
                <a:latin typeface="Calibri"/>
                <a:ea typeface="Calibri"/>
                <a:cs typeface="Calibri"/>
                <a:sym typeface="Calibri"/>
              </a:rPr>
              <a:t>Innovation: </a:t>
            </a:r>
            <a:r>
              <a:rPr lang="en-US" sz="1200">
                <a:solidFill>
                  <a:schemeClr val="dk1"/>
                </a:solidFill>
                <a:latin typeface="Calibri"/>
                <a:ea typeface="Calibri"/>
                <a:cs typeface="Calibri"/>
                <a:sym typeface="Calibri"/>
              </a:rPr>
              <a:t>Creativity, learning, dialogue, and action are advanced through mentoring, coaching, collaboration, and the principle of being “hard on the problem, not each other.”</a:t>
            </a:r>
            <a:endParaRPr/>
          </a:p>
          <a:p>
            <a:pPr indent="0" lvl="0" marL="0" rtl="0" algn="l">
              <a:spcBef>
                <a:spcPts val="0"/>
              </a:spcBef>
              <a:spcAft>
                <a:spcPts val="0"/>
              </a:spcAft>
              <a:buNone/>
            </a:pPr>
            <a:r>
              <a:rPr b="1" i="1" lang="en-US" sz="1200">
                <a:solidFill>
                  <a:schemeClr val="dk1"/>
                </a:solidFill>
                <a:latin typeface="Calibri"/>
                <a:ea typeface="Calibri"/>
                <a:cs typeface="Calibri"/>
                <a:sym typeface="Calibri"/>
              </a:rPr>
              <a:t>Stakeholder Value: </a:t>
            </a:r>
            <a:r>
              <a:rPr lang="en-US" sz="1200">
                <a:solidFill>
                  <a:schemeClr val="dk1"/>
                </a:solidFill>
                <a:latin typeface="Calibri"/>
                <a:ea typeface="Calibri"/>
                <a:cs typeface="Calibri"/>
                <a:sym typeface="Calibri"/>
              </a:rPr>
              <a:t>Voice, governance, independence, interdependence, safety, risk, and reward are advanced based on the principles of “accomplishing together what can’t be accomplished separately.”</a:t>
            </a:r>
            <a:endParaRPr/>
          </a:p>
          <a:p>
            <a:pPr indent="0" lvl="0" marL="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rtl="0" algn="l">
              <a:spcBef>
                <a:spcPts val="0"/>
              </a:spcBef>
              <a:spcAft>
                <a:spcPts val="0"/>
              </a:spcAft>
              <a:buNone/>
            </a:pPr>
            <a:r>
              <a:rPr b="1" lang="en-US" sz="1200">
                <a:solidFill>
                  <a:schemeClr val="dk1"/>
                </a:solidFill>
                <a:latin typeface="Calibri"/>
                <a:ea typeface="Calibri"/>
                <a:cs typeface="Calibri"/>
                <a:sym typeface="Calibri"/>
              </a:rPr>
              <a:t>Stakeholders:</a:t>
            </a:r>
            <a:endParaRPr/>
          </a:p>
          <a:p>
            <a:pPr indent="0" lvl="0" marL="0" rtl="0" algn="l">
              <a:spcBef>
                <a:spcPts val="0"/>
              </a:spcBef>
              <a:spcAft>
                <a:spcPts val="0"/>
              </a:spcAft>
              <a:buNone/>
            </a:pPr>
            <a:r>
              <a:rPr b="1" i="1" lang="en-US" sz="1200">
                <a:solidFill>
                  <a:schemeClr val="dk1"/>
                </a:solidFill>
                <a:latin typeface="Calibri"/>
                <a:ea typeface="Calibri"/>
                <a:cs typeface="Calibri"/>
                <a:sym typeface="Calibri"/>
              </a:rPr>
              <a:t>Researchers and Educators:  </a:t>
            </a:r>
            <a:r>
              <a:rPr lang="en-US" sz="1200">
                <a:solidFill>
                  <a:schemeClr val="dk1"/>
                </a:solidFill>
                <a:latin typeface="Calibri"/>
                <a:ea typeface="Calibri"/>
                <a:cs typeface="Calibri"/>
                <a:sym typeface="Calibri"/>
              </a:rPr>
              <a:t>Enabling researchers and educators to harness the power of data and computing resources to advance the frontiers of knowledge in ways that are aligned with the mission of HBCUs, TCUs, HSIs, and other minority serving colleges and universities – spanning science, engineering, social science, humanities, arts, and other domains.</a:t>
            </a:r>
            <a:endParaRPr/>
          </a:p>
          <a:p>
            <a:pPr indent="0" lvl="0" marL="0" rtl="0" algn="l">
              <a:spcBef>
                <a:spcPts val="0"/>
              </a:spcBef>
              <a:spcAft>
                <a:spcPts val="0"/>
              </a:spcAft>
              <a:buNone/>
            </a:pPr>
            <a:r>
              <a:rPr b="1" i="1" lang="en-US" sz="1200">
                <a:solidFill>
                  <a:schemeClr val="dk1"/>
                </a:solidFill>
                <a:latin typeface="Calibri"/>
                <a:ea typeface="Calibri"/>
                <a:cs typeface="Calibri"/>
                <a:sym typeface="Calibri"/>
              </a:rPr>
              <a:t>Students:  </a:t>
            </a:r>
            <a:r>
              <a:rPr lang="en-US" sz="1200">
                <a:solidFill>
                  <a:schemeClr val="dk1"/>
                </a:solidFill>
                <a:latin typeface="Calibri"/>
                <a:ea typeface="Calibri"/>
                <a:cs typeface="Calibri"/>
                <a:sym typeface="Calibri"/>
              </a:rPr>
              <a:t>Enabling students at HBCUs, TCUs, HSIs, and other minority serving colleges and universities to address issues of importance to them with data and computing capabilities, as well as to preparing to be the next generation workforce – including future cyberinfrastructure professionals.</a:t>
            </a:r>
            <a:endParaRPr/>
          </a:p>
          <a:p>
            <a:pPr indent="0" lvl="0" marL="0" rtl="0" algn="l">
              <a:spcBef>
                <a:spcPts val="0"/>
              </a:spcBef>
              <a:spcAft>
                <a:spcPts val="0"/>
              </a:spcAft>
              <a:buNone/>
            </a:pPr>
            <a:r>
              <a:rPr b="1" i="1" lang="en-US" sz="1200">
                <a:solidFill>
                  <a:schemeClr val="dk1"/>
                </a:solidFill>
                <a:latin typeface="Calibri"/>
                <a:ea typeface="Calibri"/>
                <a:cs typeface="Calibri"/>
                <a:sym typeface="Calibri"/>
              </a:rPr>
              <a:t>Cyberinfrastructure Professionals:  </a:t>
            </a:r>
            <a:r>
              <a:rPr lang="en-US" sz="1200">
                <a:solidFill>
                  <a:schemeClr val="dk1"/>
                </a:solidFill>
                <a:latin typeface="Calibri"/>
                <a:ea typeface="Calibri"/>
                <a:cs typeface="Calibri"/>
                <a:sym typeface="Calibri"/>
              </a:rPr>
              <a:t>Connecting cyberinfrastructure professionals across HBCU, TCU, HSI, and other minority serving colleges and universities so we can accomplish together what we can’t do separately – including building capability, bringing in funding, establishing career paths, advancing knowledge, and pioneering new technologies.</a:t>
            </a:r>
            <a:endParaRPr/>
          </a:p>
          <a:p>
            <a:pPr indent="0" lvl="0" marL="0" rtl="0" algn="l">
              <a:spcBef>
                <a:spcPts val="0"/>
              </a:spcBef>
              <a:spcAft>
                <a:spcPts val="0"/>
              </a:spcAft>
              <a:buNone/>
            </a:pPr>
            <a:r>
              <a:rPr b="1" i="1" lang="en-US" sz="1200">
                <a:solidFill>
                  <a:schemeClr val="dk1"/>
                </a:solidFill>
                <a:latin typeface="Calibri"/>
                <a:ea typeface="Calibri"/>
                <a:cs typeface="Calibri"/>
                <a:sym typeface="Calibri"/>
              </a:rPr>
              <a:t>Campus Leaders:  </a:t>
            </a:r>
            <a:r>
              <a:rPr lang="en-US" sz="1200">
                <a:solidFill>
                  <a:schemeClr val="dk1"/>
                </a:solidFill>
                <a:latin typeface="Calibri"/>
                <a:ea typeface="Calibri"/>
                <a:cs typeface="Calibri"/>
                <a:sym typeface="Calibri"/>
              </a:rPr>
              <a:t>Making wise investments in the capabilities needed for a post-industrial, digital world – advancing the mission and impact of HBCUs, TCUs, HSIs, and other minority serving colleges and universities.</a:t>
            </a:r>
            <a:endParaRPr/>
          </a:p>
          <a:p>
            <a:pPr indent="0" lvl="0" marL="0" rtl="0" algn="l">
              <a:spcBef>
                <a:spcPts val="0"/>
              </a:spcBef>
              <a:spcAft>
                <a:spcPts val="0"/>
              </a:spcAft>
              <a:buNone/>
            </a:pPr>
            <a:r>
              <a:rPr b="1" i="1" lang="en-US" sz="1200">
                <a:solidFill>
                  <a:schemeClr val="dk1"/>
                </a:solidFill>
                <a:latin typeface="Calibri"/>
                <a:ea typeface="Calibri"/>
                <a:cs typeface="Calibri"/>
                <a:sym typeface="Calibri"/>
              </a:rPr>
              <a:t>Industry Partners:  </a:t>
            </a:r>
            <a:r>
              <a:rPr lang="en-US" sz="1200">
                <a:solidFill>
                  <a:schemeClr val="dk1"/>
                </a:solidFill>
                <a:latin typeface="Calibri"/>
                <a:ea typeface="Calibri"/>
                <a:cs typeface="Calibri"/>
                <a:sym typeface="Calibri"/>
              </a:rPr>
              <a:t>Enabling industry leaders to coordinate engagement with HBCU, TCU, HSI, and other minority serving colleges and universities around new technologies, services, resources, and next-generation talent relevant to research and educational cyberinfrastructure. </a:t>
            </a:r>
            <a:endParaRPr/>
          </a:p>
          <a:p>
            <a:pPr indent="0" lvl="0" marL="0" rtl="0" algn="l">
              <a:spcBef>
                <a:spcPts val="0"/>
              </a:spcBef>
              <a:spcAft>
                <a:spcPts val="0"/>
              </a:spcAft>
              <a:buNone/>
            </a:pPr>
            <a:r>
              <a:rPr b="1" i="1" lang="en-US" sz="1200">
                <a:solidFill>
                  <a:schemeClr val="dk1"/>
                </a:solidFill>
                <a:latin typeface="Calibri"/>
                <a:ea typeface="Calibri"/>
                <a:cs typeface="Calibri"/>
                <a:sym typeface="Calibri"/>
              </a:rPr>
              <a:t>Foundations and Funding Agencies:</a:t>
            </a:r>
            <a:r>
              <a:rPr lang="en-US" sz="1200">
                <a:solidFill>
                  <a:schemeClr val="dk1"/>
                </a:solidFill>
                <a:latin typeface="Calibri"/>
                <a:ea typeface="Calibri"/>
                <a:cs typeface="Calibri"/>
                <a:sym typeface="Calibri"/>
              </a:rPr>
              <a:t> Enabling foundations and funding agencies to coordinate engagement with HBCU, TCU, HSI, and other minority serving colleges and universities around research priorities community development relevant to research and educational cyberinfrastructure.</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195" name="Google Shape;19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From Joel’s latest DRAFT charter sent on 1/20/22</a:t>
            </a:r>
            <a:endParaRPr/>
          </a:p>
        </p:txBody>
      </p:sp>
      <p:sp>
        <p:nvSpPr>
          <p:cNvPr id="214" name="Google Shape;21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1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1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6" name="Shape 46"/>
        <p:cNvGrpSpPr/>
        <p:nvPr/>
      </p:nvGrpSpPr>
      <p:grpSpPr>
        <a:xfrm>
          <a:off x="0" y="0"/>
          <a:ext cx="0" cy="0"/>
          <a:chOff x="0" y="0"/>
          <a:chExt cx="0" cy="0"/>
        </a:xfrm>
      </p:grpSpPr>
      <p:sp>
        <p:nvSpPr>
          <p:cNvPr id="47" name="Google Shape;47;p3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3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49" name="Google Shape;49;p3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 name="Shape 50"/>
        <p:cNvGrpSpPr/>
        <p:nvPr/>
      </p:nvGrpSpPr>
      <p:grpSpPr>
        <a:xfrm>
          <a:off x="0" y="0"/>
          <a:ext cx="0" cy="0"/>
          <a:chOff x="0" y="0"/>
          <a:chExt cx="0" cy="0"/>
        </a:xfrm>
      </p:grpSpPr>
      <p:sp>
        <p:nvSpPr>
          <p:cNvPr id="51" name="Google Shape;51;p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1"/>
          <p:cNvSpPr/>
          <p:nvPr>
            <p:ph idx="2" type="pic"/>
          </p:nvPr>
        </p:nvSpPr>
        <p:spPr>
          <a:xfrm>
            <a:off x="5183188" y="987425"/>
            <a:ext cx="6172200" cy="4873625"/>
          </a:xfrm>
          <a:prstGeom prst="rect">
            <a:avLst/>
          </a:prstGeom>
          <a:noFill/>
          <a:ln>
            <a:noFill/>
          </a:ln>
        </p:spPr>
      </p:sp>
      <p:sp>
        <p:nvSpPr>
          <p:cNvPr id="53" name="Google Shape;53;p3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4" name="Shape 54"/>
        <p:cNvGrpSpPr/>
        <p:nvPr/>
      </p:nvGrpSpPr>
      <p:grpSpPr>
        <a:xfrm>
          <a:off x="0" y="0"/>
          <a:ext cx="0" cy="0"/>
          <a:chOff x="0" y="0"/>
          <a:chExt cx="0" cy="0"/>
        </a:xfrm>
      </p:grpSpPr>
      <p:sp>
        <p:nvSpPr>
          <p:cNvPr id="55" name="Google Shape;55;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7" name="Shape 57"/>
        <p:cNvGrpSpPr/>
        <p:nvPr/>
      </p:nvGrpSpPr>
      <p:grpSpPr>
        <a:xfrm>
          <a:off x="0" y="0"/>
          <a:ext cx="0" cy="0"/>
          <a:chOff x="0" y="0"/>
          <a:chExt cx="0" cy="0"/>
        </a:xfrm>
      </p:grpSpPr>
      <p:sp>
        <p:nvSpPr>
          <p:cNvPr id="58" name="Google Shape;58;p3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3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6" name="Shape 66"/>
        <p:cNvGrpSpPr/>
        <p:nvPr/>
      </p:nvGrpSpPr>
      <p:grpSpPr>
        <a:xfrm>
          <a:off x="0" y="0"/>
          <a:ext cx="0" cy="0"/>
          <a:chOff x="0" y="0"/>
          <a:chExt cx="0" cy="0"/>
        </a:xfrm>
      </p:grpSpPr>
      <p:sp>
        <p:nvSpPr>
          <p:cNvPr id="67" name="Google Shape;67;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2" name="Shape 72"/>
        <p:cNvGrpSpPr/>
        <p:nvPr/>
      </p:nvGrpSpPr>
      <p:grpSpPr>
        <a:xfrm>
          <a:off x="0" y="0"/>
          <a:ext cx="0" cy="0"/>
          <a:chOff x="0" y="0"/>
          <a:chExt cx="0" cy="0"/>
        </a:xfrm>
      </p:grpSpPr>
      <p:sp>
        <p:nvSpPr>
          <p:cNvPr id="73" name="Google Shape;73;p3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5" name="Google Shape;75;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8" name="Shape 78"/>
        <p:cNvGrpSpPr/>
        <p:nvPr/>
      </p:nvGrpSpPr>
      <p:grpSpPr>
        <a:xfrm>
          <a:off x="0" y="0"/>
          <a:ext cx="0" cy="0"/>
          <a:chOff x="0" y="0"/>
          <a:chExt cx="0" cy="0"/>
        </a:xfrm>
      </p:grpSpPr>
      <p:sp>
        <p:nvSpPr>
          <p:cNvPr id="79" name="Google Shape;79;p3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1" name="Google Shape;81;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4" name="Shape 84"/>
        <p:cNvGrpSpPr/>
        <p:nvPr/>
      </p:nvGrpSpPr>
      <p:grpSpPr>
        <a:xfrm>
          <a:off x="0" y="0"/>
          <a:ext cx="0" cy="0"/>
          <a:chOff x="0" y="0"/>
          <a:chExt cx="0" cy="0"/>
        </a:xfrm>
      </p:grpSpPr>
      <p:sp>
        <p:nvSpPr>
          <p:cNvPr id="85" name="Google Shape;85;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3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3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1" name="Shape 91"/>
        <p:cNvGrpSpPr/>
        <p:nvPr/>
      </p:nvGrpSpPr>
      <p:grpSpPr>
        <a:xfrm>
          <a:off x="0" y="0"/>
          <a:ext cx="0" cy="0"/>
          <a:chOff x="0" y="0"/>
          <a:chExt cx="0" cy="0"/>
        </a:xfrm>
      </p:grpSpPr>
      <p:sp>
        <p:nvSpPr>
          <p:cNvPr id="92" name="Google Shape;92;p3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3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4" name="Google Shape;94;p3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3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6" name="Google Shape;96;p3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0" name="Shape 100"/>
        <p:cNvGrpSpPr/>
        <p:nvPr/>
      </p:nvGrpSpPr>
      <p:grpSpPr>
        <a:xfrm>
          <a:off x="0" y="0"/>
          <a:ext cx="0" cy="0"/>
          <a:chOff x="0" y="0"/>
          <a:chExt cx="0" cy="0"/>
        </a:xfrm>
      </p:grpSpPr>
      <p:sp>
        <p:nvSpPr>
          <p:cNvPr id="101" name="Google Shape;101;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spTree>
      <p:nvGrpSpPr>
        <p:cNvPr id="19" name="Shape 19"/>
        <p:cNvGrpSpPr/>
        <p:nvPr/>
      </p:nvGrpSpPr>
      <p:grpSpPr>
        <a:xfrm>
          <a:off x="0" y="0"/>
          <a:ext cx="0" cy="0"/>
          <a:chOff x="0" y="0"/>
          <a:chExt cx="0" cy="0"/>
        </a:xfrm>
      </p:grpSpPr>
      <p:sp>
        <p:nvSpPr>
          <p:cNvPr id="20" name="Google Shape;20;p20"/>
          <p:cNvSpPr txBox="1"/>
          <p:nvPr>
            <p:ph type="title"/>
          </p:nvPr>
        </p:nvSpPr>
        <p:spPr>
          <a:xfrm>
            <a:off x="504592" y="334961"/>
            <a:ext cx="7973364" cy="6508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20"/>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Arial"/>
                <a:ea typeface="Arial"/>
                <a:cs typeface="Arial"/>
                <a:sym typeface="Arial"/>
              </a:defRPr>
            </a:lvl1pPr>
            <a:lvl2pPr indent="0" lvl="1" marL="0" marR="0" rtl="0" algn="l">
              <a:spcBef>
                <a:spcPts val="0"/>
              </a:spcBef>
              <a:buNone/>
              <a:defRPr b="0" i="0" sz="1800" u="none" cap="none" strike="noStrike">
                <a:solidFill>
                  <a:schemeClr val="dk1"/>
                </a:solidFill>
                <a:latin typeface="Arial"/>
                <a:ea typeface="Arial"/>
                <a:cs typeface="Arial"/>
                <a:sym typeface="Arial"/>
              </a:defRPr>
            </a:lvl2pPr>
            <a:lvl3pPr indent="0" lvl="2" marL="0" marR="0" rtl="0" algn="l">
              <a:spcBef>
                <a:spcPts val="0"/>
              </a:spcBef>
              <a:buNone/>
              <a:defRPr b="0" i="0" sz="1800" u="none" cap="none" strike="noStrike">
                <a:solidFill>
                  <a:schemeClr val="dk1"/>
                </a:solidFill>
                <a:latin typeface="Arial"/>
                <a:ea typeface="Arial"/>
                <a:cs typeface="Arial"/>
                <a:sym typeface="Arial"/>
              </a:defRPr>
            </a:lvl3pPr>
            <a:lvl4pPr indent="0" lvl="3" marL="0" marR="0" rtl="0" algn="l">
              <a:spcBef>
                <a:spcPts val="0"/>
              </a:spcBef>
              <a:buNone/>
              <a:defRPr b="0" i="0" sz="1800" u="none" cap="none" strike="noStrike">
                <a:solidFill>
                  <a:schemeClr val="dk1"/>
                </a:solidFill>
                <a:latin typeface="Arial"/>
                <a:ea typeface="Arial"/>
                <a:cs typeface="Arial"/>
                <a:sym typeface="Arial"/>
              </a:defRPr>
            </a:lvl4pPr>
            <a:lvl5pPr indent="0" lvl="4" marL="0" marR="0" rtl="0" algn="l">
              <a:spcBef>
                <a:spcPts val="0"/>
              </a:spcBef>
              <a:buNone/>
              <a:defRPr b="0" i="0" sz="1800" u="none" cap="none" strike="noStrike">
                <a:solidFill>
                  <a:schemeClr val="dk1"/>
                </a:solidFill>
                <a:latin typeface="Arial"/>
                <a:ea typeface="Arial"/>
                <a:cs typeface="Arial"/>
                <a:sym typeface="Arial"/>
              </a:defRPr>
            </a:lvl5pPr>
            <a:lvl6pPr indent="0" lvl="5" marL="0" marR="0" rtl="0" algn="l">
              <a:spcBef>
                <a:spcPts val="0"/>
              </a:spcBef>
              <a:buNone/>
              <a:defRPr b="0" i="0" sz="1800" u="none" cap="none" strike="noStrike">
                <a:solidFill>
                  <a:schemeClr val="dk1"/>
                </a:solidFill>
                <a:latin typeface="Arial"/>
                <a:ea typeface="Arial"/>
                <a:cs typeface="Arial"/>
                <a:sym typeface="Arial"/>
              </a:defRPr>
            </a:lvl6pPr>
            <a:lvl7pPr indent="0" lvl="6" marL="0" marR="0" rtl="0" algn="l">
              <a:spcBef>
                <a:spcPts val="0"/>
              </a:spcBef>
              <a:buNone/>
              <a:defRPr b="0" i="0" sz="1800" u="none" cap="none" strike="noStrike">
                <a:solidFill>
                  <a:schemeClr val="dk1"/>
                </a:solidFill>
                <a:latin typeface="Arial"/>
                <a:ea typeface="Arial"/>
                <a:cs typeface="Arial"/>
                <a:sym typeface="Arial"/>
              </a:defRPr>
            </a:lvl7pPr>
            <a:lvl8pPr indent="0" lvl="7" marL="0" marR="0" rtl="0" algn="l">
              <a:spcBef>
                <a:spcPts val="0"/>
              </a:spcBef>
              <a:buNone/>
              <a:defRPr b="0" i="0" sz="1800" u="none" cap="none" strike="noStrike">
                <a:solidFill>
                  <a:schemeClr val="dk1"/>
                </a:solidFill>
                <a:latin typeface="Arial"/>
                <a:ea typeface="Arial"/>
                <a:cs typeface="Arial"/>
                <a:sym typeface="Arial"/>
              </a:defRPr>
            </a:lvl8pPr>
            <a:lvl9pPr indent="0" lvl="8" marL="0" marR="0" rtl="0" algn="l">
              <a:spcBef>
                <a:spcPts val="0"/>
              </a:spcBef>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2" name="Google Shape;22;p20"/>
          <p:cNvSpPr txBox="1"/>
          <p:nvPr>
            <p:ph idx="1" type="body"/>
          </p:nvPr>
        </p:nvSpPr>
        <p:spPr>
          <a:xfrm>
            <a:off x="504592" y="1238491"/>
            <a:ext cx="11104816" cy="49591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5" name="Shape 105"/>
        <p:cNvGrpSpPr/>
        <p:nvPr/>
      </p:nvGrpSpPr>
      <p:grpSpPr>
        <a:xfrm>
          <a:off x="0" y="0"/>
          <a:ext cx="0" cy="0"/>
          <a:chOff x="0" y="0"/>
          <a:chExt cx="0" cy="0"/>
        </a:xfrm>
      </p:grpSpPr>
      <p:sp>
        <p:nvSpPr>
          <p:cNvPr id="106" name="Google Shape;106;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9" name="Shape 109"/>
        <p:cNvGrpSpPr/>
        <p:nvPr/>
      </p:nvGrpSpPr>
      <p:grpSpPr>
        <a:xfrm>
          <a:off x="0" y="0"/>
          <a:ext cx="0" cy="0"/>
          <a:chOff x="0" y="0"/>
          <a:chExt cx="0" cy="0"/>
        </a:xfrm>
      </p:grpSpPr>
      <p:sp>
        <p:nvSpPr>
          <p:cNvPr id="110" name="Google Shape;110;p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4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12" name="Google Shape;112;p4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3" name="Google Shape;113;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6" name="Shape 116"/>
        <p:cNvGrpSpPr/>
        <p:nvPr/>
      </p:nvGrpSpPr>
      <p:grpSpPr>
        <a:xfrm>
          <a:off x="0" y="0"/>
          <a:ext cx="0" cy="0"/>
          <a:chOff x="0" y="0"/>
          <a:chExt cx="0" cy="0"/>
        </a:xfrm>
      </p:grpSpPr>
      <p:sp>
        <p:nvSpPr>
          <p:cNvPr id="117" name="Google Shape;117;p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41"/>
          <p:cNvSpPr/>
          <p:nvPr>
            <p:ph idx="2" type="pic"/>
          </p:nvPr>
        </p:nvSpPr>
        <p:spPr>
          <a:xfrm>
            <a:off x="5183188" y="987425"/>
            <a:ext cx="6172200" cy="4873625"/>
          </a:xfrm>
          <a:prstGeom prst="rect">
            <a:avLst/>
          </a:prstGeom>
          <a:noFill/>
          <a:ln>
            <a:noFill/>
          </a:ln>
        </p:spPr>
      </p:sp>
      <p:sp>
        <p:nvSpPr>
          <p:cNvPr id="119" name="Google Shape;119;p4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20" name="Google Shape;120;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3" name="Shape 123"/>
        <p:cNvGrpSpPr/>
        <p:nvPr/>
      </p:nvGrpSpPr>
      <p:grpSpPr>
        <a:xfrm>
          <a:off x="0" y="0"/>
          <a:ext cx="0" cy="0"/>
          <a:chOff x="0" y="0"/>
          <a:chExt cx="0" cy="0"/>
        </a:xfrm>
      </p:grpSpPr>
      <p:sp>
        <p:nvSpPr>
          <p:cNvPr id="124" name="Google Shape;124;p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4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9" name="Shape 129"/>
        <p:cNvGrpSpPr/>
        <p:nvPr/>
      </p:nvGrpSpPr>
      <p:grpSpPr>
        <a:xfrm>
          <a:off x="0" y="0"/>
          <a:ext cx="0" cy="0"/>
          <a:chOff x="0" y="0"/>
          <a:chExt cx="0" cy="0"/>
        </a:xfrm>
      </p:grpSpPr>
      <p:sp>
        <p:nvSpPr>
          <p:cNvPr id="130" name="Google Shape;130;p4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4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spTree>
      <p:nvGrpSpPr>
        <p:cNvPr id="135" name="Shape 135"/>
        <p:cNvGrpSpPr/>
        <p:nvPr/>
      </p:nvGrpSpPr>
      <p:grpSpPr>
        <a:xfrm>
          <a:off x="0" y="0"/>
          <a:ext cx="0" cy="0"/>
          <a:chOff x="0" y="0"/>
          <a:chExt cx="0" cy="0"/>
        </a:xfrm>
      </p:grpSpPr>
      <p:sp>
        <p:nvSpPr>
          <p:cNvPr id="136" name="Google Shape;136;p44"/>
          <p:cNvSpPr txBox="1"/>
          <p:nvPr>
            <p:ph type="title"/>
          </p:nvPr>
        </p:nvSpPr>
        <p:spPr>
          <a:xfrm>
            <a:off x="504592" y="334961"/>
            <a:ext cx="7973364" cy="6508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38" name="Google Shape;138;p44"/>
          <p:cNvSpPr txBox="1"/>
          <p:nvPr>
            <p:ph idx="1" type="body"/>
          </p:nvPr>
        </p:nvSpPr>
        <p:spPr>
          <a:xfrm>
            <a:off x="504592" y="1238491"/>
            <a:ext cx="11104816" cy="49591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 Title Only">
  <p:cSld name="Default - Title Only">
    <p:spTree>
      <p:nvGrpSpPr>
        <p:cNvPr id="139" name="Shape 139"/>
        <p:cNvGrpSpPr/>
        <p:nvPr/>
      </p:nvGrpSpPr>
      <p:grpSpPr>
        <a:xfrm>
          <a:off x="0" y="0"/>
          <a:ext cx="0" cy="0"/>
          <a:chOff x="0" y="0"/>
          <a:chExt cx="0" cy="0"/>
        </a:xfrm>
      </p:grpSpPr>
      <p:sp>
        <p:nvSpPr>
          <p:cNvPr id="140" name="Google Shape;140;p45"/>
          <p:cNvSpPr txBox="1"/>
          <p:nvPr>
            <p:ph type="title"/>
          </p:nvPr>
        </p:nvSpPr>
        <p:spPr>
          <a:xfrm>
            <a:off x="504592" y="273844"/>
            <a:ext cx="10515600" cy="6508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42" name="Google Shape;142;p45"/>
          <p:cNvSpPr txBox="1"/>
          <p:nvPr>
            <p:ph idx="11" type="ftr"/>
          </p:nvPr>
        </p:nvSpPr>
        <p:spPr>
          <a:xfrm>
            <a:off x="6846864" y="6584156"/>
            <a:ext cx="3714044" cy="25695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 Title Only">
  <p:cSld name="Default - Title Only">
    <p:spTree>
      <p:nvGrpSpPr>
        <p:cNvPr id="23" name="Shape 23"/>
        <p:cNvGrpSpPr/>
        <p:nvPr/>
      </p:nvGrpSpPr>
      <p:grpSpPr>
        <a:xfrm>
          <a:off x="0" y="0"/>
          <a:ext cx="0" cy="0"/>
          <a:chOff x="0" y="0"/>
          <a:chExt cx="0" cy="0"/>
        </a:xfrm>
      </p:grpSpPr>
      <p:sp>
        <p:nvSpPr>
          <p:cNvPr id="24" name="Google Shape;24;p21"/>
          <p:cNvSpPr txBox="1"/>
          <p:nvPr>
            <p:ph type="title"/>
          </p:nvPr>
        </p:nvSpPr>
        <p:spPr>
          <a:xfrm>
            <a:off x="504592" y="273844"/>
            <a:ext cx="10515600" cy="6508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21"/>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6" name="Google Shape;26;p21"/>
          <p:cNvSpPr txBox="1"/>
          <p:nvPr>
            <p:ph idx="11" type="ftr"/>
          </p:nvPr>
        </p:nvSpPr>
        <p:spPr>
          <a:xfrm>
            <a:off x="6846864" y="6584156"/>
            <a:ext cx="3714044" cy="256953"/>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 name="Shape 27"/>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8" name="Shape 28"/>
        <p:cNvGrpSpPr/>
        <p:nvPr/>
      </p:nvGrpSpPr>
      <p:grpSpPr>
        <a:xfrm>
          <a:off x="0" y="0"/>
          <a:ext cx="0" cy="0"/>
          <a:chOff x="0" y="0"/>
          <a:chExt cx="0" cy="0"/>
        </a:xfrm>
      </p:grpSpPr>
      <p:sp>
        <p:nvSpPr>
          <p:cNvPr id="29" name="Google Shape;29;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2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sp>
        <p:nvSpPr>
          <p:cNvPr id="39" name="Google Shape;39;p2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2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2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4" name="Shape 44"/>
        <p:cNvGrpSpPr/>
        <p:nvPr/>
      </p:nvGrpSpPr>
      <p:grpSpPr>
        <a:xfrm>
          <a:off x="0" y="0"/>
          <a:ext cx="0" cy="0"/>
          <a:chOff x="0" y="0"/>
          <a:chExt cx="0" cy="0"/>
        </a:xfrm>
      </p:grpSpPr>
      <p:sp>
        <p:nvSpPr>
          <p:cNvPr id="45" name="Google Shape;45;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jp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3.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pic>
        <p:nvPicPr>
          <p:cNvPr id="12" name="Google Shape;12;p18"/>
          <p:cNvPicPr preferRelativeResize="0"/>
          <p:nvPr/>
        </p:nvPicPr>
        <p:blipFill rotWithShape="1">
          <a:blip r:embed="rId1">
            <a:alphaModFix/>
          </a:blip>
          <a:srcRect b="0" l="0" r="0" t="0"/>
          <a:stretch/>
        </p:blipFill>
        <p:spPr>
          <a:xfrm>
            <a:off x="280295" y="6244273"/>
            <a:ext cx="1041877" cy="544618"/>
          </a:xfrm>
          <a:prstGeom prst="rect">
            <a:avLst/>
          </a:prstGeom>
          <a:noFill/>
          <a:ln>
            <a:noFill/>
          </a:ln>
        </p:spPr>
      </p:pic>
      <p:sp>
        <p:nvSpPr>
          <p:cNvPr id="13" name="Google Shape;13;p18"/>
          <p:cNvSpPr txBox="1"/>
          <p:nvPr/>
        </p:nvSpPr>
        <p:spPr>
          <a:xfrm>
            <a:off x="1266568" y="6351365"/>
            <a:ext cx="3002692" cy="33855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i="0" lang="en-US" sz="1600" u="none" cap="none" strike="noStrike">
                <a:solidFill>
                  <a:srgbClr val="4481AA"/>
                </a:solidFill>
                <a:latin typeface="Arial"/>
                <a:ea typeface="Arial"/>
                <a:cs typeface="Arial"/>
                <a:sym typeface="Arial"/>
              </a:rPr>
              <a:t>National Science Data Fabric</a:t>
            </a:r>
            <a:endParaRPr b="1" i="0" sz="1600" u="none" cap="none" strike="noStrike">
              <a:solidFill>
                <a:srgbClr val="4481AA"/>
              </a:solidFill>
              <a:latin typeface="Arial"/>
              <a:ea typeface="Arial"/>
              <a:cs typeface="Arial"/>
              <a:sym typeface="Arial"/>
            </a:endParaRPr>
          </a:p>
        </p:txBody>
      </p:sp>
      <p:pic>
        <p:nvPicPr>
          <p:cNvPr id="14" name="Google Shape;14;p18"/>
          <p:cNvPicPr preferRelativeResize="0"/>
          <p:nvPr/>
        </p:nvPicPr>
        <p:blipFill rotWithShape="1">
          <a:blip r:embed="rId2">
            <a:alphaModFix/>
          </a:blip>
          <a:srcRect b="0" l="0" r="0" t="97906"/>
          <a:stretch/>
        </p:blipFill>
        <p:spPr>
          <a:xfrm rot="10800000">
            <a:off x="0" y="1716582"/>
            <a:ext cx="12192000" cy="81727"/>
          </a:xfrm>
          <a:prstGeom prst="rect">
            <a:avLst/>
          </a:prstGeom>
          <a:noFill/>
          <a:ln>
            <a:noFill/>
          </a:ln>
        </p:spPr>
      </p:pic>
      <p:sp>
        <p:nvSpPr>
          <p:cNvPr id="15" name="Google Shape;15;p18"/>
          <p:cNvSpPr/>
          <p:nvPr/>
        </p:nvSpPr>
        <p:spPr>
          <a:xfrm>
            <a:off x="0" y="1623906"/>
            <a:ext cx="12192000" cy="45719"/>
          </a:xfrm>
          <a:prstGeom prst="rect">
            <a:avLst/>
          </a:prstGeom>
          <a:solidFill>
            <a:srgbClr val="054B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 name="Shape 60"/>
        <p:cNvGrpSpPr/>
        <p:nvPr/>
      </p:nvGrpSpPr>
      <p:grpSpPr>
        <a:xfrm>
          <a:off x="0" y="0"/>
          <a:ext cx="0" cy="0"/>
          <a:chOff x="0" y="0"/>
          <a:chExt cx="0" cy="0"/>
        </a:xfrm>
      </p:grpSpPr>
      <p:sp>
        <p:nvSpPr>
          <p:cNvPr id="61" name="Google Shape;61;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 name="Google Shape;62;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4" name="Google Shape;64;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 name="Google Shape;65;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15.png"/><Relationship Id="rId5" Type="http://schemas.openxmlformats.org/officeDocument/2006/relationships/image" Target="../media/image4.png"/><Relationship Id="rId6" Type="http://schemas.openxmlformats.org/officeDocument/2006/relationships/image" Target="../media/image14.png"/></Relationships>
</file>

<file path=ppt/slides/_rels/slide11.xml.rels><?xml version="1.0" encoding="UTF-8" standalone="yes"?><Relationships xmlns="http://schemas.openxmlformats.org/package/2006/relationships"><Relationship Id="rId11" Type="http://schemas.openxmlformats.org/officeDocument/2006/relationships/image" Target="../media/image20.png"/><Relationship Id="rId10" Type="http://schemas.openxmlformats.org/officeDocument/2006/relationships/image" Target="../media/image24.png"/><Relationship Id="rId13" Type="http://schemas.openxmlformats.org/officeDocument/2006/relationships/image" Target="../media/image23.png"/><Relationship Id="rId12" Type="http://schemas.openxmlformats.org/officeDocument/2006/relationships/image" Target="../media/image25.png"/><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hyperlink" Target="mailto:ana@internet2.edu" TargetMode="External"/><Relationship Id="rId4" Type="http://schemas.openxmlformats.org/officeDocument/2006/relationships/image" Target="../media/image9.png"/><Relationship Id="rId9" Type="http://schemas.openxmlformats.org/officeDocument/2006/relationships/image" Target="../media/image19.png"/><Relationship Id="rId15" Type="http://schemas.openxmlformats.org/officeDocument/2006/relationships/image" Target="../media/image29.png"/><Relationship Id="rId14" Type="http://schemas.openxmlformats.org/officeDocument/2006/relationships/image" Target="../media/image33.png"/><Relationship Id="rId17" Type="http://schemas.openxmlformats.org/officeDocument/2006/relationships/image" Target="../media/image34.png"/><Relationship Id="rId16" Type="http://schemas.openxmlformats.org/officeDocument/2006/relationships/image" Target="../media/image27.png"/><Relationship Id="rId5" Type="http://schemas.openxmlformats.org/officeDocument/2006/relationships/image" Target="../media/image13.png"/><Relationship Id="rId6" Type="http://schemas.openxmlformats.org/officeDocument/2006/relationships/image" Target="../media/image17.png"/><Relationship Id="rId18" Type="http://schemas.openxmlformats.org/officeDocument/2006/relationships/image" Target="../media/image37.png"/><Relationship Id="rId7" Type="http://schemas.openxmlformats.org/officeDocument/2006/relationships/image" Target="../media/image11.jpg"/><Relationship Id="rId8"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2.png"/><Relationship Id="rId4" Type="http://schemas.openxmlformats.org/officeDocument/2006/relationships/image" Target="../media/image9.png"/><Relationship Id="rId5" Type="http://schemas.openxmlformats.org/officeDocument/2006/relationships/image" Target="../media/image21.jpg"/><Relationship Id="rId6" Type="http://schemas.openxmlformats.org/officeDocument/2006/relationships/image" Target="../media/image32.jpg"/><Relationship Id="rId7" Type="http://schemas.openxmlformats.org/officeDocument/2006/relationships/hyperlink" Target="https://bit.ly/35qdv7B"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3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26.png"/><Relationship Id="rId5" Type="http://schemas.openxmlformats.org/officeDocument/2006/relationships/image" Target="../media/image30.png"/><Relationship Id="rId6"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36.png"/><Relationship Id="rId5" Type="http://schemas.openxmlformats.org/officeDocument/2006/relationships/image" Target="../media/image10.jpg"/><Relationship Id="rId6"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pic>
        <p:nvPicPr>
          <p:cNvPr id="147" name="Google Shape;147;p1"/>
          <p:cNvPicPr preferRelativeResize="0"/>
          <p:nvPr/>
        </p:nvPicPr>
        <p:blipFill rotWithShape="1">
          <a:blip r:embed="rId3">
            <a:alphaModFix/>
          </a:blip>
          <a:srcRect b="0" l="0" r="0" t="0"/>
          <a:stretch/>
        </p:blipFill>
        <p:spPr>
          <a:xfrm rot="10800000">
            <a:off x="0" y="685800"/>
            <a:ext cx="12192000" cy="3903698"/>
          </a:xfrm>
          <a:prstGeom prst="rect">
            <a:avLst/>
          </a:prstGeom>
          <a:noFill/>
          <a:ln>
            <a:noFill/>
          </a:ln>
        </p:spPr>
      </p:pic>
      <p:sp>
        <p:nvSpPr>
          <p:cNvPr id="148" name="Google Shape;148;p1"/>
          <p:cNvSpPr txBox="1"/>
          <p:nvPr>
            <p:ph type="ctrTitle"/>
          </p:nvPr>
        </p:nvSpPr>
        <p:spPr>
          <a:xfrm>
            <a:off x="157844" y="1116184"/>
            <a:ext cx="11919856" cy="2387600"/>
          </a:xfrm>
          <a:prstGeom prst="rect">
            <a:avLst/>
          </a:prstGeom>
          <a:noFill/>
          <a:ln>
            <a:noFill/>
          </a:ln>
          <a:effectLst>
            <a:outerShdw blurRad="50800" rotWithShape="0" algn="tl" dir="2700000" dist="38100">
              <a:srgbClr val="000000">
                <a:alpha val="40000"/>
              </a:srgbClr>
            </a:outerShdw>
          </a:effectLst>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5400"/>
              <a:buFont typeface="Arial Black"/>
              <a:buNone/>
            </a:pPr>
            <a:r>
              <a:rPr lang="en-US" sz="5400">
                <a:solidFill>
                  <a:schemeClr val="lt1"/>
                </a:solidFill>
                <a:latin typeface="Arial Black"/>
                <a:ea typeface="Arial Black"/>
                <a:cs typeface="Arial Black"/>
                <a:sym typeface="Arial Black"/>
              </a:rPr>
              <a:t>MINORITY SERVING CYBERINFRASTRUCTURE CONSORTIUM</a:t>
            </a:r>
            <a:endParaRPr/>
          </a:p>
        </p:txBody>
      </p:sp>
      <p:sp>
        <p:nvSpPr>
          <p:cNvPr id="149" name="Google Shape;149;p1"/>
          <p:cNvSpPr txBox="1"/>
          <p:nvPr>
            <p:ph idx="1" type="subTitle"/>
          </p:nvPr>
        </p:nvSpPr>
        <p:spPr>
          <a:xfrm>
            <a:off x="1567249" y="3583503"/>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(MS-CC)</a:t>
            </a:r>
            <a:endParaRPr/>
          </a:p>
        </p:txBody>
      </p:sp>
      <p:sp>
        <p:nvSpPr>
          <p:cNvPr id="150" name="Google Shape;150;p1"/>
          <p:cNvSpPr/>
          <p:nvPr/>
        </p:nvSpPr>
        <p:spPr>
          <a:xfrm>
            <a:off x="0" y="593124"/>
            <a:ext cx="12192000" cy="45719"/>
          </a:xfrm>
          <a:prstGeom prst="rect">
            <a:avLst/>
          </a:prstGeom>
          <a:solidFill>
            <a:srgbClr val="054B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1" name="Google Shape;151;p1"/>
          <p:cNvSpPr/>
          <p:nvPr/>
        </p:nvSpPr>
        <p:spPr>
          <a:xfrm>
            <a:off x="0" y="4637902"/>
            <a:ext cx="12192000" cy="45719"/>
          </a:xfrm>
          <a:prstGeom prst="rect">
            <a:avLst/>
          </a:prstGeom>
          <a:solidFill>
            <a:srgbClr val="054B8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2" name="Google Shape;152;p1"/>
          <p:cNvSpPr txBox="1"/>
          <p:nvPr/>
        </p:nvSpPr>
        <p:spPr>
          <a:xfrm>
            <a:off x="2120140" y="4797338"/>
            <a:ext cx="7951720" cy="1655762"/>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Damian Clarke, CIO</a:t>
            </a:r>
            <a:endParaRPr/>
          </a:p>
          <a:p>
            <a:pPr indent="0" lvl="0" marL="0" marR="0" rtl="0" algn="ctr">
              <a:lnSpc>
                <a:spcPct val="90000"/>
              </a:lnSpc>
              <a:spcBef>
                <a:spcPts val="10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Meharry Medical College, Nashville, TN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0"/>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fld id="{00000000-1234-1234-1234-123412341234}" type="slidenum">
              <a:rPr lang="en-US"/>
              <a:t>‹#›</a:t>
            </a:fld>
            <a:endParaRPr/>
          </a:p>
        </p:txBody>
      </p:sp>
      <p:sp>
        <p:nvSpPr>
          <p:cNvPr id="228" name="Google Shape;228;p10"/>
          <p:cNvSpPr txBox="1"/>
          <p:nvPr/>
        </p:nvSpPr>
        <p:spPr>
          <a:xfrm>
            <a:off x="698863" y="971288"/>
            <a:ext cx="2760675" cy="338888"/>
          </a:xfrm>
          <a:prstGeom prst="rect">
            <a:avLst/>
          </a:prstGeom>
          <a:noFill/>
          <a:ln>
            <a:noFill/>
          </a:ln>
        </p:spPr>
        <p:txBody>
          <a:bodyPr anchorCtr="0" anchor="t" bIns="0" lIns="0" spcFirstLastPara="1" rIns="0" wrap="square" tIns="0">
            <a:normAutofit/>
          </a:bodyPr>
          <a:lstStyle/>
          <a:p>
            <a:pPr indent="0" lvl="0" marL="0" marR="0" rtl="0" algn="ctr">
              <a:lnSpc>
                <a:spcPct val="90000"/>
              </a:lnSpc>
              <a:spcBef>
                <a:spcPts val="0"/>
              </a:spcBef>
              <a:spcAft>
                <a:spcPts val="0"/>
              </a:spcAft>
              <a:buClr>
                <a:srgbClr val="000000"/>
              </a:buClr>
              <a:buSzPts val="2000"/>
              <a:buFont typeface="Arial"/>
              <a:buNone/>
            </a:pPr>
            <a:r>
              <a:rPr b="1" lang="en-US" sz="2000" cap="none">
                <a:solidFill>
                  <a:srgbClr val="000000"/>
                </a:solidFill>
                <a:latin typeface="Arial"/>
                <a:ea typeface="Arial"/>
                <a:cs typeface="Arial"/>
                <a:sym typeface="Arial"/>
              </a:rPr>
              <a:t>Website</a:t>
            </a:r>
            <a:endParaRPr b="0" sz="2000" cap="none">
              <a:solidFill>
                <a:srgbClr val="DA3E27"/>
              </a:solidFill>
              <a:latin typeface="Arial"/>
              <a:ea typeface="Arial"/>
              <a:cs typeface="Arial"/>
              <a:sym typeface="Arial"/>
            </a:endParaRPr>
          </a:p>
        </p:txBody>
      </p:sp>
      <p:pic>
        <p:nvPicPr>
          <p:cNvPr id="229" name="Google Shape;229;p10"/>
          <p:cNvPicPr preferRelativeResize="0"/>
          <p:nvPr/>
        </p:nvPicPr>
        <p:blipFill rotWithShape="1">
          <a:blip r:embed="rId3">
            <a:alphaModFix/>
          </a:blip>
          <a:srcRect b="0" l="0" r="0" t="0"/>
          <a:stretch/>
        </p:blipFill>
        <p:spPr>
          <a:xfrm>
            <a:off x="0" y="0"/>
            <a:ext cx="12192000" cy="704850"/>
          </a:xfrm>
          <a:prstGeom prst="rect">
            <a:avLst/>
          </a:prstGeom>
          <a:noFill/>
          <a:ln>
            <a:noFill/>
          </a:ln>
        </p:spPr>
      </p:pic>
      <p:sp>
        <p:nvSpPr>
          <p:cNvPr id="230" name="Google Shape;230;p10"/>
          <p:cNvSpPr txBox="1"/>
          <p:nvPr/>
        </p:nvSpPr>
        <p:spPr>
          <a:xfrm>
            <a:off x="6867681" y="946232"/>
            <a:ext cx="2760675" cy="338888"/>
          </a:xfrm>
          <a:prstGeom prst="rect">
            <a:avLst/>
          </a:prstGeom>
          <a:noFill/>
          <a:ln>
            <a:noFill/>
          </a:ln>
        </p:spPr>
        <p:txBody>
          <a:bodyPr anchorCtr="0" anchor="t" bIns="0" lIns="0" spcFirstLastPara="1" rIns="0" wrap="square" tIns="0">
            <a:normAutofit/>
          </a:bodyPr>
          <a:lstStyle/>
          <a:p>
            <a:pPr indent="0" lvl="0" marL="0" marR="0" rtl="0" algn="ctr">
              <a:lnSpc>
                <a:spcPct val="90000"/>
              </a:lnSpc>
              <a:spcBef>
                <a:spcPts val="0"/>
              </a:spcBef>
              <a:spcAft>
                <a:spcPts val="0"/>
              </a:spcAft>
              <a:buClr>
                <a:srgbClr val="000000"/>
              </a:buClr>
              <a:buSzPts val="2000"/>
              <a:buFont typeface="Arial"/>
              <a:buNone/>
            </a:pPr>
            <a:r>
              <a:rPr b="1" lang="en-US" sz="2000" cap="none">
                <a:solidFill>
                  <a:srgbClr val="000000"/>
                </a:solidFill>
                <a:latin typeface="Arial"/>
                <a:ea typeface="Arial"/>
                <a:cs typeface="Arial"/>
                <a:sym typeface="Arial"/>
              </a:rPr>
              <a:t>New Features</a:t>
            </a:r>
            <a:endParaRPr/>
          </a:p>
        </p:txBody>
      </p:sp>
      <p:sp>
        <p:nvSpPr>
          <p:cNvPr id="231" name="Google Shape;231;p10"/>
          <p:cNvSpPr txBox="1"/>
          <p:nvPr/>
        </p:nvSpPr>
        <p:spPr>
          <a:xfrm>
            <a:off x="10090438" y="4672532"/>
            <a:ext cx="2018830" cy="326599"/>
          </a:xfrm>
          <a:prstGeom prst="rect">
            <a:avLst/>
          </a:prstGeom>
          <a:noFill/>
          <a:ln>
            <a:noFill/>
          </a:ln>
        </p:spPr>
        <p:txBody>
          <a:bodyPr anchorCtr="0" anchor="t" bIns="0" lIns="0" spcFirstLastPara="1" rIns="0" wrap="square" tIns="0">
            <a:normAutofit/>
          </a:bodyPr>
          <a:lstStyle/>
          <a:p>
            <a:pPr indent="0" lvl="0" marL="0" marR="0" rtl="0" algn="l">
              <a:lnSpc>
                <a:spcPct val="100000"/>
              </a:lnSpc>
              <a:spcBef>
                <a:spcPts val="0"/>
              </a:spcBef>
              <a:spcAft>
                <a:spcPts val="0"/>
              </a:spcAft>
              <a:buClr>
                <a:schemeClr val="dk1"/>
              </a:buClr>
              <a:buSzPts val="1400"/>
              <a:buFont typeface="Arial"/>
              <a:buNone/>
            </a:pPr>
            <a:r>
              <a:rPr b="0" lang="en-US" sz="1400" cap="none">
                <a:solidFill>
                  <a:schemeClr val="dk1"/>
                </a:solidFill>
                <a:latin typeface="Arial"/>
                <a:ea typeface="Arial"/>
                <a:cs typeface="Arial"/>
                <a:sym typeface="Arial"/>
              </a:rPr>
              <a:t>Participant information</a:t>
            </a:r>
            <a:endParaRPr/>
          </a:p>
        </p:txBody>
      </p:sp>
      <p:pic>
        <p:nvPicPr>
          <p:cNvPr descr="Chart, pie chart&#10;&#10;Description automatically generated" id="232" name="Google Shape;232;p10"/>
          <p:cNvPicPr preferRelativeResize="0"/>
          <p:nvPr/>
        </p:nvPicPr>
        <p:blipFill rotWithShape="1">
          <a:blip r:embed="rId4">
            <a:alphaModFix/>
          </a:blip>
          <a:srcRect b="0" l="0" r="0" t="0"/>
          <a:stretch/>
        </p:blipFill>
        <p:spPr>
          <a:xfrm>
            <a:off x="8248018" y="1839976"/>
            <a:ext cx="3684841" cy="2745915"/>
          </a:xfrm>
          <a:prstGeom prst="rect">
            <a:avLst/>
          </a:prstGeom>
          <a:noFill/>
          <a:ln>
            <a:noFill/>
          </a:ln>
        </p:spPr>
      </p:pic>
      <p:sp>
        <p:nvSpPr>
          <p:cNvPr id="233" name="Google Shape;233;p10"/>
          <p:cNvSpPr txBox="1"/>
          <p:nvPr/>
        </p:nvSpPr>
        <p:spPr>
          <a:xfrm>
            <a:off x="8412374" y="5085772"/>
            <a:ext cx="2588136" cy="1065647"/>
          </a:xfrm>
          <a:prstGeom prst="rect">
            <a:avLst/>
          </a:prstGeom>
          <a:noFill/>
          <a:ln>
            <a:noFill/>
          </a:ln>
        </p:spPr>
        <p:txBody>
          <a:bodyPr anchorCtr="0" anchor="t" bIns="0" lIns="0" spcFirstLastPara="1" rIns="0" wrap="square" tIns="0">
            <a:normAutofit/>
          </a:bodyPr>
          <a:lstStyle/>
          <a:p>
            <a:pPr indent="0" lvl="0" marL="0" marR="0" rtl="0" algn="l">
              <a:lnSpc>
                <a:spcPct val="100000"/>
              </a:lnSpc>
              <a:spcBef>
                <a:spcPts val="0"/>
              </a:spcBef>
              <a:spcAft>
                <a:spcPts val="0"/>
              </a:spcAft>
              <a:buClr>
                <a:schemeClr val="dk1"/>
              </a:buClr>
              <a:buSzPts val="1400"/>
              <a:buFont typeface="Arial"/>
              <a:buNone/>
            </a:pPr>
            <a:r>
              <a:rPr b="0" lang="en-US" sz="1400" cap="none">
                <a:solidFill>
                  <a:schemeClr val="dk1"/>
                </a:solidFill>
                <a:latin typeface="Arial"/>
                <a:ea typeface="Arial"/>
                <a:cs typeface="Arial"/>
                <a:sym typeface="Arial"/>
              </a:rPr>
              <a:t>Interactive map of participating universities, including listings for all HBCUs, HSIs, TCUs, and other MSIs</a:t>
            </a:r>
            <a:endParaRPr/>
          </a:p>
        </p:txBody>
      </p:sp>
      <p:pic>
        <p:nvPicPr>
          <p:cNvPr descr="Map&#10;&#10;Description automatically generated" id="234" name="Google Shape;234;p10"/>
          <p:cNvPicPr preferRelativeResize="0"/>
          <p:nvPr/>
        </p:nvPicPr>
        <p:blipFill rotWithShape="1">
          <a:blip r:embed="rId5">
            <a:alphaModFix/>
          </a:blip>
          <a:srcRect b="0" l="0" r="0" t="0"/>
          <a:stretch/>
        </p:blipFill>
        <p:spPr>
          <a:xfrm>
            <a:off x="4779421" y="1926658"/>
            <a:ext cx="3313393" cy="4495094"/>
          </a:xfrm>
          <a:prstGeom prst="rect">
            <a:avLst/>
          </a:prstGeom>
          <a:noFill/>
          <a:ln>
            <a:noFill/>
          </a:ln>
        </p:spPr>
      </p:pic>
      <p:pic>
        <p:nvPicPr>
          <p:cNvPr descr="Company name&#10;&#10;Description automatically generated with medium confidence" id="235" name="Google Shape;235;p10"/>
          <p:cNvPicPr preferRelativeResize="0"/>
          <p:nvPr/>
        </p:nvPicPr>
        <p:blipFill rotWithShape="1">
          <a:blip r:embed="rId6">
            <a:alphaModFix/>
          </a:blip>
          <a:srcRect b="0" l="0" r="0" t="0"/>
          <a:stretch/>
        </p:blipFill>
        <p:spPr>
          <a:xfrm>
            <a:off x="498893" y="1971850"/>
            <a:ext cx="3313393" cy="329551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1"/>
          <p:cNvSpPr txBox="1"/>
          <p:nvPr/>
        </p:nvSpPr>
        <p:spPr>
          <a:xfrm>
            <a:off x="433347" y="1758256"/>
            <a:ext cx="1466504"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5EBCC5"/>
                </a:solidFill>
                <a:latin typeface="Arial"/>
                <a:ea typeface="Arial"/>
                <a:cs typeface="Arial"/>
                <a:sym typeface="Arial"/>
              </a:rPr>
              <a:t>Objectives</a:t>
            </a:r>
            <a:endParaRPr/>
          </a:p>
        </p:txBody>
      </p:sp>
      <p:sp>
        <p:nvSpPr>
          <p:cNvPr id="242" name="Google Shape;242;p11"/>
          <p:cNvSpPr txBox="1"/>
          <p:nvPr/>
        </p:nvSpPr>
        <p:spPr>
          <a:xfrm>
            <a:off x="448226" y="3889044"/>
            <a:ext cx="5565675"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5EBCC5"/>
                </a:solidFill>
                <a:latin typeface="Arial"/>
                <a:ea typeface="Arial"/>
                <a:cs typeface="Arial"/>
                <a:sym typeface="Arial"/>
              </a:rPr>
              <a:t>Scientific and Broader Impacts of $3 Million Grant</a:t>
            </a:r>
            <a:endParaRPr/>
          </a:p>
        </p:txBody>
      </p:sp>
      <p:sp>
        <p:nvSpPr>
          <p:cNvPr id="243" name="Google Shape;243;p11"/>
          <p:cNvSpPr txBox="1"/>
          <p:nvPr/>
        </p:nvSpPr>
        <p:spPr>
          <a:xfrm>
            <a:off x="533400" y="2082708"/>
            <a:ext cx="5562600" cy="1661993"/>
          </a:xfrm>
          <a:prstGeom prst="rect">
            <a:avLst/>
          </a:prstGeom>
          <a:noFill/>
          <a:ln>
            <a:noFill/>
          </a:ln>
        </p:spPr>
        <p:txBody>
          <a:bodyPr anchorCtr="0" anchor="t" bIns="0" lIns="0" spcFirstLastPara="1" rIns="0" wrap="square" tIns="0">
            <a:spAutoFit/>
          </a:bodyPr>
          <a:lstStyle/>
          <a:p>
            <a:pPr indent="-112712" lvl="0" marL="285750" marR="0" rtl="0" algn="l">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Create a connective and collaborative organization that serves as a centralized hub for HBCUs, TCUs, and other MSIs to utilize for CI advocacy, guidance, and expertise</a:t>
            </a:r>
            <a:endParaRPr/>
          </a:p>
          <a:p>
            <a:pPr indent="-112712" lvl="0" marL="285750" marR="0" rtl="0" algn="l">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Increase awareness, availability, and financial support for professional development opportunities for faculty, staff, and students at HBCUs, TCUs, and other MSIs</a:t>
            </a:r>
            <a:endParaRPr/>
          </a:p>
          <a:p>
            <a:pPr indent="-112712" lvl="0" marL="285750" marR="0" rtl="0" algn="l">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Enhance communication among researchers, university leadership, and </a:t>
            </a: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CI professionals </a:t>
            </a:r>
            <a:endParaRPr/>
          </a:p>
          <a:p>
            <a:pPr indent="-112712" lvl="0" marL="285750" marR="0" rtl="0" algn="l">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Increase access to shared CI resources at MS-CC organizations</a:t>
            </a:r>
            <a:endParaRPr/>
          </a:p>
        </p:txBody>
      </p:sp>
      <p:sp>
        <p:nvSpPr>
          <p:cNvPr id="244" name="Google Shape;244;p11"/>
          <p:cNvSpPr txBox="1"/>
          <p:nvPr/>
        </p:nvSpPr>
        <p:spPr>
          <a:xfrm>
            <a:off x="533399" y="4231553"/>
            <a:ext cx="5771957" cy="1661993"/>
          </a:xfrm>
          <a:prstGeom prst="rect">
            <a:avLst/>
          </a:prstGeom>
          <a:noFill/>
          <a:ln>
            <a:noFill/>
          </a:ln>
        </p:spPr>
        <p:txBody>
          <a:bodyPr anchorCtr="0" anchor="t" bIns="0" lIns="0" spcFirstLastPara="1" rIns="0" wrap="square" tIns="0">
            <a:spAutoFit/>
          </a:bodyPr>
          <a:lstStyle/>
          <a:p>
            <a:pPr indent="-112712" lvl="0" marL="285750" marR="0" rtl="0" algn="l">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Advance understanding of the benefits for shared CI across a distributed community of colleges and universities in a mix of urban, suburban, and </a:t>
            </a: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rural settings</a:t>
            </a:r>
            <a:endParaRPr/>
          </a:p>
          <a:p>
            <a:pPr indent="-112712" lvl="0" marL="285750" marR="0" rtl="0" algn="l">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Advance understanding around the importance of multi-stakeholder </a:t>
            </a: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consortia supporting CI</a:t>
            </a:r>
            <a:endParaRPr/>
          </a:p>
          <a:p>
            <a:pPr indent="-112712" lvl="0" marL="285750" marR="0" rtl="0" algn="l">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Increase diversity in the STEM talent pool and workforce</a:t>
            </a:r>
            <a:endParaRPr/>
          </a:p>
          <a:p>
            <a:pPr indent="-112712" lvl="0" marL="285750" marR="0" rtl="0" algn="l">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Increase the availability of workforce development opportunities for researchers, professional staff, and students at HBCUs, TCUs, and other MSIs</a:t>
            </a:r>
            <a:endParaRPr/>
          </a:p>
          <a:p>
            <a:pPr indent="-112712" lvl="0" marL="285750" marR="0" rtl="0" algn="l">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Advancing CI capabilities at these and other minority serving campuses</a:t>
            </a:r>
            <a:endParaRPr/>
          </a:p>
        </p:txBody>
      </p:sp>
      <p:grpSp>
        <p:nvGrpSpPr>
          <p:cNvPr id="245" name="Google Shape;245;p11"/>
          <p:cNvGrpSpPr/>
          <p:nvPr/>
        </p:nvGrpSpPr>
        <p:grpSpPr>
          <a:xfrm>
            <a:off x="6871615" y="5162286"/>
            <a:ext cx="4687706" cy="1061829"/>
            <a:chOff x="6538012" y="5139822"/>
            <a:chExt cx="4687706" cy="1061829"/>
          </a:xfrm>
        </p:grpSpPr>
        <p:sp>
          <p:nvSpPr>
            <p:cNvPr id="246" name="Google Shape;246;p11"/>
            <p:cNvSpPr txBox="1"/>
            <p:nvPr/>
          </p:nvSpPr>
          <p:spPr>
            <a:xfrm>
              <a:off x="6538012" y="5139822"/>
              <a:ext cx="1596912"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50">
                  <a:solidFill>
                    <a:schemeClr val="dk1"/>
                  </a:solidFill>
                  <a:latin typeface="Arial"/>
                  <a:ea typeface="Arial"/>
                  <a:cs typeface="Arial"/>
                  <a:sym typeface="Arial"/>
                </a:rPr>
                <a:t>Principal Investigator:</a:t>
              </a:r>
              <a:endParaRPr/>
            </a:p>
            <a:p>
              <a:pPr indent="0" lvl="0" marL="0" marR="0" rtl="0" algn="l">
                <a:spcBef>
                  <a:spcPts val="0"/>
                </a:spcBef>
                <a:spcAft>
                  <a:spcPts val="0"/>
                </a:spcAft>
                <a:buNone/>
              </a:pPr>
              <a:r>
                <a:rPr lang="en-US" sz="1050">
                  <a:solidFill>
                    <a:schemeClr val="dk1"/>
                  </a:solidFill>
                  <a:latin typeface="Arial"/>
                  <a:ea typeface="Arial"/>
                  <a:cs typeface="Arial"/>
                  <a:sym typeface="Arial"/>
                </a:rPr>
                <a:t>Ana Hunsinger, </a:t>
              </a:r>
              <a:endParaRPr/>
            </a:p>
            <a:p>
              <a:pPr indent="0" lvl="0" marL="0" marR="0" rtl="0" algn="l">
                <a:spcBef>
                  <a:spcPts val="0"/>
                </a:spcBef>
                <a:spcAft>
                  <a:spcPts val="0"/>
                </a:spcAft>
                <a:buNone/>
              </a:pPr>
              <a:r>
                <a:rPr lang="en-US" sz="1050">
                  <a:solidFill>
                    <a:schemeClr val="dk1"/>
                  </a:solidFill>
                  <a:latin typeface="Arial"/>
                  <a:ea typeface="Arial"/>
                  <a:cs typeface="Arial"/>
                  <a:sym typeface="Arial"/>
                </a:rPr>
                <a:t>Internet2 </a:t>
              </a:r>
              <a:endParaRPr/>
            </a:p>
            <a:p>
              <a:pPr indent="0" lvl="0" marL="0" marR="0" rtl="0" algn="l">
                <a:spcBef>
                  <a:spcPts val="0"/>
                </a:spcBef>
                <a:spcAft>
                  <a:spcPts val="0"/>
                </a:spcAft>
                <a:buNone/>
              </a:pPr>
              <a:r>
                <a:rPr lang="en-US" sz="1050" u="sng">
                  <a:solidFill>
                    <a:schemeClr val="dk1"/>
                  </a:solidFill>
                  <a:latin typeface="Arial"/>
                  <a:ea typeface="Arial"/>
                  <a:cs typeface="Arial"/>
                  <a:sym typeface="Arial"/>
                  <a:hlinkClick r:id="rId3">
                    <a:extLst>
                      <a:ext uri="{A12FA001-AC4F-418D-AE19-62706E023703}">
                        <ahyp:hlinkClr val="tx"/>
                      </a:ext>
                    </a:extLst>
                  </a:hlinkClick>
                </a:rPr>
                <a:t>ana@internet2.edu</a:t>
              </a:r>
              <a:endParaRPr sz="1050">
                <a:solidFill>
                  <a:schemeClr val="dk1"/>
                </a:solidFill>
                <a:latin typeface="Arial"/>
                <a:ea typeface="Arial"/>
                <a:cs typeface="Arial"/>
                <a:sym typeface="Arial"/>
              </a:endParaRPr>
            </a:p>
          </p:txBody>
        </p:sp>
        <p:sp>
          <p:nvSpPr>
            <p:cNvPr id="247" name="Google Shape;247;p11"/>
            <p:cNvSpPr txBox="1"/>
            <p:nvPr/>
          </p:nvSpPr>
          <p:spPr>
            <a:xfrm>
              <a:off x="8360831" y="5139822"/>
              <a:ext cx="2864887" cy="10618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50">
                  <a:solidFill>
                    <a:schemeClr val="dk1"/>
                  </a:solidFill>
                  <a:latin typeface="Arial"/>
                  <a:ea typeface="Arial"/>
                  <a:cs typeface="Arial"/>
                  <a:sym typeface="Arial"/>
                </a:rPr>
                <a:t>Co-Principal Investigators:</a:t>
              </a:r>
              <a:endParaRPr/>
            </a:p>
            <a:p>
              <a:pPr indent="0" lvl="0" marL="0" marR="0" rtl="0" algn="l">
                <a:spcBef>
                  <a:spcPts val="0"/>
                </a:spcBef>
                <a:spcAft>
                  <a:spcPts val="0"/>
                </a:spcAft>
                <a:buNone/>
              </a:pPr>
              <a:r>
                <a:rPr lang="en-US" sz="1050">
                  <a:solidFill>
                    <a:schemeClr val="dk1"/>
                  </a:solidFill>
                  <a:latin typeface="Arial"/>
                  <a:ea typeface="Arial"/>
                  <a:cs typeface="Arial"/>
                  <a:sym typeface="Arial"/>
                </a:rPr>
                <a:t>Dr. Richard Aló, Florida A&amp;M University</a:t>
              </a:r>
              <a:endParaRPr/>
            </a:p>
            <a:p>
              <a:pPr indent="0" lvl="0" marL="0" marR="0" rtl="0" algn="l">
                <a:spcBef>
                  <a:spcPts val="0"/>
                </a:spcBef>
                <a:spcAft>
                  <a:spcPts val="0"/>
                </a:spcAft>
                <a:buNone/>
              </a:pPr>
              <a:r>
                <a:rPr lang="en-US" sz="1050">
                  <a:solidFill>
                    <a:schemeClr val="dk1"/>
                  </a:solidFill>
                  <a:latin typeface="Arial"/>
                  <a:ea typeface="Arial"/>
                  <a:cs typeface="Arial"/>
                  <a:sym typeface="Arial"/>
                </a:rPr>
                <a:t>Dr. Damian Clarke, Meharry Medical College</a:t>
              </a:r>
              <a:endParaRPr/>
            </a:p>
            <a:p>
              <a:pPr indent="0" lvl="0" marL="0" marR="0" rtl="0" algn="l">
                <a:spcBef>
                  <a:spcPts val="0"/>
                </a:spcBef>
                <a:spcAft>
                  <a:spcPts val="0"/>
                </a:spcAft>
                <a:buNone/>
              </a:pPr>
              <a:r>
                <a:rPr lang="en-US" sz="1050">
                  <a:solidFill>
                    <a:schemeClr val="dk1"/>
                  </a:solidFill>
                  <a:latin typeface="Arial"/>
                  <a:ea typeface="Arial"/>
                  <a:cs typeface="Arial"/>
                  <a:sym typeface="Arial"/>
                </a:rPr>
                <a:t>Dr. Deborah Dent, Jackson State University</a:t>
              </a:r>
              <a:endParaRPr/>
            </a:p>
            <a:p>
              <a:pPr indent="0" lvl="0" marL="0" marR="0" rtl="0" algn="l">
                <a:spcBef>
                  <a:spcPts val="0"/>
                </a:spcBef>
                <a:spcAft>
                  <a:spcPts val="0"/>
                </a:spcAft>
                <a:buNone/>
              </a:pPr>
              <a:r>
                <a:rPr lang="en-US" sz="1050">
                  <a:solidFill>
                    <a:schemeClr val="dk1"/>
                  </a:solidFill>
                  <a:latin typeface="Arial"/>
                  <a:ea typeface="Arial"/>
                  <a:cs typeface="Arial"/>
                  <a:sym typeface="Arial"/>
                </a:rPr>
                <a:t>Jim Bottom, American Indian Higher </a:t>
              </a:r>
              <a:endParaRPr/>
            </a:p>
            <a:p>
              <a:pPr indent="0" lvl="0" marL="0" marR="0" rtl="0" algn="l">
                <a:spcBef>
                  <a:spcPts val="0"/>
                </a:spcBef>
                <a:spcAft>
                  <a:spcPts val="0"/>
                </a:spcAft>
                <a:buNone/>
              </a:pPr>
              <a:r>
                <a:rPr lang="en-US" sz="1050">
                  <a:solidFill>
                    <a:schemeClr val="dk1"/>
                  </a:solidFill>
                  <a:latin typeface="Arial"/>
                  <a:ea typeface="Arial"/>
                  <a:cs typeface="Arial"/>
                  <a:sym typeface="Arial"/>
                </a:rPr>
                <a:t>Education Consortium</a:t>
              </a:r>
              <a:endParaRPr/>
            </a:p>
          </p:txBody>
        </p:sp>
        <p:cxnSp>
          <p:nvCxnSpPr>
            <p:cNvPr id="248" name="Google Shape;248;p11"/>
            <p:cNvCxnSpPr/>
            <p:nvPr/>
          </p:nvCxnSpPr>
          <p:spPr>
            <a:xfrm>
              <a:off x="8189462" y="5139822"/>
              <a:ext cx="0" cy="900246"/>
            </a:xfrm>
            <a:prstGeom prst="straightConnector1">
              <a:avLst/>
            </a:prstGeom>
            <a:noFill/>
            <a:ln cap="flat" cmpd="sng" w="9525">
              <a:solidFill>
                <a:schemeClr val="dk1"/>
              </a:solidFill>
              <a:prstDash val="solid"/>
              <a:miter lim="800000"/>
              <a:headEnd len="sm" w="sm" type="none"/>
              <a:tailEnd len="sm" w="sm" type="none"/>
            </a:ln>
          </p:spPr>
        </p:cxnSp>
      </p:grpSp>
      <p:pic>
        <p:nvPicPr>
          <p:cNvPr id="249" name="Google Shape;249;p11"/>
          <p:cNvPicPr preferRelativeResize="0"/>
          <p:nvPr/>
        </p:nvPicPr>
        <p:blipFill rotWithShape="1">
          <a:blip r:embed="rId4">
            <a:alphaModFix/>
          </a:blip>
          <a:srcRect b="0" l="0" r="0" t="0"/>
          <a:stretch/>
        </p:blipFill>
        <p:spPr>
          <a:xfrm>
            <a:off x="0" y="0"/>
            <a:ext cx="12192000" cy="704850"/>
          </a:xfrm>
          <a:prstGeom prst="rect">
            <a:avLst/>
          </a:prstGeom>
          <a:noFill/>
          <a:ln>
            <a:noFill/>
          </a:ln>
        </p:spPr>
      </p:pic>
      <p:grpSp>
        <p:nvGrpSpPr>
          <p:cNvPr id="250" name="Google Shape;250;p11"/>
          <p:cNvGrpSpPr/>
          <p:nvPr/>
        </p:nvGrpSpPr>
        <p:grpSpPr>
          <a:xfrm>
            <a:off x="433347" y="736259"/>
            <a:ext cx="8428393" cy="827168"/>
            <a:chOff x="433347" y="795528"/>
            <a:chExt cx="8428393" cy="827168"/>
          </a:xfrm>
        </p:grpSpPr>
        <p:sp>
          <p:nvSpPr>
            <p:cNvPr id="251" name="Google Shape;251;p11"/>
            <p:cNvSpPr txBox="1"/>
            <p:nvPr/>
          </p:nvSpPr>
          <p:spPr>
            <a:xfrm>
              <a:off x="433347" y="1253364"/>
              <a:ext cx="608371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Minority Serving Cyberinfrastructure Consortium (MS-CC)</a:t>
              </a:r>
              <a:endParaRPr/>
            </a:p>
          </p:txBody>
        </p:sp>
        <p:sp>
          <p:nvSpPr>
            <p:cNvPr id="252" name="Google Shape;252;p11"/>
            <p:cNvSpPr txBox="1"/>
            <p:nvPr/>
          </p:nvSpPr>
          <p:spPr>
            <a:xfrm>
              <a:off x="433347" y="795528"/>
              <a:ext cx="8428393" cy="65087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rPr b="1" lang="en-US" sz="2400" cap="none">
                  <a:solidFill>
                    <a:schemeClr val="dk1"/>
                  </a:solidFill>
                  <a:latin typeface="Arial"/>
                  <a:ea typeface="Arial"/>
                  <a:cs typeface="Arial"/>
                  <a:sym typeface="Arial"/>
                </a:rPr>
                <a:t>NSF CI Center of Excellence Demonstration Pilot</a:t>
              </a:r>
              <a:endParaRPr/>
            </a:p>
          </p:txBody>
        </p:sp>
      </p:grpSp>
      <p:grpSp>
        <p:nvGrpSpPr>
          <p:cNvPr id="253" name="Google Shape;253;p11"/>
          <p:cNvGrpSpPr/>
          <p:nvPr/>
        </p:nvGrpSpPr>
        <p:grpSpPr>
          <a:xfrm>
            <a:off x="6919496" y="1434928"/>
            <a:ext cx="4961266" cy="3679563"/>
            <a:chOff x="6686125" y="997367"/>
            <a:chExt cx="5301288" cy="3931743"/>
          </a:xfrm>
        </p:grpSpPr>
        <p:sp>
          <p:nvSpPr>
            <p:cNvPr id="254" name="Google Shape;254;p11"/>
            <p:cNvSpPr/>
            <p:nvPr/>
          </p:nvSpPr>
          <p:spPr>
            <a:xfrm>
              <a:off x="6686125" y="1446403"/>
              <a:ext cx="5301288" cy="3482707"/>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55" name="Google Shape;255;p11"/>
            <p:cNvGrpSpPr/>
            <p:nvPr/>
          </p:nvGrpSpPr>
          <p:grpSpPr>
            <a:xfrm>
              <a:off x="7197768" y="2533076"/>
              <a:ext cx="4359232" cy="2139754"/>
              <a:chOff x="6901435" y="2274887"/>
              <a:chExt cx="4885230" cy="2397943"/>
            </a:xfrm>
          </p:grpSpPr>
          <p:pic>
            <p:nvPicPr>
              <p:cNvPr id="256" name="Google Shape;256;p11"/>
              <p:cNvPicPr preferRelativeResize="0"/>
              <p:nvPr/>
            </p:nvPicPr>
            <p:blipFill rotWithShape="1">
              <a:blip r:embed="rId5">
                <a:alphaModFix/>
              </a:blip>
              <a:srcRect b="0" l="0" r="0" t="0"/>
              <a:stretch/>
            </p:blipFill>
            <p:spPr>
              <a:xfrm>
                <a:off x="8482629" y="2280599"/>
                <a:ext cx="1102468" cy="451488"/>
              </a:xfrm>
              <a:prstGeom prst="rect">
                <a:avLst/>
              </a:prstGeom>
              <a:noFill/>
              <a:ln>
                <a:noFill/>
              </a:ln>
            </p:spPr>
          </p:pic>
          <p:pic>
            <p:nvPicPr>
              <p:cNvPr id="257" name="Google Shape;257;p11"/>
              <p:cNvPicPr preferRelativeResize="0"/>
              <p:nvPr/>
            </p:nvPicPr>
            <p:blipFill rotWithShape="1">
              <a:blip r:embed="rId6">
                <a:alphaModFix/>
              </a:blip>
              <a:srcRect b="0" l="0" r="0" t="0"/>
              <a:stretch/>
            </p:blipFill>
            <p:spPr>
              <a:xfrm>
                <a:off x="6901435" y="2326064"/>
                <a:ext cx="1464937" cy="307808"/>
              </a:xfrm>
              <a:prstGeom prst="rect">
                <a:avLst/>
              </a:prstGeom>
              <a:noFill/>
              <a:ln>
                <a:noFill/>
              </a:ln>
            </p:spPr>
          </p:pic>
          <p:pic>
            <p:nvPicPr>
              <p:cNvPr id="258" name="Google Shape;258;p11"/>
              <p:cNvPicPr preferRelativeResize="0"/>
              <p:nvPr/>
            </p:nvPicPr>
            <p:blipFill rotWithShape="1">
              <a:blip r:embed="rId7">
                <a:alphaModFix/>
              </a:blip>
              <a:srcRect b="0" l="0" r="0" t="0"/>
              <a:stretch/>
            </p:blipFill>
            <p:spPr>
              <a:xfrm>
                <a:off x="7147380" y="2846649"/>
                <a:ext cx="724374" cy="521549"/>
              </a:xfrm>
              <a:prstGeom prst="rect">
                <a:avLst/>
              </a:prstGeom>
              <a:noFill/>
              <a:ln>
                <a:noFill/>
              </a:ln>
            </p:spPr>
          </p:pic>
          <p:pic>
            <p:nvPicPr>
              <p:cNvPr id="259" name="Google Shape;259;p11"/>
              <p:cNvPicPr preferRelativeResize="0"/>
              <p:nvPr/>
            </p:nvPicPr>
            <p:blipFill rotWithShape="1">
              <a:blip r:embed="rId8">
                <a:alphaModFix/>
              </a:blip>
              <a:srcRect b="0" l="0" r="0" t="0"/>
              <a:stretch/>
            </p:blipFill>
            <p:spPr>
              <a:xfrm>
                <a:off x="10267373" y="2916600"/>
                <a:ext cx="1065604" cy="405944"/>
              </a:xfrm>
              <a:prstGeom prst="rect">
                <a:avLst/>
              </a:prstGeom>
              <a:noFill/>
              <a:ln>
                <a:noFill/>
              </a:ln>
            </p:spPr>
          </p:pic>
          <p:pic>
            <p:nvPicPr>
              <p:cNvPr id="260" name="Google Shape;260;p11"/>
              <p:cNvPicPr preferRelativeResize="0"/>
              <p:nvPr/>
            </p:nvPicPr>
            <p:blipFill rotWithShape="1">
              <a:blip r:embed="rId9">
                <a:alphaModFix/>
              </a:blip>
              <a:srcRect b="0" l="0" r="0" t="0"/>
              <a:stretch/>
            </p:blipFill>
            <p:spPr>
              <a:xfrm>
                <a:off x="6925565" y="3642130"/>
                <a:ext cx="1446058" cy="411134"/>
              </a:xfrm>
              <a:prstGeom prst="rect">
                <a:avLst/>
              </a:prstGeom>
              <a:noFill/>
              <a:ln>
                <a:noFill/>
              </a:ln>
            </p:spPr>
          </p:pic>
          <p:pic>
            <p:nvPicPr>
              <p:cNvPr descr="Logo&#10;&#10;Description automatically generated" id="261" name="Google Shape;261;p11"/>
              <p:cNvPicPr preferRelativeResize="0"/>
              <p:nvPr/>
            </p:nvPicPr>
            <p:blipFill rotWithShape="1">
              <a:blip r:embed="rId10">
                <a:alphaModFix/>
              </a:blip>
              <a:srcRect b="0" l="0" r="0" t="0"/>
              <a:stretch/>
            </p:blipFill>
            <p:spPr>
              <a:xfrm>
                <a:off x="8973513" y="3592940"/>
                <a:ext cx="728470" cy="582775"/>
              </a:xfrm>
              <a:prstGeom prst="rect">
                <a:avLst/>
              </a:prstGeom>
              <a:noFill/>
              <a:ln>
                <a:noFill/>
              </a:ln>
            </p:spPr>
          </p:pic>
          <p:pic>
            <p:nvPicPr>
              <p:cNvPr id="262" name="Google Shape;262;p11"/>
              <p:cNvPicPr preferRelativeResize="0"/>
              <p:nvPr/>
            </p:nvPicPr>
            <p:blipFill rotWithShape="1">
              <a:blip r:embed="rId11">
                <a:alphaModFix/>
              </a:blip>
              <a:srcRect b="0" l="0" r="0" t="0"/>
              <a:stretch/>
            </p:blipFill>
            <p:spPr>
              <a:xfrm>
                <a:off x="10286165" y="3644775"/>
                <a:ext cx="1096029" cy="345895"/>
              </a:xfrm>
              <a:prstGeom prst="rect">
                <a:avLst/>
              </a:prstGeom>
              <a:noFill/>
              <a:ln>
                <a:noFill/>
              </a:ln>
            </p:spPr>
          </p:pic>
          <p:pic>
            <p:nvPicPr>
              <p:cNvPr id="263" name="Google Shape;263;p11"/>
              <p:cNvPicPr preferRelativeResize="0"/>
              <p:nvPr/>
            </p:nvPicPr>
            <p:blipFill rotWithShape="1">
              <a:blip r:embed="rId12">
                <a:alphaModFix/>
              </a:blip>
              <a:srcRect b="0" l="0" r="0" t="0"/>
              <a:stretch/>
            </p:blipFill>
            <p:spPr>
              <a:xfrm>
                <a:off x="8621135" y="4209388"/>
                <a:ext cx="1481583" cy="439763"/>
              </a:xfrm>
              <a:prstGeom prst="rect">
                <a:avLst/>
              </a:prstGeom>
              <a:noFill/>
              <a:ln>
                <a:noFill/>
              </a:ln>
            </p:spPr>
          </p:pic>
          <p:pic>
            <p:nvPicPr>
              <p:cNvPr descr="Logo, company name&#10;&#10;Description automatically generated" id="264" name="Google Shape;264;p11"/>
              <p:cNvPicPr preferRelativeResize="0"/>
              <p:nvPr/>
            </p:nvPicPr>
            <p:blipFill rotWithShape="1">
              <a:blip r:embed="rId13">
                <a:alphaModFix/>
              </a:blip>
              <a:srcRect b="0" l="0" r="0" t="0"/>
              <a:stretch/>
            </p:blipFill>
            <p:spPr>
              <a:xfrm>
                <a:off x="7043999" y="4214289"/>
                <a:ext cx="790660" cy="434862"/>
              </a:xfrm>
              <a:prstGeom prst="rect">
                <a:avLst/>
              </a:prstGeom>
              <a:noFill/>
              <a:ln>
                <a:noFill/>
              </a:ln>
            </p:spPr>
          </p:pic>
          <p:pic>
            <p:nvPicPr>
              <p:cNvPr id="265" name="Google Shape;265;p11"/>
              <p:cNvPicPr preferRelativeResize="0"/>
              <p:nvPr/>
            </p:nvPicPr>
            <p:blipFill rotWithShape="1">
              <a:blip r:embed="rId14">
                <a:alphaModFix/>
              </a:blip>
              <a:srcRect b="0" l="0" r="0" t="0"/>
              <a:stretch/>
            </p:blipFill>
            <p:spPr>
              <a:xfrm>
                <a:off x="9949186" y="2342698"/>
                <a:ext cx="994307" cy="379848"/>
              </a:xfrm>
              <a:prstGeom prst="rect">
                <a:avLst/>
              </a:prstGeom>
              <a:noFill/>
              <a:ln>
                <a:noFill/>
              </a:ln>
            </p:spPr>
          </p:pic>
          <p:pic>
            <p:nvPicPr>
              <p:cNvPr id="266" name="Google Shape;266;p11"/>
              <p:cNvPicPr preferRelativeResize="0"/>
              <p:nvPr/>
            </p:nvPicPr>
            <p:blipFill rotWithShape="1">
              <a:blip r:embed="rId15">
                <a:alphaModFix/>
              </a:blip>
              <a:srcRect b="0" l="0" r="0" t="0"/>
              <a:stretch/>
            </p:blipFill>
            <p:spPr>
              <a:xfrm>
                <a:off x="8444361" y="2994336"/>
                <a:ext cx="1163964" cy="345895"/>
              </a:xfrm>
              <a:prstGeom prst="rect">
                <a:avLst/>
              </a:prstGeom>
              <a:noFill/>
              <a:ln>
                <a:noFill/>
              </a:ln>
            </p:spPr>
          </p:pic>
          <p:pic>
            <p:nvPicPr>
              <p:cNvPr descr="WayMark Analytics" id="267" name="Google Shape;267;p11"/>
              <p:cNvPicPr preferRelativeResize="0"/>
              <p:nvPr/>
            </p:nvPicPr>
            <p:blipFill rotWithShape="1">
              <a:blip r:embed="rId16">
                <a:alphaModFix/>
              </a:blip>
              <a:srcRect b="0" l="0" r="0" t="0"/>
              <a:stretch/>
            </p:blipFill>
            <p:spPr>
              <a:xfrm>
                <a:off x="10524304" y="4267125"/>
                <a:ext cx="1203789" cy="405705"/>
              </a:xfrm>
              <a:prstGeom prst="rect">
                <a:avLst/>
              </a:prstGeom>
              <a:noFill/>
              <a:ln>
                <a:noFill/>
              </a:ln>
            </p:spPr>
          </p:pic>
          <p:pic>
            <p:nvPicPr>
              <p:cNvPr descr="A picture containing text, sign&#10;&#10;Description automatically generated" id="268" name="Google Shape;268;p11"/>
              <p:cNvPicPr preferRelativeResize="0"/>
              <p:nvPr/>
            </p:nvPicPr>
            <p:blipFill rotWithShape="1">
              <a:blip r:embed="rId17">
                <a:alphaModFix/>
              </a:blip>
              <a:srcRect b="0" l="0" r="0" t="0"/>
              <a:stretch/>
            </p:blipFill>
            <p:spPr>
              <a:xfrm>
                <a:off x="11293284" y="2274887"/>
                <a:ext cx="493381" cy="457200"/>
              </a:xfrm>
              <a:prstGeom prst="rect">
                <a:avLst/>
              </a:prstGeom>
              <a:noFill/>
              <a:ln>
                <a:noFill/>
              </a:ln>
            </p:spPr>
          </p:pic>
        </p:grpSp>
        <p:pic>
          <p:nvPicPr>
            <p:cNvPr descr="A picture containing transport, wheel&#10;&#10;Description automatically generated" id="269" name="Google Shape;269;p11"/>
            <p:cNvPicPr preferRelativeResize="0"/>
            <p:nvPr/>
          </p:nvPicPr>
          <p:blipFill rotWithShape="1">
            <a:blip r:embed="rId18">
              <a:alphaModFix/>
            </a:blip>
            <a:srcRect b="0" l="0" r="0" t="0"/>
            <a:stretch/>
          </p:blipFill>
          <p:spPr>
            <a:xfrm>
              <a:off x="8881946" y="997367"/>
              <a:ext cx="909646" cy="914400"/>
            </a:xfrm>
            <a:prstGeom prst="rect">
              <a:avLst/>
            </a:prstGeom>
            <a:noFill/>
            <a:ln>
              <a:noFill/>
            </a:ln>
          </p:spPr>
        </p:pic>
        <p:sp>
          <p:nvSpPr>
            <p:cNvPr id="270" name="Google Shape;270;p11"/>
            <p:cNvSpPr txBox="1"/>
            <p:nvPr/>
          </p:nvSpPr>
          <p:spPr>
            <a:xfrm>
              <a:off x="8320337" y="1961950"/>
              <a:ext cx="2032864"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Arial"/>
                  <a:ea typeface="Arial"/>
                  <a:cs typeface="Arial"/>
                  <a:sym typeface="Arial"/>
                </a:rPr>
                <a:t>Award # OAC-2137123</a:t>
              </a:r>
              <a:endParaRPr sz="1400">
                <a:solidFill>
                  <a:schemeClr val="dk1"/>
                </a:solidFill>
                <a:latin typeface="Arial"/>
                <a:ea typeface="Arial"/>
                <a:cs typeface="Arial"/>
                <a:sym typeface="Arial"/>
              </a:endParaRPr>
            </a:p>
          </p:txBody>
        </p:sp>
      </p:grpSp>
      <p:cxnSp>
        <p:nvCxnSpPr>
          <p:cNvPr id="271" name="Google Shape;271;p11"/>
          <p:cNvCxnSpPr/>
          <p:nvPr/>
        </p:nvCxnSpPr>
        <p:spPr>
          <a:xfrm flipH="1">
            <a:off x="7172777" y="2547892"/>
            <a:ext cx="4240290" cy="381"/>
          </a:xfrm>
          <a:prstGeom prst="straightConnector1">
            <a:avLst/>
          </a:prstGeom>
          <a:noFill/>
          <a:ln cap="flat" cmpd="sng" w="9525">
            <a:solidFill>
              <a:schemeClr val="dk1"/>
            </a:solidFill>
            <a:prstDash val="solid"/>
            <a:miter lim="800000"/>
            <a:headEnd len="sm" w="sm" type="none"/>
            <a:tailEnd len="sm" w="sm" type="non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pic>
        <p:nvPicPr>
          <p:cNvPr descr="A picture containing text, businesscard, envelope, vector graphics&#10;&#10;Description automatically generated" id="277" name="Google Shape;277;p12"/>
          <p:cNvPicPr preferRelativeResize="0"/>
          <p:nvPr/>
        </p:nvPicPr>
        <p:blipFill rotWithShape="1">
          <a:blip r:embed="rId3">
            <a:alphaModFix/>
          </a:blip>
          <a:srcRect b="0" l="0" r="0" t="0"/>
          <a:stretch/>
        </p:blipFill>
        <p:spPr>
          <a:xfrm>
            <a:off x="0" y="1825896"/>
            <a:ext cx="1898248" cy="4315950"/>
          </a:xfrm>
          <a:prstGeom prst="rect">
            <a:avLst/>
          </a:prstGeom>
          <a:noFill/>
          <a:ln>
            <a:noFill/>
          </a:ln>
        </p:spPr>
      </p:pic>
      <p:sp>
        <p:nvSpPr>
          <p:cNvPr id="278" name="Google Shape;278;p12"/>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1000B"/>
              </a:buClr>
              <a:buSzPts val="1200"/>
              <a:buFont typeface="Arial"/>
              <a:buNone/>
            </a:pPr>
            <a:fld id="{00000000-1234-1234-1234-123412341234}" type="slidenum">
              <a:rPr b="0" i="0" lang="en-US" sz="1200" u="none" cap="none" strike="noStrike">
                <a:solidFill>
                  <a:srgbClr val="01000B"/>
                </a:solidFill>
                <a:latin typeface="Arial"/>
                <a:ea typeface="Arial"/>
                <a:cs typeface="Arial"/>
                <a:sym typeface="Arial"/>
              </a:rPr>
              <a:t>‹#›</a:t>
            </a:fld>
            <a:endParaRPr b="0" i="0" sz="1200" u="none" cap="none" strike="noStrike">
              <a:solidFill>
                <a:srgbClr val="01000B"/>
              </a:solidFill>
              <a:latin typeface="Arial"/>
              <a:ea typeface="Arial"/>
              <a:cs typeface="Arial"/>
              <a:sym typeface="Arial"/>
            </a:endParaRPr>
          </a:p>
        </p:txBody>
      </p:sp>
      <p:pic>
        <p:nvPicPr>
          <p:cNvPr id="279" name="Google Shape;279;p12"/>
          <p:cNvPicPr preferRelativeResize="0"/>
          <p:nvPr/>
        </p:nvPicPr>
        <p:blipFill rotWithShape="1">
          <a:blip r:embed="rId4">
            <a:alphaModFix/>
          </a:blip>
          <a:srcRect b="0" l="0" r="0" t="0"/>
          <a:stretch/>
        </p:blipFill>
        <p:spPr>
          <a:xfrm>
            <a:off x="0" y="0"/>
            <a:ext cx="12192000" cy="704850"/>
          </a:xfrm>
          <a:prstGeom prst="rect">
            <a:avLst/>
          </a:prstGeom>
          <a:noFill/>
          <a:ln>
            <a:noFill/>
          </a:ln>
        </p:spPr>
      </p:pic>
      <p:sp>
        <p:nvSpPr>
          <p:cNvPr id="280" name="Google Shape;280;p12"/>
          <p:cNvSpPr txBox="1"/>
          <p:nvPr/>
        </p:nvSpPr>
        <p:spPr>
          <a:xfrm>
            <a:off x="533400" y="986099"/>
            <a:ext cx="8409432" cy="40233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2000"/>
              <a:buFont typeface="Arial"/>
              <a:buNone/>
            </a:pPr>
            <a:r>
              <a:rPr b="1" lang="en-US" sz="2000" cap="none">
                <a:solidFill>
                  <a:srgbClr val="000000"/>
                </a:solidFill>
                <a:latin typeface="Arial"/>
                <a:ea typeface="Arial"/>
                <a:cs typeface="Arial"/>
                <a:sym typeface="Arial"/>
              </a:rPr>
              <a:t>December 2020: Survey to HBCUs, TCUs, HSIs, and other MSIs</a:t>
            </a:r>
            <a:endParaRPr/>
          </a:p>
        </p:txBody>
      </p:sp>
      <p:sp>
        <p:nvSpPr>
          <p:cNvPr id="281" name="Google Shape;281;p12"/>
          <p:cNvSpPr txBox="1"/>
          <p:nvPr/>
        </p:nvSpPr>
        <p:spPr>
          <a:xfrm>
            <a:off x="2449907" y="1868799"/>
            <a:ext cx="4936067" cy="3428312"/>
          </a:xfrm>
          <a:prstGeom prst="rect">
            <a:avLst/>
          </a:prstGeom>
          <a:noFill/>
          <a:ln>
            <a:noFill/>
          </a:ln>
        </p:spPr>
        <p:txBody>
          <a:bodyPr anchorCtr="0" anchor="t" bIns="60950" lIns="121900" spcFirstLastPara="1" rIns="121900" wrap="square" tIns="60950">
            <a:noAutofit/>
          </a:bodyPr>
          <a:lstStyle/>
          <a:p>
            <a:pPr indent="-234950" lvl="0" marL="234950" marR="0" rtl="0" algn="l">
              <a:spcBef>
                <a:spcPts val="0"/>
              </a:spcBef>
              <a:spcAft>
                <a:spcPts val="0"/>
              </a:spcAft>
              <a:buClr>
                <a:srgbClr val="000000"/>
              </a:buClr>
              <a:buSzPts val="1600"/>
              <a:buFont typeface="Arial"/>
              <a:buChar char="•"/>
            </a:pPr>
            <a:r>
              <a:rPr lang="en-US" sz="1600">
                <a:solidFill>
                  <a:srgbClr val="000000"/>
                </a:solidFill>
                <a:latin typeface="Arial"/>
                <a:ea typeface="Arial"/>
                <a:cs typeface="Arial"/>
                <a:sym typeface="Arial"/>
              </a:rPr>
              <a:t>Survey to collect current data and computing infrastructure landscape</a:t>
            </a:r>
            <a:endParaRPr/>
          </a:p>
          <a:p>
            <a:pPr indent="-190500" lvl="1" marL="800100" marR="0" rtl="0" algn="l">
              <a:spcBef>
                <a:spcPts val="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Determine needed funding</a:t>
            </a:r>
            <a:endParaRPr/>
          </a:p>
          <a:p>
            <a:pPr indent="-190500" lvl="1" marL="800100" marR="0" rtl="0" algn="l">
              <a:spcBef>
                <a:spcPts val="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Establish priorities for HBCUs, TCUs, </a:t>
            </a:r>
            <a:br>
              <a:rPr b="0" i="0" lang="en-US" sz="1600" u="none" cap="none" strike="noStrike">
                <a:solidFill>
                  <a:srgbClr val="000000"/>
                </a:solidFill>
                <a:latin typeface="Arial"/>
                <a:ea typeface="Arial"/>
                <a:cs typeface="Arial"/>
                <a:sym typeface="Arial"/>
              </a:rPr>
            </a:br>
            <a:r>
              <a:rPr b="0" i="0" lang="en-US" sz="1600" u="none" cap="none" strike="noStrike">
                <a:solidFill>
                  <a:srgbClr val="000000"/>
                </a:solidFill>
                <a:latin typeface="Arial"/>
                <a:ea typeface="Arial"/>
                <a:cs typeface="Arial"/>
                <a:sym typeface="Arial"/>
              </a:rPr>
              <a:t>HSIs, other minority serving institutions</a:t>
            </a:r>
            <a:endParaRPr/>
          </a:p>
          <a:p>
            <a:pPr indent="-190500" lvl="1" marL="800100" marR="0" rtl="0" algn="l">
              <a:spcBef>
                <a:spcPts val="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291 respondents across 144 institutions </a:t>
            </a:r>
            <a:br>
              <a:rPr b="0" i="0" lang="en-US" sz="1600" u="none" cap="none" strike="noStrike">
                <a:solidFill>
                  <a:srgbClr val="000000"/>
                </a:solidFill>
                <a:latin typeface="Arial"/>
                <a:ea typeface="Arial"/>
                <a:cs typeface="Arial"/>
                <a:sym typeface="Arial"/>
              </a:rPr>
            </a:br>
            <a:r>
              <a:rPr b="0" i="0" lang="en-US" sz="1600" u="none" cap="none" strike="noStrike">
                <a:solidFill>
                  <a:srgbClr val="000000"/>
                </a:solidFill>
                <a:latin typeface="Arial"/>
                <a:ea typeface="Arial"/>
                <a:cs typeface="Arial"/>
                <a:sym typeface="Arial"/>
              </a:rPr>
              <a:t>(44 HBCUs, 63 HSIs, 32 TCUs) </a:t>
            </a:r>
            <a:endParaRPr/>
          </a:p>
          <a:p>
            <a:pPr indent="-279390" lvl="0" marL="380990" marR="0" rtl="0" algn="l">
              <a:spcBef>
                <a:spcPts val="0"/>
              </a:spcBef>
              <a:spcAft>
                <a:spcPts val="0"/>
              </a:spcAft>
              <a:buClr>
                <a:srgbClr val="888888"/>
              </a:buClr>
              <a:buSzPts val="1600"/>
              <a:buFont typeface="Arial"/>
              <a:buNone/>
            </a:pPr>
            <a:r>
              <a:t/>
            </a:r>
            <a:endParaRPr sz="1600">
              <a:solidFill>
                <a:srgbClr val="000000"/>
              </a:solidFill>
              <a:latin typeface="Arial"/>
              <a:ea typeface="Arial"/>
              <a:cs typeface="Arial"/>
              <a:sym typeface="Arial"/>
            </a:endParaRPr>
          </a:p>
          <a:p>
            <a:pPr indent="-234950" lvl="0" marL="234950" marR="0" rtl="0" algn="l">
              <a:spcBef>
                <a:spcPts val="0"/>
              </a:spcBef>
              <a:spcAft>
                <a:spcPts val="0"/>
              </a:spcAft>
              <a:buClr>
                <a:srgbClr val="000000"/>
              </a:buClr>
              <a:buSzPts val="1600"/>
              <a:buFont typeface="Arial"/>
              <a:buChar char="•"/>
            </a:pPr>
            <a:r>
              <a:rPr lang="en-US" sz="1600">
                <a:solidFill>
                  <a:srgbClr val="000000"/>
                </a:solidFill>
                <a:latin typeface="Arial"/>
                <a:ea typeface="Arial"/>
                <a:cs typeface="Arial"/>
                <a:sym typeface="Arial"/>
              </a:rPr>
              <a:t>Themes included:</a:t>
            </a:r>
            <a:endParaRPr/>
          </a:p>
          <a:p>
            <a:pPr indent="-190500" lvl="1" marL="800100" marR="0" rtl="0" algn="l">
              <a:spcBef>
                <a:spcPts val="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Need for high-speed broadband,</a:t>
            </a:r>
            <a:endParaRPr/>
          </a:p>
          <a:p>
            <a:pPr indent="-190500" lvl="1" marL="800100" marR="0" rtl="0" algn="l">
              <a:spcBef>
                <a:spcPts val="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Access to cloud resources, and </a:t>
            </a:r>
            <a:endParaRPr/>
          </a:p>
          <a:p>
            <a:pPr indent="-190500" lvl="1" marL="800100" marR="0" rtl="0" algn="l">
              <a:spcBef>
                <a:spcPts val="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High-performance computing capabilities</a:t>
            </a:r>
            <a:endParaRPr/>
          </a:p>
        </p:txBody>
      </p:sp>
      <p:pic>
        <p:nvPicPr>
          <p:cNvPr descr="A picture containing person, people, crowd&#10;&#10;Description automatically generated" id="282" name="Google Shape;282;p12"/>
          <p:cNvPicPr preferRelativeResize="0"/>
          <p:nvPr/>
        </p:nvPicPr>
        <p:blipFill rotWithShape="1">
          <a:blip r:embed="rId5">
            <a:alphaModFix/>
          </a:blip>
          <a:srcRect b="0" l="0" r="0" t="0"/>
          <a:stretch/>
        </p:blipFill>
        <p:spPr>
          <a:xfrm>
            <a:off x="8131958" y="1818980"/>
            <a:ext cx="3995526" cy="2247900"/>
          </a:xfrm>
          <a:prstGeom prst="rect">
            <a:avLst/>
          </a:prstGeom>
          <a:noFill/>
          <a:ln>
            <a:noFill/>
          </a:ln>
        </p:spPr>
      </p:pic>
      <p:pic>
        <p:nvPicPr>
          <p:cNvPr descr="A picture containing text, person, posing, family&#10;&#10;Description automatically generated" id="283" name="Google Shape;283;p12"/>
          <p:cNvPicPr preferRelativeResize="0"/>
          <p:nvPr/>
        </p:nvPicPr>
        <p:blipFill rotWithShape="1">
          <a:blip r:embed="rId6">
            <a:alphaModFix/>
          </a:blip>
          <a:srcRect b="0" l="0" r="0" t="0"/>
          <a:stretch/>
        </p:blipFill>
        <p:spPr>
          <a:xfrm>
            <a:off x="8131956" y="4174236"/>
            <a:ext cx="3995527" cy="1625264"/>
          </a:xfrm>
          <a:prstGeom prst="rect">
            <a:avLst/>
          </a:prstGeom>
          <a:noFill/>
          <a:ln>
            <a:noFill/>
          </a:ln>
        </p:spPr>
      </p:pic>
      <p:sp>
        <p:nvSpPr>
          <p:cNvPr id="284" name="Google Shape;284;p12"/>
          <p:cNvSpPr txBox="1"/>
          <p:nvPr/>
        </p:nvSpPr>
        <p:spPr>
          <a:xfrm>
            <a:off x="1620986" y="5156989"/>
            <a:ext cx="3117130" cy="738664"/>
          </a:xfrm>
          <a:prstGeom prst="rect">
            <a:avLst/>
          </a:prstGeom>
          <a:noFill/>
          <a:ln>
            <a:noFill/>
          </a:ln>
        </p:spPr>
        <p:txBody>
          <a:bodyPr anchorCtr="0" anchor="t" bIns="45700" lIns="91425" spcFirstLastPara="1" rIns="91425" wrap="square" tIns="45700">
            <a:spAutoFit/>
          </a:bodyPr>
          <a:lstStyle/>
          <a:p>
            <a:pPr indent="0" lvl="1" marL="0" marR="0" rtl="0" algn="l">
              <a:spcBef>
                <a:spcPts val="0"/>
              </a:spcBef>
              <a:spcAft>
                <a:spcPts val="0"/>
              </a:spcAft>
              <a:buNone/>
            </a:pPr>
            <a:r>
              <a:rPr b="0" i="0" lang="en-US" sz="1400" u="none" cap="none" strike="noStrike">
                <a:solidFill>
                  <a:srgbClr val="000000"/>
                </a:solidFill>
                <a:latin typeface="Arial"/>
                <a:ea typeface="Arial"/>
                <a:cs typeface="Arial"/>
                <a:sym typeface="Arial"/>
              </a:rPr>
              <a:t>Interested in seeing the full results?</a:t>
            </a:r>
            <a:endParaRPr/>
          </a:p>
          <a:p>
            <a:pPr indent="0" lvl="1" marL="0" marR="0" rtl="0" algn="l">
              <a:spcBef>
                <a:spcPts val="0"/>
              </a:spcBef>
              <a:spcAft>
                <a:spcPts val="0"/>
              </a:spcAft>
              <a:buNone/>
            </a:pPr>
            <a:r>
              <a:rPr b="0" i="0" lang="en-US" sz="1400" u="none" cap="none" strike="noStrike">
                <a:solidFill>
                  <a:srgbClr val="000000"/>
                </a:solidFill>
                <a:latin typeface="Arial"/>
                <a:ea typeface="Arial"/>
                <a:cs typeface="Arial"/>
                <a:sym typeface="Arial"/>
              </a:rPr>
              <a:t>Catch a webinar replay:</a:t>
            </a:r>
            <a:endParaRPr/>
          </a:p>
          <a:p>
            <a:pPr indent="0" lvl="1" marL="0" marR="0" rtl="0" algn="l">
              <a:spcBef>
                <a:spcPts val="0"/>
              </a:spcBef>
              <a:spcAft>
                <a:spcPts val="0"/>
              </a:spcAft>
              <a:buNone/>
            </a:pPr>
            <a:r>
              <a:rPr b="0" i="0" lang="en-US" sz="1400" u="sng" cap="none" strike="noStrike">
                <a:solidFill>
                  <a:srgbClr val="DA3E27"/>
                </a:solidFill>
                <a:latin typeface="Arial"/>
                <a:ea typeface="Arial"/>
                <a:cs typeface="Arial"/>
                <a:sym typeface="Arial"/>
                <a:hlinkClick r:id="rId7">
                  <a:extLst>
                    <a:ext uri="{A12FA001-AC4F-418D-AE19-62706E023703}">
                      <ahyp:hlinkClr val="tx"/>
                    </a:ext>
                  </a:extLst>
                </a:hlinkClick>
              </a:rPr>
              <a:t>https://bit.ly/35qdv7B</a:t>
            </a:r>
            <a:r>
              <a:rPr b="0" i="0" lang="en-US" sz="1400" u="none" cap="none" strike="noStrike">
                <a:solidFill>
                  <a:srgbClr val="DA3E27"/>
                </a:solidFill>
                <a:latin typeface="Arial"/>
                <a:ea typeface="Arial"/>
                <a:cs typeface="Arial"/>
                <a:sym typeface="Arial"/>
              </a:rPr>
              <a:t>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3"/>
          <p:cNvSpPr txBox="1"/>
          <p:nvPr/>
        </p:nvSpPr>
        <p:spPr>
          <a:xfrm>
            <a:off x="1" y="0"/>
            <a:ext cx="4682836" cy="2031325"/>
          </a:xfrm>
          <a:prstGeom prst="rect">
            <a:avLst/>
          </a:prstGeom>
          <a:noFill/>
          <a:ln cap="flat" cmpd="sng" w="38100">
            <a:solidFill>
              <a:srgbClr val="C55A1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Calibri"/>
              <a:buNone/>
            </a:pPr>
            <a:r>
              <a:rPr b="1" i="0" lang="en-US" sz="2800" u="none" cap="none" strike="noStrike">
                <a:solidFill>
                  <a:srgbClr val="000000"/>
                </a:solidFill>
                <a:latin typeface="Calibri"/>
                <a:ea typeface="Calibri"/>
                <a:cs typeface="Calibri"/>
                <a:sym typeface="Calibri"/>
              </a:rPr>
              <a:t>Responses to Date:</a:t>
            </a:r>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Calibri"/>
              <a:buNone/>
            </a:pPr>
            <a:r>
              <a:rPr b="0" i="0" lang="en-US" sz="2000" u="none" cap="none" strike="noStrike">
                <a:solidFill>
                  <a:srgbClr val="000000"/>
                </a:solidFill>
                <a:latin typeface="Calibri"/>
                <a:ea typeface="Calibri"/>
                <a:cs typeface="Calibri"/>
                <a:sym typeface="Calibri"/>
              </a:rPr>
              <a:t>N=211</a:t>
            </a:r>
            <a:endParaRPr/>
          </a:p>
          <a:p>
            <a:pPr indent="0" lvl="0" marL="0" marR="0" rtl="0" algn="l">
              <a:lnSpc>
                <a:spcPct val="100000"/>
              </a:lnSpc>
              <a:spcBef>
                <a:spcPts val="0"/>
              </a:spcBef>
              <a:spcAft>
                <a:spcPts val="0"/>
              </a:spcAft>
              <a:buClr>
                <a:schemeClr val="dk1"/>
              </a:buClr>
              <a:buSzPts val="2000"/>
              <a:buFont typeface="Calibri"/>
              <a:buNone/>
            </a:pPr>
            <a:r>
              <a:t/>
            </a:r>
            <a:endParaRPr b="0" i="0" sz="20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100"/>
              <a:buFont typeface="Calibri"/>
              <a:buNone/>
            </a:pPr>
            <a:r>
              <a:t/>
            </a:r>
            <a:endParaRPr b="0" i="0" sz="2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t/>
            </a:r>
            <a:endParaRPr b="0" i="0" sz="2000" u="none" cap="none" strike="noStrike">
              <a:solidFill>
                <a:srgbClr val="000000"/>
              </a:solidFill>
              <a:latin typeface="Calibri"/>
              <a:ea typeface="Calibri"/>
              <a:cs typeface="Calibri"/>
              <a:sym typeface="Calibri"/>
            </a:endParaRPr>
          </a:p>
        </p:txBody>
      </p:sp>
      <p:sp>
        <p:nvSpPr>
          <p:cNvPr id="290" name="Google Shape;290;p13"/>
          <p:cNvSpPr txBox="1"/>
          <p:nvPr/>
        </p:nvSpPr>
        <p:spPr>
          <a:xfrm>
            <a:off x="4682837" y="-13855"/>
            <a:ext cx="4735565" cy="2062103"/>
          </a:xfrm>
          <a:prstGeom prst="rect">
            <a:avLst/>
          </a:prstGeom>
          <a:noFill/>
          <a:ln cap="flat" cmpd="sng" w="38100">
            <a:solidFill>
              <a:srgbClr val="C55A1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Calibri"/>
              <a:buNone/>
            </a:pPr>
            <a:r>
              <a:rPr b="1" i="0" lang="en-US" sz="2800" u="none" cap="none" strike="noStrike">
                <a:solidFill>
                  <a:srgbClr val="000000"/>
                </a:solidFill>
                <a:latin typeface="Calibri"/>
                <a:ea typeface="Calibri"/>
                <a:cs typeface="Calibri"/>
                <a:sym typeface="Calibri"/>
              </a:rPr>
              <a:t>Organization Type:</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Calibri"/>
              <a:buNone/>
            </a:pPr>
            <a:r>
              <a:rPr b="0" i="0" lang="en-US" sz="2000" u="none" cap="none" strike="noStrike">
                <a:solidFill>
                  <a:srgbClr val="000000"/>
                </a:solidFill>
                <a:latin typeface="Calibri"/>
                <a:ea typeface="Calibri"/>
                <a:cs typeface="Calibri"/>
                <a:sym typeface="Calibri"/>
              </a:rPr>
              <a:t>HBCU 		n=105 (50%)</a:t>
            </a:r>
            <a:endParaRPr/>
          </a:p>
          <a:p>
            <a:pPr indent="0" lvl="0" marL="0" marR="0" rtl="0" algn="l">
              <a:lnSpc>
                <a:spcPct val="100000"/>
              </a:lnSpc>
              <a:spcBef>
                <a:spcPts val="0"/>
              </a:spcBef>
              <a:spcAft>
                <a:spcPts val="0"/>
              </a:spcAft>
              <a:buClr>
                <a:srgbClr val="000000"/>
              </a:buClr>
              <a:buSzPts val="2000"/>
              <a:buFont typeface="Calibri"/>
              <a:buNone/>
            </a:pPr>
            <a:r>
              <a:rPr b="0" i="0" lang="en-US" sz="2000" u="none" cap="none" strike="noStrike">
                <a:solidFill>
                  <a:srgbClr val="000000"/>
                </a:solidFill>
                <a:latin typeface="Calibri"/>
                <a:ea typeface="Calibri"/>
                <a:cs typeface="Calibri"/>
                <a:sym typeface="Calibri"/>
              </a:rPr>
              <a:t>TCU		n=49   (23%)</a:t>
            </a:r>
            <a:endParaRPr/>
          </a:p>
          <a:p>
            <a:pPr indent="0" lvl="0" marL="0" marR="0" rtl="0" algn="l">
              <a:lnSpc>
                <a:spcPct val="100000"/>
              </a:lnSpc>
              <a:spcBef>
                <a:spcPts val="0"/>
              </a:spcBef>
              <a:spcAft>
                <a:spcPts val="0"/>
              </a:spcAft>
              <a:buClr>
                <a:srgbClr val="000000"/>
              </a:buClr>
              <a:buSzPts val="2000"/>
              <a:buFont typeface="Calibri"/>
              <a:buNone/>
            </a:pPr>
            <a:r>
              <a:rPr b="0" i="0" lang="en-US" sz="2000" u="none" cap="none" strike="noStrike">
                <a:solidFill>
                  <a:srgbClr val="000000"/>
                </a:solidFill>
                <a:latin typeface="Calibri"/>
                <a:ea typeface="Calibri"/>
                <a:cs typeface="Calibri"/>
                <a:sym typeface="Calibri"/>
              </a:rPr>
              <a:t>HSI 		n=46   (22%)</a:t>
            </a:r>
            <a:endParaRPr/>
          </a:p>
          <a:p>
            <a:pPr indent="0" lvl="0" marL="0" marR="0" rtl="0" algn="l">
              <a:lnSpc>
                <a:spcPct val="100000"/>
              </a:lnSpc>
              <a:spcBef>
                <a:spcPts val="0"/>
              </a:spcBef>
              <a:spcAft>
                <a:spcPts val="0"/>
              </a:spcAft>
              <a:buClr>
                <a:srgbClr val="000000"/>
              </a:buClr>
              <a:buSzPts val="2000"/>
              <a:buFont typeface="Calibri"/>
              <a:buNone/>
            </a:pPr>
            <a:r>
              <a:rPr b="0" i="0" lang="en-US" sz="2000" u="none" cap="none" strike="noStrike">
                <a:solidFill>
                  <a:srgbClr val="000000"/>
                </a:solidFill>
                <a:latin typeface="Calibri"/>
                <a:ea typeface="Calibri"/>
                <a:cs typeface="Calibri"/>
                <a:sym typeface="Calibri"/>
              </a:rPr>
              <a:t>Another MSI 	n=6     (3%)</a:t>
            </a:r>
            <a:endParaRPr/>
          </a:p>
          <a:p>
            <a:pPr indent="0" lvl="0" marL="0" marR="0" rtl="0" algn="l">
              <a:lnSpc>
                <a:spcPct val="100000"/>
              </a:lnSpc>
              <a:spcBef>
                <a:spcPts val="0"/>
              </a:spcBef>
              <a:spcAft>
                <a:spcPts val="0"/>
              </a:spcAft>
              <a:buClr>
                <a:srgbClr val="000000"/>
              </a:buClr>
              <a:buSzPts val="2000"/>
              <a:buFont typeface="Calibri"/>
              <a:buNone/>
            </a:pPr>
            <a:r>
              <a:rPr b="0" i="0" lang="en-US" sz="2000" u="none" cap="none" strike="noStrike">
                <a:solidFill>
                  <a:srgbClr val="000000"/>
                </a:solidFill>
                <a:latin typeface="Calibri"/>
                <a:ea typeface="Calibri"/>
                <a:cs typeface="Calibri"/>
                <a:sym typeface="Calibri"/>
              </a:rPr>
              <a:t>Other 		n=5     (2%)</a:t>
            </a:r>
            <a:endParaRPr/>
          </a:p>
        </p:txBody>
      </p:sp>
      <p:sp>
        <p:nvSpPr>
          <p:cNvPr id="291" name="Google Shape;291;p13"/>
          <p:cNvSpPr txBox="1"/>
          <p:nvPr/>
        </p:nvSpPr>
        <p:spPr>
          <a:xfrm>
            <a:off x="0" y="2045180"/>
            <a:ext cx="12192000" cy="2246769"/>
          </a:xfrm>
          <a:prstGeom prst="rect">
            <a:avLst/>
          </a:prstGeom>
          <a:noFill/>
          <a:ln cap="flat" cmpd="sng" w="38100">
            <a:solidFill>
              <a:srgbClr val="C55A1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Calibri"/>
              <a:buNone/>
            </a:pPr>
            <a:r>
              <a:rPr b="1" i="0" lang="en-US" sz="2800" u="none" cap="none" strike="noStrike">
                <a:solidFill>
                  <a:srgbClr val="000000"/>
                </a:solidFill>
                <a:latin typeface="Calibri"/>
                <a:ea typeface="Calibri"/>
                <a:cs typeface="Calibri"/>
                <a:sym typeface="Calibri"/>
              </a:rPr>
              <a:t>Respondent Role:</a:t>
            </a:r>
            <a:endParaRPr/>
          </a:p>
          <a:p>
            <a:pPr indent="0" lvl="0" marL="0" marR="0" rtl="0" algn="l">
              <a:lnSpc>
                <a:spcPct val="100000"/>
              </a:lnSpc>
              <a:spcBef>
                <a:spcPts val="0"/>
              </a:spcBef>
              <a:spcAft>
                <a:spcPts val="0"/>
              </a:spcAft>
              <a:buClr>
                <a:schemeClr val="dk1"/>
              </a:buClr>
              <a:buSzPts val="1050"/>
              <a:buFont typeface="Calibri"/>
              <a:buNone/>
            </a:pPr>
            <a:r>
              <a:t/>
            </a:r>
            <a:endParaRPr b="0" i="0" sz="105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Calibri"/>
              <a:buNone/>
            </a:pPr>
            <a:r>
              <a:rPr b="0" i="0" lang="en-US" sz="2000" u="none" cap="none" strike="noStrike">
                <a:solidFill>
                  <a:srgbClr val="000000"/>
                </a:solidFill>
                <a:latin typeface="Calibri"/>
                <a:ea typeface="Calibri"/>
                <a:cs typeface="Calibri"/>
                <a:sym typeface="Calibri"/>
              </a:rPr>
              <a:t>University Executive Administrator (President, Provost, Vice Provost, Vice President, CIO, etc.) 	n=78 (37%)</a:t>
            </a:r>
            <a:endParaRPr/>
          </a:p>
          <a:p>
            <a:pPr indent="0" lvl="0" marL="0" marR="0" rtl="0" algn="l">
              <a:lnSpc>
                <a:spcPct val="100000"/>
              </a:lnSpc>
              <a:spcBef>
                <a:spcPts val="0"/>
              </a:spcBef>
              <a:spcAft>
                <a:spcPts val="0"/>
              </a:spcAft>
              <a:buClr>
                <a:srgbClr val="000000"/>
              </a:buClr>
              <a:buSzPts val="2000"/>
              <a:buFont typeface="Calibri"/>
              <a:buNone/>
            </a:pPr>
            <a:r>
              <a:rPr b="0" i="0" lang="en-US" sz="2000" u="none" cap="none" strike="noStrike">
                <a:solidFill>
                  <a:srgbClr val="000000"/>
                </a:solidFill>
                <a:latin typeface="Calibri"/>
                <a:ea typeface="Calibri"/>
                <a:cs typeface="Calibri"/>
                <a:sym typeface="Calibri"/>
              </a:rPr>
              <a:t>University educator and/or researcher 							n=65 (31%)</a:t>
            </a:r>
            <a:endParaRPr/>
          </a:p>
          <a:p>
            <a:pPr indent="0" lvl="0" marL="0" marR="0" rtl="0" algn="l">
              <a:lnSpc>
                <a:spcPct val="100000"/>
              </a:lnSpc>
              <a:spcBef>
                <a:spcPts val="0"/>
              </a:spcBef>
              <a:spcAft>
                <a:spcPts val="0"/>
              </a:spcAft>
              <a:buClr>
                <a:srgbClr val="000000"/>
              </a:buClr>
              <a:buSzPts val="2000"/>
              <a:buFont typeface="Calibri"/>
              <a:buNone/>
            </a:pPr>
            <a:r>
              <a:rPr b="0" i="0" lang="en-US" sz="2000" u="none" cap="none" strike="noStrike">
                <a:solidFill>
                  <a:srgbClr val="000000"/>
                </a:solidFill>
                <a:latin typeface="Calibri"/>
                <a:ea typeface="Calibri"/>
                <a:cs typeface="Calibri"/>
                <a:sym typeface="Calibri"/>
              </a:rPr>
              <a:t>University research data, computing and cyberinfrastructure professional 			n=12 (6%)</a:t>
            </a:r>
            <a:endParaRPr/>
          </a:p>
          <a:p>
            <a:pPr indent="0" lvl="0" marL="0" marR="0" rtl="0" algn="l">
              <a:lnSpc>
                <a:spcPct val="100000"/>
              </a:lnSpc>
              <a:spcBef>
                <a:spcPts val="0"/>
              </a:spcBef>
              <a:spcAft>
                <a:spcPts val="0"/>
              </a:spcAft>
              <a:buClr>
                <a:srgbClr val="000000"/>
              </a:buClr>
              <a:buSzPts val="2000"/>
              <a:buFont typeface="Calibri"/>
              <a:buNone/>
            </a:pPr>
            <a:r>
              <a:rPr b="0" i="0" lang="en-US" sz="2000" u="none" cap="none" strike="noStrike">
                <a:solidFill>
                  <a:srgbClr val="000000"/>
                </a:solidFill>
                <a:latin typeface="Calibri"/>
                <a:ea typeface="Calibri"/>
                <a:cs typeface="Calibri"/>
                <a:sym typeface="Calibri"/>
              </a:rPr>
              <a:t>Graduate or undergraduate student 							n=17 (8%)</a:t>
            </a:r>
            <a:endParaRPr/>
          </a:p>
          <a:p>
            <a:pPr indent="0" lvl="0" marL="0" marR="0" rtl="0" algn="l">
              <a:lnSpc>
                <a:spcPct val="100000"/>
              </a:lnSpc>
              <a:spcBef>
                <a:spcPts val="0"/>
              </a:spcBef>
              <a:spcAft>
                <a:spcPts val="0"/>
              </a:spcAft>
              <a:buClr>
                <a:srgbClr val="000000"/>
              </a:buClr>
              <a:buSzPts val="2000"/>
              <a:buFont typeface="Calibri"/>
              <a:buNone/>
            </a:pPr>
            <a:r>
              <a:rPr b="0" i="0" lang="en-US" sz="2000" u="none" cap="none" strike="noStrike">
                <a:solidFill>
                  <a:srgbClr val="000000"/>
                </a:solidFill>
                <a:latin typeface="Calibri"/>
                <a:ea typeface="Calibri"/>
                <a:cs typeface="Calibri"/>
                <a:sym typeface="Calibri"/>
              </a:rPr>
              <a:t>Other 											n=39 (19%)</a:t>
            </a:r>
            <a:endParaRPr/>
          </a:p>
        </p:txBody>
      </p:sp>
      <p:sp>
        <p:nvSpPr>
          <p:cNvPr id="292" name="Google Shape;292;p13"/>
          <p:cNvSpPr txBox="1"/>
          <p:nvPr>
            <p:ph type="title"/>
          </p:nvPr>
        </p:nvSpPr>
        <p:spPr>
          <a:xfrm>
            <a:off x="0" y="4288882"/>
            <a:ext cx="12192000" cy="2582974"/>
          </a:xfrm>
          <a:prstGeom prst="rect">
            <a:avLst/>
          </a:prstGeom>
          <a:noFill/>
          <a:ln cap="flat" cmpd="sng" w="38100">
            <a:solidFill>
              <a:srgbClr val="C55A11"/>
            </a:solidFill>
            <a:prstDash val="solid"/>
            <a:round/>
            <a:headEnd len="sm" w="sm" type="none"/>
            <a:tailEnd len="sm" w="sm" type="none"/>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000"/>
              <a:buFont typeface="Calibri"/>
              <a:buNone/>
            </a:pPr>
            <a:r>
              <a:rPr b="1" lang="en-US" sz="2000"/>
              <a:t>During the two-year grant we will be checking in with key stakeholders for additional input on these and other topics.  May we continue to send you very short surveys such as this to further guide the development of programs, services and resources for you and others?  If so, the email address that you enter below will be redacted from any reports on the results from this survey in order to ensure confidentiality.</a:t>
            </a:r>
            <a:br>
              <a:rPr b="1" lang="en-US" sz="2000"/>
            </a:br>
            <a:br>
              <a:rPr b="1" lang="en-US" sz="2000"/>
            </a:br>
            <a:r>
              <a:rPr b="1" lang="en-US" sz="2000"/>
              <a:t>Yes	n= 161 (77%)</a:t>
            </a:r>
            <a:br>
              <a:rPr b="1" lang="en-US" sz="2000"/>
            </a:br>
            <a:r>
              <a:rPr b="1" lang="en-US" sz="2000"/>
              <a:t>No	n= 49   (23%)</a:t>
            </a:r>
            <a:endParaRPr/>
          </a:p>
        </p:txBody>
      </p:sp>
      <p:pic>
        <p:nvPicPr>
          <p:cNvPr id="293" name="Google Shape;293;p13"/>
          <p:cNvPicPr preferRelativeResize="0"/>
          <p:nvPr/>
        </p:nvPicPr>
        <p:blipFill rotWithShape="1">
          <a:blip r:embed="rId3">
            <a:alphaModFix/>
          </a:blip>
          <a:srcRect b="0" l="0" r="0" t="0"/>
          <a:stretch/>
        </p:blipFill>
        <p:spPr>
          <a:xfrm>
            <a:off x="9446953" y="23795"/>
            <a:ext cx="2717336" cy="2007530"/>
          </a:xfrm>
          <a:prstGeom prst="rect">
            <a:avLst/>
          </a:prstGeom>
          <a:noFill/>
          <a:ln cap="flat" cmpd="sng" w="38100">
            <a:solidFill>
              <a:srgbClr val="C55A11"/>
            </a:solidFill>
            <a:prstDash val="solid"/>
            <a:round/>
            <a:headEnd len="sm" w="sm" type="none"/>
            <a:tailEnd len="sm" w="sm" type="none"/>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14"/>
          <p:cNvSpPr txBox="1"/>
          <p:nvPr/>
        </p:nvSpPr>
        <p:spPr>
          <a:xfrm>
            <a:off x="-1" y="-2"/>
            <a:ext cx="4142507" cy="6771084"/>
          </a:xfrm>
          <a:prstGeom prst="rect">
            <a:avLst/>
          </a:prstGeom>
          <a:noFill/>
          <a:ln cap="flat" cmpd="sng" w="38100">
            <a:solidFill>
              <a:srgbClr val="C55A1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Calibri"/>
              <a:buNone/>
            </a:pPr>
            <a:r>
              <a:rPr b="1" i="0" lang="en-US" sz="2400" u="none" cap="none" strike="noStrike">
                <a:solidFill>
                  <a:srgbClr val="000000"/>
                </a:solidFill>
                <a:latin typeface="Calibri"/>
                <a:ea typeface="Calibri"/>
                <a:cs typeface="Calibri"/>
                <a:sym typeface="Calibri"/>
              </a:rPr>
              <a:t>HBCUs</a:t>
            </a:r>
            <a:endParaRPr/>
          </a:p>
          <a:p>
            <a:pPr indent="0" lvl="0" marL="0" marR="0" rtl="0" algn="l">
              <a:lnSpc>
                <a:spcPct val="115312"/>
              </a:lnSpc>
              <a:spcBef>
                <a:spcPts val="60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Alabama A&amp;M University (n=16)</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Alabama State University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Allen University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Bowie State University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Claflin University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Denmark Technical College (n=2)</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Dillard University (n=2)</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Drake State Community &amp; Technical College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Florida Memorial University (n=5)</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Fort Valley State University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Harris-Stowe State University (n=3)</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Jackson State University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Jarvis Christian College (n=2)</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Kentucky State University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Lane College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MeHarry Medical College (n=20)</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North Carolina Central University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Praire View A&amp;M University (n=2)</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Shaw University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Stillman College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Tuskegee University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University of Maryland Eastern Shore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University of the Virgin Islands (n=3)</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Virginia State University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Wiley College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Winston-Salem State University </a:t>
            </a:r>
            <a:endParaRPr/>
          </a:p>
          <a:p>
            <a:pPr indent="0" lvl="0" marL="0" marR="0" rtl="0" algn="l">
              <a:lnSpc>
                <a:spcPct val="115312"/>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Xavier University of Louisiana</a:t>
            </a:r>
            <a:endParaRPr/>
          </a:p>
        </p:txBody>
      </p:sp>
      <p:sp>
        <p:nvSpPr>
          <p:cNvPr id="299" name="Google Shape;299;p14"/>
          <p:cNvSpPr txBox="1"/>
          <p:nvPr/>
        </p:nvSpPr>
        <p:spPr>
          <a:xfrm>
            <a:off x="4142508" y="526477"/>
            <a:ext cx="3906984" cy="4231928"/>
          </a:xfrm>
          <a:prstGeom prst="rect">
            <a:avLst/>
          </a:prstGeom>
          <a:noFill/>
          <a:ln cap="flat" cmpd="sng" w="38100">
            <a:solidFill>
              <a:srgbClr val="C55A1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Calibri"/>
              <a:buNone/>
            </a:pPr>
            <a:r>
              <a:rPr b="1" i="0" lang="en-US" sz="2400" u="none" cap="none" strike="noStrike">
                <a:solidFill>
                  <a:srgbClr val="000000"/>
                </a:solidFill>
                <a:latin typeface="Calibri"/>
                <a:ea typeface="Calibri"/>
                <a:cs typeface="Calibri"/>
                <a:sym typeface="Calibri"/>
              </a:rPr>
              <a:t>TCUs</a:t>
            </a:r>
            <a:endParaRPr/>
          </a:p>
          <a:p>
            <a:pPr indent="0" lvl="0" marL="0" marR="0" rtl="0" algn="l">
              <a:lnSpc>
                <a:spcPct val="100000"/>
              </a:lnSpc>
              <a:spcBef>
                <a:spcPts val="60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Aaniiih Nakoda College (n=3)</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Cankdeska Cikana Community College </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College of the Desert </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Dalton State College </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Ilisagvik College (n=4)</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Keweenaw Bay Ojibwa Community College </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Lac Courte Oreilles Ojibwe College (n=11)</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Little Priest Tribal College </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Nebraska Indian Community College (n=4)</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Nueta Hidatsa Sahnish College </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Sitting Bull College </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Southwestern Indian Polytechnical Institute (n=3)</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United Tribes Technical College </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White Earth Tribal &amp; Community College </a:t>
            </a:r>
            <a:endParaRPr/>
          </a:p>
        </p:txBody>
      </p:sp>
      <p:sp>
        <p:nvSpPr>
          <p:cNvPr id="300" name="Google Shape;300;p14"/>
          <p:cNvSpPr txBox="1"/>
          <p:nvPr/>
        </p:nvSpPr>
        <p:spPr>
          <a:xfrm>
            <a:off x="8049492" y="-2"/>
            <a:ext cx="4142508" cy="6863417"/>
          </a:xfrm>
          <a:prstGeom prst="rect">
            <a:avLst/>
          </a:prstGeom>
          <a:noFill/>
          <a:ln cap="flat" cmpd="sng" w="38100">
            <a:solidFill>
              <a:srgbClr val="C55A1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Calibri"/>
              <a:buNone/>
            </a:pPr>
            <a:r>
              <a:rPr b="1" i="0" lang="en-US" sz="2400" u="none" cap="none" strike="noStrike">
                <a:solidFill>
                  <a:srgbClr val="000000"/>
                </a:solidFill>
                <a:latin typeface="Calibri"/>
                <a:ea typeface="Calibri"/>
                <a:cs typeface="Calibri"/>
                <a:sym typeface="Calibri"/>
              </a:rPr>
              <a:t>HSIs</a:t>
            </a:r>
            <a:endParaRPr/>
          </a:p>
          <a:p>
            <a:pPr indent="0" lvl="0" marL="0" marR="0" rtl="0" algn="l">
              <a:lnSpc>
                <a:spcPct val="118750"/>
              </a:lnSpc>
              <a:spcBef>
                <a:spcPts val="60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California State University, Northbridge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Bergen Community College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California Baptist University</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Dodge City Community College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Dominican College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EDP University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Florida Atlantic University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Fresno State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Houston Baptist University (n=2)</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Lamar State College, Port Arthur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Lee College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New Mexico State University (n=2)</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Rutgers University, Newark (n=2)</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San Joaquin Delta College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South Florida State University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Texas A&amp;M University, Corpus Christi (n=3)</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Texas Lutheran University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Universidad del Sagrado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University New Mexico Los Alamos (n=2)</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University of California, San Diego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University of Central Florida (n=2)</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University of Puerto Rico (n=3)</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University of Texas El Paso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University of Texas Rio Grande Valley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Ventura County Community College District </a:t>
            </a:r>
            <a:endParaRPr/>
          </a:p>
          <a:p>
            <a:pPr indent="0" lvl="0" marL="0" marR="0" rtl="0" algn="l">
              <a:lnSpc>
                <a:spcPct val="11875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Yakima Valley College (n=2)</a:t>
            </a:r>
            <a:endParaRPr/>
          </a:p>
        </p:txBody>
      </p:sp>
      <p:sp>
        <p:nvSpPr>
          <p:cNvPr id="301" name="Google Shape;301;p14"/>
          <p:cNvSpPr txBox="1"/>
          <p:nvPr/>
        </p:nvSpPr>
        <p:spPr>
          <a:xfrm>
            <a:off x="4142508" y="4761336"/>
            <a:ext cx="3906984" cy="2015936"/>
          </a:xfrm>
          <a:prstGeom prst="rect">
            <a:avLst/>
          </a:prstGeom>
          <a:noFill/>
          <a:ln cap="flat" cmpd="sng" w="38100">
            <a:solidFill>
              <a:srgbClr val="C55A1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Calibri"/>
              <a:buNone/>
            </a:pPr>
            <a:r>
              <a:rPr b="1" i="0" lang="en-US" sz="2400" u="none" cap="none" strike="noStrike">
                <a:solidFill>
                  <a:srgbClr val="000000"/>
                </a:solidFill>
                <a:latin typeface="Calibri"/>
                <a:ea typeface="Calibri"/>
                <a:cs typeface="Calibri"/>
                <a:sym typeface="Calibri"/>
              </a:rPr>
              <a:t>Other MSIs</a:t>
            </a:r>
            <a:endParaRPr/>
          </a:p>
          <a:p>
            <a:pPr indent="0" lvl="0" marL="0" marR="0" rtl="0" algn="l">
              <a:lnSpc>
                <a:spcPct val="100000"/>
              </a:lnSpc>
              <a:spcBef>
                <a:spcPts val="60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Keiser University </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Old Dominion University </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Southern Connecticut State University </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University of California, Davis </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University of Maryland, Baltimore County </a:t>
            </a:r>
            <a:endParaRPr/>
          </a:p>
          <a:p>
            <a:pPr indent="0" lvl="0" marL="0" marR="0" rtl="0" algn="l">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University of North Carolina, Greensboro </a:t>
            </a:r>
            <a:endParaRPr/>
          </a:p>
        </p:txBody>
      </p:sp>
      <p:sp>
        <p:nvSpPr>
          <p:cNvPr id="302" name="Google Shape;302;p14"/>
          <p:cNvSpPr txBox="1"/>
          <p:nvPr/>
        </p:nvSpPr>
        <p:spPr>
          <a:xfrm>
            <a:off x="4322619" y="86918"/>
            <a:ext cx="357447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55A11"/>
              </a:buClr>
              <a:buSzPts val="1800"/>
              <a:buFont typeface="Calibri"/>
              <a:buNone/>
            </a:pPr>
            <a:r>
              <a:rPr b="1" i="1" lang="en-US" sz="1800" u="none" cap="none" strike="noStrike">
                <a:solidFill>
                  <a:srgbClr val="C55A11"/>
                </a:solidFill>
                <a:latin typeface="Calibri"/>
                <a:ea typeface="Calibri"/>
                <a:cs typeface="Calibri"/>
                <a:sym typeface="Calibri"/>
              </a:rPr>
              <a:t>Those providing an email address…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15"/>
          <p:cNvSpPr txBox="1"/>
          <p:nvPr>
            <p:ph type="title"/>
          </p:nvPr>
        </p:nvSpPr>
        <p:spPr>
          <a:xfrm>
            <a:off x="0" y="-1"/>
            <a:ext cx="12192000" cy="1261751"/>
          </a:xfrm>
          <a:prstGeom prst="rect">
            <a:avLst/>
          </a:prstGeom>
          <a:solidFill>
            <a:schemeClr val="dk1"/>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Arial"/>
              <a:buNone/>
            </a:pPr>
            <a:r>
              <a:rPr b="1" lang="en-US" sz="2400">
                <a:solidFill>
                  <a:schemeClr val="lt1"/>
                </a:solidFill>
              </a:rPr>
              <a:t>When considering cyberinfrastructure needs on your campus, which is most important at this time (please rank these items highest to lowest) based which is the most immediate priority:</a:t>
            </a:r>
            <a:endParaRPr/>
          </a:p>
        </p:txBody>
      </p:sp>
      <p:graphicFrame>
        <p:nvGraphicFramePr>
          <p:cNvPr id="308" name="Google Shape;308;p15"/>
          <p:cNvGraphicFramePr/>
          <p:nvPr/>
        </p:nvGraphicFramePr>
        <p:xfrm>
          <a:off x="0" y="1261751"/>
          <a:ext cx="3000000" cy="3000000"/>
        </p:xfrm>
        <a:graphic>
          <a:graphicData uri="http://schemas.openxmlformats.org/drawingml/2006/table">
            <a:tbl>
              <a:tblPr>
                <a:noFill/>
                <a:tableStyleId>{A6DDBBC8-4568-4881-8E68-034D1D6EABB8}</a:tableStyleId>
              </a:tblPr>
              <a:tblGrid>
                <a:gridCol w="9766875"/>
                <a:gridCol w="839700"/>
                <a:gridCol w="63275"/>
                <a:gridCol w="1522150"/>
              </a:tblGrid>
              <a:tr h="505775">
                <a:tc>
                  <a:txBody>
                    <a:bodyPr/>
                    <a:lstStyle/>
                    <a:p>
                      <a:pPr indent="0" lvl="0" marL="0" marR="0" rtl="0" algn="ctr">
                        <a:spcBef>
                          <a:spcPts val="0"/>
                        </a:spcBef>
                        <a:spcAft>
                          <a:spcPts val="0"/>
                        </a:spcAft>
                        <a:buNone/>
                      </a:pPr>
                      <a:r>
                        <a:rPr b="1" lang="en-US" sz="1800" u="none" cap="none" strike="noStrike">
                          <a:solidFill>
                            <a:srgbClr val="4F4F4F"/>
                          </a:solidFill>
                          <a:latin typeface="Nunito Sans"/>
                          <a:ea typeface="Nunito Sans"/>
                          <a:cs typeface="Nunito Sans"/>
                          <a:sym typeface="Nunito Sans"/>
                        </a:rPr>
                        <a:t>Topic</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b="1" lang="en-US" sz="1800" u="none" cap="none" strike="noStrike">
                          <a:solidFill>
                            <a:srgbClr val="4F4F4F"/>
                          </a:solidFill>
                          <a:latin typeface="Nunito Sans"/>
                          <a:ea typeface="Nunito Sans"/>
                          <a:cs typeface="Nunito Sans"/>
                          <a:sym typeface="Nunito Sans"/>
                        </a:rPr>
                        <a:t>Rank</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t/>
                      </a:r>
                      <a:endParaRPr b="1" sz="1800" u="none" cap="none" strike="noStrike">
                        <a:solidFill>
                          <a:srgbClr val="4F4F4F"/>
                        </a:solidFill>
                        <a:latin typeface="Nunito Sans"/>
                        <a:ea typeface="Nunito Sans"/>
                        <a:cs typeface="Nunito Sans"/>
                        <a:sym typeface="Nunito Sans"/>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b="1" lang="en-US" sz="1800" u="none" cap="none" strike="noStrike">
                          <a:solidFill>
                            <a:srgbClr val="4F4F4F"/>
                          </a:solidFill>
                          <a:latin typeface="Nunito Sans"/>
                          <a:ea typeface="Nunito Sans"/>
                          <a:cs typeface="Nunito Sans"/>
                          <a:sym typeface="Nunito Sans"/>
                        </a:rPr>
                        <a:t>Score</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r>
              <a:tr h="505775">
                <a:tc>
                  <a:txBody>
                    <a:bodyPr/>
                    <a:lstStyle/>
                    <a:p>
                      <a:pPr indent="0" lvl="0" marL="0" marR="0" rtl="0" algn="l">
                        <a:spcBef>
                          <a:spcPts val="0"/>
                        </a:spcBef>
                        <a:spcAft>
                          <a:spcPts val="0"/>
                        </a:spcAft>
                        <a:buNone/>
                      </a:pPr>
                      <a:r>
                        <a:rPr b="1" lang="en-US" sz="2000" u="none" cap="none" strike="noStrike">
                          <a:solidFill>
                            <a:srgbClr val="4F4F4F"/>
                          </a:solidFill>
                          <a:latin typeface="Nunito Sans"/>
                          <a:ea typeface="Nunito Sans"/>
                          <a:cs typeface="Nunito Sans"/>
                          <a:sym typeface="Nunito Sans"/>
                        </a:rPr>
                        <a:t>Cybersecurity (campus assessment, improving risk profile, and shared services)</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en-US" sz="1800" u="none" cap="none" strike="noStrike">
                          <a:solidFill>
                            <a:srgbClr val="4F4F4F"/>
                          </a:solidFill>
                          <a:latin typeface="Nunito Sans"/>
                          <a:ea typeface="Nunito Sans"/>
                          <a:cs typeface="Nunito Sans"/>
                          <a:sym typeface="Nunito Sans"/>
                        </a:rPr>
                        <a:t>1</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t/>
                      </a:r>
                      <a:endParaRPr sz="1800" u="none" cap="none" strike="noStrike">
                        <a:solidFill>
                          <a:srgbClr val="4F4F4F"/>
                        </a:solidFill>
                        <a:latin typeface="Nunito Sans"/>
                        <a:ea typeface="Nunito Sans"/>
                        <a:cs typeface="Nunito Sans"/>
                        <a:sym typeface="Nunito Sans"/>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en-US" sz="1800" u="none" cap="none" strike="noStrike">
                          <a:solidFill>
                            <a:srgbClr val="4F4F4F"/>
                          </a:solidFill>
                          <a:latin typeface="Nunito Sans"/>
                          <a:ea typeface="Nunito Sans"/>
                          <a:cs typeface="Nunito Sans"/>
                          <a:sym typeface="Nunito Sans"/>
                        </a:rPr>
                        <a:t>1,094</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r>
              <a:tr h="354050">
                <a:tc>
                  <a:txBody>
                    <a:bodyPr/>
                    <a:lstStyle/>
                    <a:p>
                      <a:pPr indent="0" lvl="0" marL="0" marR="0" rtl="0" algn="l">
                        <a:spcBef>
                          <a:spcPts val="0"/>
                        </a:spcBef>
                        <a:spcAft>
                          <a:spcPts val="0"/>
                        </a:spcAft>
                        <a:buNone/>
                      </a:pPr>
                      <a:r>
                        <a:rPr b="1" lang="en-US" sz="2000" u="none" cap="none" strike="noStrike">
                          <a:solidFill>
                            <a:srgbClr val="4F4F4F"/>
                          </a:solidFill>
                          <a:latin typeface="Nunito Sans"/>
                          <a:ea typeface="Nunito Sans"/>
                          <a:cs typeface="Nunito Sans"/>
                          <a:sym typeface="Nunito Sans"/>
                        </a:rPr>
                        <a:t>Funding for advancing campus cyberinfrastructure</a:t>
                      </a:r>
                      <a:endParaRPr/>
                    </a:p>
                    <a:p>
                      <a:pPr indent="0" lvl="0" marL="0" marR="0" rtl="0" algn="l">
                        <a:spcBef>
                          <a:spcPts val="0"/>
                        </a:spcBef>
                        <a:spcAft>
                          <a:spcPts val="0"/>
                        </a:spcAft>
                        <a:buNone/>
                      </a:pPr>
                      <a:r>
                        <a:t/>
                      </a:r>
                      <a:endParaRPr b="1" sz="2000" u="none" cap="none" strike="noStrike">
                        <a:solidFill>
                          <a:srgbClr val="4F4F4F"/>
                        </a:solidFill>
                        <a:latin typeface="Nunito Sans"/>
                        <a:ea typeface="Nunito Sans"/>
                        <a:cs typeface="Nunito Sans"/>
                        <a:sym typeface="Nunito Sans"/>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en-US" sz="1800" u="none" cap="none" strike="noStrike">
                          <a:solidFill>
                            <a:srgbClr val="4F4F4F"/>
                          </a:solidFill>
                          <a:latin typeface="Nunito Sans"/>
                          <a:ea typeface="Nunito Sans"/>
                          <a:cs typeface="Nunito Sans"/>
                          <a:sym typeface="Nunito Sans"/>
                        </a:rPr>
                        <a:t>2</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t/>
                      </a:r>
                      <a:endParaRPr sz="1800" u="none" cap="none" strike="noStrike">
                        <a:solidFill>
                          <a:srgbClr val="4F4F4F"/>
                        </a:solidFill>
                        <a:latin typeface="Nunito Sans"/>
                        <a:ea typeface="Nunito Sans"/>
                        <a:cs typeface="Nunito Sans"/>
                        <a:sym typeface="Nunito Sans"/>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en-US" sz="1800" u="none" cap="none" strike="noStrike">
                          <a:solidFill>
                            <a:srgbClr val="4F4F4F"/>
                          </a:solidFill>
                          <a:latin typeface="Nunito Sans"/>
                          <a:ea typeface="Nunito Sans"/>
                          <a:cs typeface="Nunito Sans"/>
                          <a:sym typeface="Nunito Sans"/>
                        </a:rPr>
                        <a:t>1,050</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r>
              <a:tr h="797825">
                <a:tc>
                  <a:txBody>
                    <a:bodyPr/>
                    <a:lstStyle/>
                    <a:p>
                      <a:pPr indent="0" lvl="0" marL="0" marR="0" rtl="0" algn="l">
                        <a:spcBef>
                          <a:spcPts val="0"/>
                        </a:spcBef>
                        <a:spcAft>
                          <a:spcPts val="0"/>
                        </a:spcAft>
                        <a:buNone/>
                      </a:pPr>
                      <a:r>
                        <a:rPr b="1" lang="en-US" sz="2000" u="none" cap="none" strike="noStrike">
                          <a:solidFill>
                            <a:srgbClr val="4F4F4F"/>
                          </a:solidFill>
                          <a:latin typeface="Nunito Sans"/>
                          <a:ea typeface="Nunito Sans"/>
                          <a:cs typeface="Nunito Sans"/>
                          <a:sym typeface="Nunito Sans"/>
                        </a:rPr>
                        <a:t>Cyberinfrastructure tools and methods (including best practices, technology road maps, self-assessment, and new technology/solutions)</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en-US" sz="1800" u="none" cap="none" strike="noStrike">
                          <a:solidFill>
                            <a:srgbClr val="4F4F4F"/>
                          </a:solidFill>
                          <a:latin typeface="Nunito Sans"/>
                          <a:ea typeface="Nunito Sans"/>
                          <a:cs typeface="Nunito Sans"/>
                          <a:sym typeface="Nunito Sans"/>
                        </a:rPr>
                        <a:t>3</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t/>
                      </a:r>
                      <a:endParaRPr sz="1800" u="none" cap="none" strike="noStrike">
                        <a:solidFill>
                          <a:srgbClr val="4F4F4F"/>
                        </a:solidFill>
                        <a:latin typeface="Nunito Sans"/>
                        <a:ea typeface="Nunito Sans"/>
                        <a:cs typeface="Nunito Sans"/>
                        <a:sym typeface="Nunito Sans"/>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en-US" sz="1800" u="none" cap="none" strike="noStrike">
                          <a:solidFill>
                            <a:srgbClr val="4F4F4F"/>
                          </a:solidFill>
                          <a:latin typeface="Nunito Sans"/>
                          <a:ea typeface="Nunito Sans"/>
                          <a:cs typeface="Nunito Sans"/>
                          <a:sym typeface="Nunito Sans"/>
                        </a:rPr>
                        <a:t>972</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r>
              <a:tr h="737400">
                <a:tc>
                  <a:txBody>
                    <a:bodyPr/>
                    <a:lstStyle/>
                    <a:p>
                      <a:pPr indent="0" lvl="0" marL="0" marR="0" rtl="0" algn="l">
                        <a:spcBef>
                          <a:spcPts val="0"/>
                        </a:spcBef>
                        <a:spcAft>
                          <a:spcPts val="0"/>
                        </a:spcAft>
                        <a:buNone/>
                      </a:pPr>
                      <a:r>
                        <a:rPr b="1" lang="en-US" sz="2000" u="none" cap="none" strike="noStrike">
                          <a:solidFill>
                            <a:srgbClr val="4F4F4F"/>
                          </a:solidFill>
                          <a:latin typeface="Nunito Sans"/>
                          <a:ea typeface="Nunito Sans"/>
                          <a:cs typeface="Nunito Sans"/>
                          <a:sym typeface="Nunito Sans"/>
                        </a:rPr>
                        <a:t>Career and Workforce Development (research data professionals and cyberinfrastructure engineers)</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en-US" sz="1800" u="none" cap="none" strike="noStrike">
                          <a:solidFill>
                            <a:srgbClr val="4F4F4F"/>
                          </a:solidFill>
                          <a:latin typeface="Nunito Sans"/>
                          <a:ea typeface="Nunito Sans"/>
                          <a:cs typeface="Nunito Sans"/>
                          <a:sym typeface="Nunito Sans"/>
                        </a:rPr>
                        <a:t>4</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t/>
                      </a:r>
                      <a:endParaRPr sz="1800" u="none" cap="none" strike="noStrike">
                        <a:solidFill>
                          <a:srgbClr val="4F4F4F"/>
                        </a:solidFill>
                        <a:latin typeface="Nunito Sans"/>
                        <a:ea typeface="Nunito Sans"/>
                        <a:cs typeface="Nunito Sans"/>
                        <a:sym typeface="Nunito Sans"/>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en-US" sz="1800" u="none" cap="none" strike="noStrike">
                          <a:solidFill>
                            <a:srgbClr val="4F4F4F"/>
                          </a:solidFill>
                          <a:latin typeface="Nunito Sans"/>
                          <a:ea typeface="Nunito Sans"/>
                          <a:cs typeface="Nunito Sans"/>
                          <a:sym typeface="Nunito Sans"/>
                        </a:rPr>
                        <a:t>780</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r>
              <a:tr h="809250">
                <a:tc>
                  <a:txBody>
                    <a:bodyPr/>
                    <a:lstStyle/>
                    <a:p>
                      <a:pPr indent="0" lvl="0" marL="0" marR="0" rtl="0" algn="l">
                        <a:spcBef>
                          <a:spcPts val="0"/>
                        </a:spcBef>
                        <a:spcAft>
                          <a:spcPts val="0"/>
                        </a:spcAft>
                        <a:buNone/>
                      </a:pPr>
                      <a:r>
                        <a:rPr b="1" lang="en-US" sz="2000" u="none" cap="none" strike="noStrike">
                          <a:solidFill>
                            <a:srgbClr val="C00000"/>
                          </a:solidFill>
                          <a:latin typeface="Nunito Sans"/>
                          <a:ea typeface="Nunito Sans"/>
                          <a:cs typeface="Nunito Sans"/>
                          <a:sym typeface="Nunito Sans"/>
                        </a:rPr>
                        <a:t>Research Acceleration (fostering research on topics of priority to students, faculty, staff, and the local community)</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en-US" sz="1800" u="none" cap="none" strike="noStrike">
                          <a:solidFill>
                            <a:srgbClr val="4F4F4F"/>
                          </a:solidFill>
                          <a:latin typeface="Nunito Sans"/>
                          <a:ea typeface="Nunito Sans"/>
                          <a:cs typeface="Nunito Sans"/>
                          <a:sym typeface="Nunito Sans"/>
                        </a:rPr>
                        <a:t>5</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t/>
                      </a:r>
                      <a:endParaRPr sz="1800" u="none" cap="none" strike="noStrike">
                        <a:solidFill>
                          <a:srgbClr val="4F4F4F"/>
                        </a:solidFill>
                        <a:latin typeface="Nunito Sans"/>
                        <a:ea typeface="Nunito Sans"/>
                        <a:cs typeface="Nunito Sans"/>
                        <a:sym typeface="Nunito Sans"/>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en-US" sz="1800" u="none" cap="none" strike="noStrike">
                          <a:solidFill>
                            <a:srgbClr val="4F4F4F"/>
                          </a:solidFill>
                          <a:latin typeface="Nunito Sans"/>
                          <a:ea typeface="Nunito Sans"/>
                          <a:cs typeface="Nunito Sans"/>
                          <a:sym typeface="Nunito Sans"/>
                        </a:rPr>
                        <a:t>737</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r>
              <a:tr h="771325">
                <a:tc>
                  <a:txBody>
                    <a:bodyPr/>
                    <a:lstStyle/>
                    <a:p>
                      <a:pPr indent="0" lvl="0" marL="0" marR="0" rtl="0" algn="l">
                        <a:spcBef>
                          <a:spcPts val="0"/>
                        </a:spcBef>
                        <a:spcAft>
                          <a:spcPts val="0"/>
                        </a:spcAft>
                        <a:buNone/>
                      </a:pPr>
                      <a:r>
                        <a:rPr b="1" lang="en-US" sz="2000" u="none" cap="none" strike="noStrike">
                          <a:solidFill>
                            <a:srgbClr val="C00000"/>
                          </a:solidFill>
                          <a:latin typeface="Nunito Sans"/>
                          <a:ea typeface="Nunito Sans"/>
                          <a:cs typeface="Nunito Sans"/>
                          <a:sym typeface="Nunito Sans"/>
                        </a:rPr>
                        <a:t>Collaboration opportunities with other institutions and organizations on research data, computing, and cyberinfrastructure</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en-US" sz="1800" u="none" cap="none" strike="noStrike">
                          <a:solidFill>
                            <a:srgbClr val="4F4F4F"/>
                          </a:solidFill>
                          <a:latin typeface="Nunito Sans"/>
                          <a:ea typeface="Nunito Sans"/>
                          <a:cs typeface="Nunito Sans"/>
                          <a:sym typeface="Nunito Sans"/>
                        </a:rPr>
                        <a:t>6</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t/>
                      </a:r>
                      <a:endParaRPr sz="1800" u="none" cap="none" strike="noStrike">
                        <a:solidFill>
                          <a:srgbClr val="4F4F4F"/>
                        </a:solidFill>
                        <a:latin typeface="Nunito Sans"/>
                        <a:ea typeface="Nunito Sans"/>
                        <a:cs typeface="Nunito Sans"/>
                        <a:sym typeface="Nunito Sans"/>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en-US" sz="1800" u="none" cap="none" strike="noStrike">
                          <a:solidFill>
                            <a:srgbClr val="4F4F4F"/>
                          </a:solidFill>
                          <a:latin typeface="Nunito Sans"/>
                          <a:ea typeface="Nunito Sans"/>
                          <a:cs typeface="Nunito Sans"/>
                          <a:sym typeface="Nunito Sans"/>
                        </a:rPr>
                        <a:t>707</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r>
              <a:tr h="885125">
                <a:tc>
                  <a:txBody>
                    <a:bodyPr/>
                    <a:lstStyle/>
                    <a:p>
                      <a:pPr indent="0" lvl="0" marL="0" marR="0" rtl="0" algn="l">
                        <a:spcBef>
                          <a:spcPts val="0"/>
                        </a:spcBef>
                        <a:spcAft>
                          <a:spcPts val="0"/>
                        </a:spcAft>
                        <a:buNone/>
                      </a:pPr>
                      <a:r>
                        <a:rPr b="1" lang="en-US" sz="2000" u="none" cap="none" strike="noStrike">
                          <a:solidFill>
                            <a:srgbClr val="C00000"/>
                          </a:solidFill>
                          <a:latin typeface="Nunito Sans"/>
                          <a:ea typeface="Nunito Sans"/>
                          <a:cs typeface="Nunito Sans"/>
                          <a:sym typeface="Nunito Sans"/>
                        </a:rPr>
                        <a:t>Science DMZs (a research environment that secure, scalable, and structured for data transfer, use, instrumentation, and computing)</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en-US" sz="1800" u="none" cap="none" strike="noStrike">
                          <a:solidFill>
                            <a:srgbClr val="4F4F4F"/>
                          </a:solidFill>
                          <a:latin typeface="Nunito Sans"/>
                          <a:ea typeface="Nunito Sans"/>
                          <a:cs typeface="Nunito Sans"/>
                          <a:sym typeface="Nunito Sans"/>
                        </a:rPr>
                        <a:t>7</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DFDFDF"/>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t/>
                      </a:r>
                      <a:endParaRPr sz="1800" u="none" cap="none" strike="noStrike">
                        <a:solidFill>
                          <a:srgbClr val="4F4F4F"/>
                        </a:solidFill>
                        <a:latin typeface="Nunito Sans"/>
                        <a:ea typeface="Nunito Sans"/>
                        <a:cs typeface="Nunito Sans"/>
                        <a:sym typeface="Nunito Sans"/>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None/>
                      </a:pPr>
                      <a:r>
                        <a:rPr lang="en-US" sz="1800" u="none" cap="none" strike="noStrike">
                          <a:solidFill>
                            <a:srgbClr val="4F4F4F"/>
                          </a:solidFill>
                          <a:latin typeface="Nunito Sans"/>
                          <a:ea typeface="Nunito Sans"/>
                          <a:cs typeface="Nunito Sans"/>
                          <a:sym typeface="Nunito Sans"/>
                        </a:rPr>
                        <a:t>567</a:t>
                      </a:r>
                      <a:endParaRPr/>
                    </a:p>
                  </a:txBody>
                  <a:tcPr marT="5550" marB="5550" marR="9225" marL="9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FDFD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6"/>
          <p:cNvSpPr/>
          <p:nvPr/>
        </p:nvSpPr>
        <p:spPr>
          <a:xfrm>
            <a:off x="6165274" y="2270360"/>
            <a:ext cx="4914900" cy="3632200"/>
          </a:xfrm>
          <a:prstGeom prst="rect">
            <a:avLst/>
          </a:prstGeom>
          <a:solidFill>
            <a:srgbClr val="DA3E2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 name="Google Shape;315;p16"/>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fld id="{00000000-1234-1234-1234-123412341234}" type="slidenum">
              <a:rPr lang="en-US"/>
              <a:t>‹#›</a:t>
            </a:fld>
            <a:endParaRPr/>
          </a:p>
        </p:txBody>
      </p:sp>
      <p:sp>
        <p:nvSpPr>
          <p:cNvPr id="316" name="Google Shape;316;p16"/>
          <p:cNvSpPr txBox="1"/>
          <p:nvPr>
            <p:ph idx="1" type="body"/>
          </p:nvPr>
        </p:nvSpPr>
        <p:spPr>
          <a:xfrm>
            <a:off x="6477564" y="2921440"/>
            <a:ext cx="4451809" cy="2441250"/>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lt1"/>
              </a:buClr>
              <a:buSzPts val="2000"/>
              <a:buChar char="•"/>
            </a:pPr>
            <a:r>
              <a:rPr b="1" lang="en-US" sz="2000">
                <a:solidFill>
                  <a:schemeClr val="lt1"/>
                </a:solidFill>
              </a:rPr>
              <a:t>Simple, quick, and easy</a:t>
            </a:r>
            <a:endParaRPr/>
          </a:p>
          <a:p>
            <a:pPr indent="-228600" lvl="0" marL="228600" rtl="0" algn="l">
              <a:lnSpc>
                <a:spcPct val="120000"/>
              </a:lnSpc>
              <a:spcBef>
                <a:spcPts val="1000"/>
              </a:spcBef>
              <a:spcAft>
                <a:spcPts val="0"/>
              </a:spcAft>
              <a:buClr>
                <a:schemeClr val="lt1"/>
              </a:buClr>
              <a:buSzPts val="2000"/>
              <a:buChar char="•"/>
            </a:pPr>
            <a:r>
              <a:rPr b="1" lang="en-US" sz="2000">
                <a:solidFill>
                  <a:schemeClr val="lt1"/>
                </a:solidFill>
              </a:rPr>
              <a:t>Fill out the form</a:t>
            </a:r>
            <a:endParaRPr/>
          </a:p>
          <a:p>
            <a:pPr indent="-228600" lvl="0" marL="228600" rtl="0" algn="l">
              <a:lnSpc>
                <a:spcPct val="120000"/>
              </a:lnSpc>
              <a:spcBef>
                <a:spcPts val="1000"/>
              </a:spcBef>
              <a:spcAft>
                <a:spcPts val="0"/>
              </a:spcAft>
              <a:buClr>
                <a:schemeClr val="lt1"/>
              </a:buClr>
              <a:buSzPts val="2000"/>
              <a:buChar char="•"/>
            </a:pPr>
            <a:r>
              <a:rPr b="1" lang="en-US" sz="2000">
                <a:solidFill>
                  <a:schemeClr val="lt1"/>
                </a:solidFill>
              </a:rPr>
              <a:t>Join the mailing list</a:t>
            </a:r>
            <a:endParaRPr/>
          </a:p>
          <a:p>
            <a:pPr indent="-228600" lvl="0" marL="228600" rtl="0" algn="l">
              <a:lnSpc>
                <a:spcPct val="120000"/>
              </a:lnSpc>
              <a:spcBef>
                <a:spcPts val="1000"/>
              </a:spcBef>
              <a:spcAft>
                <a:spcPts val="0"/>
              </a:spcAft>
              <a:buClr>
                <a:schemeClr val="lt1"/>
              </a:buClr>
              <a:buSzPts val="2000"/>
              <a:buChar char="•"/>
            </a:pPr>
            <a:r>
              <a:rPr b="1" lang="en-US" sz="2000">
                <a:solidFill>
                  <a:schemeClr val="lt1"/>
                </a:solidFill>
              </a:rPr>
              <a:t>Stay informed about upcoming meetings and activities</a:t>
            </a:r>
            <a:endParaRPr sz="2000">
              <a:solidFill>
                <a:schemeClr val="lt1"/>
              </a:solidFill>
            </a:endParaRPr>
          </a:p>
        </p:txBody>
      </p:sp>
      <p:pic>
        <p:nvPicPr>
          <p:cNvPr id="317" name="Google Shape;317;p16"/>
          <p:cNvPicPr preferRelativeResize="0"/>
          <p:nvPr/>
        </p:nvPicPr>
        <p:blipFill rotWithShape="1">
          <a:blip r:embed="rId3">
            <a:alphaModFix/>
          </a:blip>
          <a:srcRect b="0" l="0" r="0" t="0"/>
          <a:stretch/>
        </p:blipFill>
        <p:spPr>
          <a:xfrm>
            <a:off x="0" y="0"/>
            <a:ext cx="12192000" cy="704850"/>
          </a:xfrm>
          <a:prstGeom prst="rect">
            <a:avLst/>
          </a:prstGeom>
          <a:noFill/>
          <a:ln>
            <a:noFill/>
          </a:ln>
        </p:spPr>
      </p:pic>
      <p:sp>
        <p:nvSpPr>
          <p:cNvPr id="318" name="Google Shape;318;p16"/>
          <p:cNvSpPr txBox="1"/>
          <p:nvPr/>
        </p:nvSpPr>
        <p:spPr>
          <a:xfrm>
            <a:off x="4537728" y="745671"/>
            <a:ext cx="2962278" cy="112957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DA3E27"/>
              </a:buClr>
              <a:buSzPts val="2000"/>
              <a:buFont typeface="Arial"/>
              <a:buNone/>
            </a:pPr>
            <a:r>
              <a:rPr b="1" lang="en-US" sz="2000" cap="none">
                <a:solidFill>
                  <a:srgbClr val="DA3E27"/>
                </a:solidFill>
                <a:latin typeface="Arial"/>
                <a:ea typeface="Arial"/>
                <a:cs typeface="Arial"/>
                <a:sym typeface="Arial"/>
              </a:rPr>
              <a:t>GET INVOLVED.</a:t>
            </a:r>
            <a:endParaRPr/>
          </a:p>
          <a:p>
            <a:pPr indent="0" lvl="0" marL="0" marR="0" rtl="0" algn="ctr">
              <a:lnSpc>
                <a:spcPct val="90000"/>
              </a:lnSpc>
              <a:spcBef>
                <a:spcPts val="600"/>
              </a:spcBef>
              <a:spcAft>
                <a:spcPts val="0"/>
              </a:spcAft>
              <a:buClr>
                <a:srgbClr val="1B100F"/>
              </a:buClr>
              <a:buSzPts val="2000"/>
              <a:buFont typeface="Arial"/>
              <a:buNone/>
            </a:pPr>
            <a:r>
              <a:rPr b="1" lang="en-US" sz="2000" cap="none">
                <a:solidFill>
                  <a:srgbClr val="1B100F"/>
                </a:solidFill>
                <a:latin typeface="Arial"/>
                <a:ea typeface="Arial"/>
                <a:cs typeface="Arial"/>
                <a:sym typeface="Arial"/>
              </a:rPr>
              <a:t>Join MS-CC today!</a:t>
            </a:r>
            <a:endParaRPr b="1" sz="2000" cap="none">
              <a:solidFill>
                <a:srgbClr val="000000"/>
              </a:solidFill>
              <a:latin typeface="Arial"/>
              <a:ea typeface="Arial"/>
              <a:cs typeface="Arial"/>
              <a:sym typeface="Arial"/>
            </a:endParaRPr>
          </a:p>
        </p:txBody>
      </p:sp>
      <p:cxnSp>
        <p:nvCxnSpPr>
          <p:cNvPr id="319" name="Google Shape;319;p16"/>
          <p:cNvCxnSpPr/>
          <p:nvPr/>
        </p:nvCxnSpPr>
        <p:spPr>
          <a:xfrm flipH="1">
            <a:off x="3898722" y="1952901"/>
            <a:ext cx="4240290" cy="381"/>
          </a:xfrm>
          <a:prstGeom prst="straightConnector1">
            <a:avLst/>
          </a:prstGeom>
          <a:noFill/>
          <a:ln cap="flat" cmpd="sng" w="9525">
            <a:solidFill>
              <a:schemeClr val="dk1"/>
            </a:solidFill>
            <a:prstDash val="solid"/>
            <a:miter lim="800000"/>
            <a:headEnd len="sm" w="sm" type="none"/>
            <a:tailEnd len="sm" w="sm" type="none"/>
          </a:ln>
        </p:spPr>
      </p:cxnSp>
      <p:grpSp>
        <p:nvGrpSpPr>
          <p:cNvPr id="320" name="Google Shape;320;p16"/>
          <p:cNvGrpSpPr/>
          <p:nvPr/>
        </p:nvGrpSpPr>
        <p:grpSpPr>
          <a:xfrm>
            <a:off x="1103967" y="2270360"/>
            <a:ext cx="4914900" cy="3632200"/>
            <a:chOff x="1103967" y="2270360"/>
            <a:chExt cx="4914900" cy="3632200"/>
          </a:xfrm>
        </p:grpSpPr>
        <p:pic>
          <p:nvPicPr>
            <p:cNvPr id="321" name="Google Shape;321;p16"/>
            <p:cNvPicPr preferRelativeResize="0"/>
            <p:nvPr/>
          </p:nvPicPr>
          <p:blipFill rotWithShape="1">
            <a:blip r:embed="rId4">
              <a:alphaModFix/>
            </a:blip>
            <a:srcRect b="0" l="0" r="0" t="0"/>
            <a:stretch/>
          </p:blipFill>
          <p:spPr>
            <a:xfrm>
              <a:off x="1103967" y="2270360"/>
              <a:ext cx="4914900" cy="3632200"/>
            </a:xfrm>
            <a:prstGeom prst="rect">
              <a:avLst/>
            </a:prstGeom>
            <a:noFill/>
            <a:ln>
              <a:noFill/>
            </a:ln>
          </p:spPr>
        </p:pic>
        <p:grpSp>
          <p:nvGrpSpPr>
            <p:cNvPr id="322" name="Google Shape;322;p16"/>
            <p:cNvGrpSpPr/>
            <p:nvPr/>
          </p:nvGrpSpPr>
          <p:grpSpPr>
            <a:xfrm>
              <a:off x="4697246" y="2270360"/>
              <a:ext cx="372939" cy="383940"/>
              <a:chOff x="4697246" y="2270360"/>
              <a:chExt cx="372939" cy="383940"/>
            </a:xfrm>
          </p:grpSpPr>
          <p:sp>
            <p:nvSpPr>
              <p:cNvPr id="323" name="Google Shape;323;p16"/>
              <p:cNvSpPr/>
              <p:nvPr/>
            </p:nvSpPr>
            <p:spPr>
              <a:xfrm>
                <a:off x="4742670" y="2270360"/>
                <a:ext cx="282093" cy="383940"/>
              </a:xfrm>
              <a:prstGeom prst="rect">
                <a:avLst/>
              </a:prstGeom>
              <a:solidFill>
                <a:srgbClr val="DA3E2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4" name="Google Shape;324;p16"/>
              <p:cNvSpPr txBox="1"/>
              <p:nvPr/>
            </p:nvSpPr>
            <p:spPr>
              <a:xfrm>
                <a:off x="4697246" y="2413094"/>
                <a:ext cx="372939" cy="24120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accent5"/>
                  </a:buClr>
                  <a:buSzPts val="800"/>
                  <a:buFont typeface="Calibri"/>
                  <a:buNone/>
                </a:pPr>
                <a:r>
                  <a:rPr b="1" lang="en-US" sz="800" cap="none">
                    <a:solidFill>
                      <a:schemeClr val="accent5"/>
                    </a:solidFill>
                    <a:latin typeface="Calibri"/>
                    <a:ea typeface="Calibri"/>
                    <a:cs typeface="Calibri"/>
                    <a:sym typeface="Calibri"/>
                  </a:rPr>
                  <a:t>Join</a:t>
                </a:r>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id="329" name="Google Shape;329;p17"/>
          <p:cNvPicPr preferRelativeResize="0"/>
          <p:nvPr/>
        </p:nvPicPr>
        <p:blipFill rotWithShape="1">
          <a:blip r:embed="rId3">
            <a:alphaModFix/>
          </a:blip>
          <a:srcRect b="0" l="0" r="0" t="0"/>
          <a:stretch/>
        </p:blipFill>
        <p:spPr>
          <a:xfrm>
            <a:off x="38100" y="3646714"/>
            <a:ext cx="6253792" cy="2617590"/>
          </a:xfrm>
          <a:prstGeom prst="rect">
            <a:avLst/>
          </a:prstGeom>
          <a:noFill/>
          <a:ln>
            <a:noFill/>
          </a:ln>
        </p:spPr>
      </p:pic>
      <p:sp>
        <p:nvSpPr>
          <p:cNvPr id="330" name="Google Shape;330;p17"/>
          <p:cNvSpPr txBox="1"/>
          <p:nvPr>
            <p:ph idx="1" type="subTitle"/>
          </p:nvPr>
        </p:nvSpPr>
        <p:spPr>
          <a:xfrm>
            <a:off x="1360715" y="2588960"/>
            <a:ext cx="9786256" cy="341121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a:latin typeface="Arial"/>
              <a:ea typeface="Arial"/>
              <a:cs typeface="Arial"/>
              <a:sym typeface="Arial"/>
            </a:endParaRPr>
          </a:p>
          <a:p>
            <a:pPr indent="0" lvl="0" marL="0" rtl="0" algn="r">
              <a:lnSpc>
                <a:spcPct val="90000"/>
              </a:lnSpc>
              <a:spcBef>
                <a:spcPts val="1000"/>
              </a:spcBef>
              <a:spcAft>
                <a:spcPts val="0"/>
              </a:spcAft>
              <a:buClr>
                <a:srgbClr val="222222"/>
              </a:buClr>
              <a:buSzPts val="2800"/>
              <a:buNone/>
            </a:pPr>
            <a:r>
              <a:rPr b="1" i="1" lang="en-US" sz="2800">
                <a:solidFill>
                  <a:srgbClr val="222222"/>
                </a:solidFill>
                <a:latin typeface="Georgia"/>
                <a:ea typeface="Georgia"/>
                <a:cs typeface="Georgia"/>
                <a:sym typeface="Georgia"/>
              </a:rPr>
              <a:t>Doing Better Together What We Cannot Do Alone!</a:t>
            </a:r>
            <a:endParaRPr/>
          </a:p>
          <a:p>
            <a:pPr indent="0" lvl="0" marL="0" rtl="0" algn="r">
              <a:lnSpc>
                <a:spcPct val="90000"/>
              </a:lnSpc>
              <a:spcBef>
                <a:spcPts val="1000"/>
              </a:spcBef>
              <a:spcAft>
                <a:spcPts val="0"/>
              </a:spcAft>
              <a:buClr>
                <a:schemeClr val="dk1"/>
              </a:buClr>
              <a:buSzPts val="2800"/>
              <a:buNone/>
            </a:pPr>
            <a:r>
              <a:t/>
            </a:r>
            <a:endParaRPr b="1" i="1" sz="2800">
              <a:solidFill>
                <a:srgbClr val="222222"/>
              </a:solidFill>
              <a:latin typeface="Georgia"/>
              <a:ea typeface="Georgia"/>
              <a:cs typeface="Georgia"/>
              <a:sym typeface="Georgia"/>
            </a:endParaRPr>
          </a:p>
          <a:p>
            <a:pPr indent="0" lvl="0" marL="0" rtl="0" algn="r">
              <a:lnSpc>
                <a:spcPct val="90000"/>
              </a:lnSpc>
              <a:spcBef>
                <a:spcPts val="1000"/>
              </a:spcBef>
              <a:spcAft>
                <a:spcPts val="0"/>
              </a:spcAft>
              <a:buClr>
                <a:srgbClr val="222222"/>
              </a:buClr>
              <a:buSzPts val="2800"/>
              <a:buNone/>
            </a:pPr>
            <a:r>
              <a:rPr b="1" i="1" lang="en-US" sz="2800">
                <a:solidFill>
                  <a:srgbClr val="222222"/>
                </a:solidFill>
                <a:latin typeface="Georgia"/>
                <a:ea typeface="Georgia"/>
                <a:cs typeface="Georgia"/>
                <a:sym typeface="Georgia"/>
              </a:rPr>
              <a:t>Nothing About Us Without Us!</a:t>
            </a:r>
            <a:endParaRPr/>
          </a:p>
        </p:txBody>
      </p:sp>
      <p:grpSp>
        <p:nvGrpSpPr>
          <p:cNvPr id="331" name="Google Shape;331;p17"/>
          <p:cNvGrpSpPr/>
          <p:nvPr/>
        </p:nvGrpSpPr>
        <p:grpSpPr>
          <a:xfrm>
            <a:off x="0" y="413165"/>
            <a:ext cx="12191999" cy="1774646"/>
            <a:chOff x="0" y="216"/>
            <a:chExt cx="12191999" cy="1774646"/>
          </a:xfrm>
        </p:grpSpPr>
        <p:sp>
          <p:nvSpPr>
            <p:cNvPr id="332" name="Google Shape;332;p17"/>
            <p:cNvSpPr/>
            <p:nvPr/>
          </p:nvSpPr>
          <p:spPr>
            <a:xfrm>
              <a:off x="0" y="216"/>
              <a:ext cx="12191999" cy="507041"/>
            </a:xfrm>
            <a:prstGeom prst="roundRect">
              <a:avLst>
                <a:gd fmla="val 10000" name="adj"/>
              </a:avLst>
            </a:prstGeom>
            <a:solidFill>
              <a:srgbClr val="CED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7"/>
            <p:cNvSpPr/>
            <p:nvPr/>
          </p:nvSpPr>
          <p:spPr>
            <a:xfrm>
              <a:off x="153380" y="114301"/>
              <a:ext cx="278873" cy="278873"/>
            </a:xfrm>
            <a:prstGeom prst="rect">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7"/>
            <p:cNvSpPr/>
            <p:nvPr/>
          </p:nvSpPr>
          <p:spPr>
            <a:xfrm>
              <a:off x="585633" y="216"/>
              <a:ext cx="11606365" cy="50704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7"/>
            <p:cNvSpPr txBox="1"/>
            <p:nvPr/>
          </p:nvSpPr>
          <p:spPr>
            <a:xfrm>
              <a:off x="585633" y="216"/>
              <a:ext cx="11606365" cy="507041"/>
            </a:xfrm>
            <a:prstGeom prst="rect">
              <a:avLst/>
            </a:prstGeom>
            <a:noFill/>
            <a:ln>
              <a:noFill/>
            </a:ln>
          </p:spPr>
          <p:txBody>
            <a:bodyPr anchorCtr="0" anchor="ctr" bIns="53650" lIns="53650" spcFirstLastPara="1" rIns="53650" wrap="square" tIns="53650">
              <a:noAutofit/>
            </a:bodyPr>
            <a:lstStyle/>
            <a:p>
              <a:pPr indent="0" lvl="0" marL="0" marR="0" rtl="0" algn="l">
                <a:lnSpc>
                  <a:spcPct val="100000"/>
                </a:lnSpc>
                <a:spcBef>
                  <a:spcPts val="0"/>
                </a:spcBef>
                <a:spcAft>
                  <a:spcPts val="0"/>
                </a:spcAft>
                <a:buClr>
                  <a:schemeClr val="dk1"/>
                </a:buClr>
                <a:buSzPts val="2500"/>
                <a:buFont typeface="Arial"/>
                <a:buNone/>
              </a:pPr>
              <a:r>
                <a:rPr b="1" i="0" lang="en-US" sz="2500">
                  <a:solidFill>
                    <a:schemeClr val="dk1"/>
                  </a:solidFill>
                  <a:latin typeface="Arial"/>
                  <a:ea typeface="Arial"/>
                  <a:cs typeface="Arial"/>
                  <a:sym typeface="Arial"/>
                </a:rPr>
                <a:t>Minority Serving </a:t>
              </a:r>
              <a:endParaRPr sz="2500">
                <a:solidFill>
                  <a:schemeClr val="dk1"/>
                </a:solidFill>
                <a:latin typeface="Arial"/>
                <a:ea typeface="Arial"/>
                <a:cs typeface="Arial"/>
                <a:sym typeface="Arial"/>
              </a:endParaRPr>
            </a:p>
          </p:txBody>
        </p:sp>
        <p:sp>
          <p:nvSpPr>
            <p:cNvPr id="336" name="Google Shape;336;p17"/>
            <p:cNvSpPr/>
            <p:nvPr/>
          </p:nvSpPr>
          <p:spPr>
            <a:xfrm>
              <a:off x="0" y="634019"/>
              <a:ext cx="12191999" cy="507041"/>
            </a:xfrm>
            <a:prstGeom prst="roundRect">
              <a:avLst>
                <a:gd fmla="val 10000" name="adj"/>
              </a:avLst>
            </a:prstGeom>
            <a:solidFill>
              <a:srgbClr val="CED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7"/>
            <p:cNvSpPr/>
            <p:nvPr/>
          </p:nvSpPr>
          <p:spPr>
            <a:xfrm>
              <a:off x="153380" y="748103"/>
              <a:ext cx="278873" cy="278873"/>
            </a:xfrm>
            <a:prstGeom prst="rect">
              <a:avLst/>
            </a:prstGeom>
            <a:blipFill rotWithShape="1">
              <a:blip r:embed="rId5">
                <a:alphaModFix/>
              </a:blip>
              <a:stretch>
                <a:fillRect b="0" l="0" r="0"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7"/>
            <p:cNvSpPr/>
            <p:nvPr/>
          </p:nvSpPr>
          <p:spPr>
            <a:xfrm>
              <a:off x="585633" y="634019"/>
              <a:ext cx="11606365" cy="50704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7"/>
            <p:cNvSpPr txBox="1"/>
            <p:nvPr/>
          </p:nvSpPr>
          <p:spPr>
            <a:xfrm>
              <a:off x="585633" y="634019"/>
              <a:ext cx="11606365" cy="507041"/>
            </a:xfrm>
            <a:prstGeom prst="rect">
              <a:avLst/>
            </a:prstGeom>
            <a:noFill/>
            <a:ln>
              <a:noFill/>
            </a:ln>
          </p:spPr>
          <p:txBody>
            <a:bodyPr anchorCtr="0" anchor="ctr" bIns="53650" lIns="53650" spcFirstLastPara="1" rIns="53650" wrap="square" tIns="53650">
              <a:noAutofit/>
            </a:bodyPr>
            <a:lstStyle/>
            <a:p>
              <a:pPr indent="0" lvl="0" marL="0" marR="0" rtl="0" algn="l">
                <a:lnSpc>
                  <a:spcPct val="100000"/>
                </a:lnSpc>
                <a:spcBef>
                  <a:spcPts val="0"/>
                </a:spcBef>
                <a:spcAft>
                  <a:spcPts val="0"/>
                </a:spcAft>
                <a:buClr>
                  <a:schemeClr val="dk1"/>
                </a:buClr>
                <a:buSzPts val="2500"/>
                <a:buFont typeface="Arial"/>
                <a:buNone/>
              </a:pPr>
              <a:r>
                <a:rPr b="1" i="0" lang="en-US" sz="2500">
                  <a:solidFill>
                    <a:schemeClr val="dk1"/>
                  </a:solidFill>
                  <a:latin typeface="Arial"/>
                  <a:ea typeface="Arial"/>
                  <a:cs typeface="Arial"/>
                  <a:sym typeface="Arial"/>
                </a:rPr>
                <a:t>Cyber-Infrastructure Consortium (MS-CC)</a:t>
              </a:r>
              <a:endParaRPr sz="2500">
                <a:solidFill>
                  <a:schemeClr val="dk1"/>
                </a:solidFill>
                <a:latin typeface="Arial"/>
                <a:ea typeface="Arial"/>
                <a:cs typeface="Arial"/>
                <a:sym typeface="Arial"/>
              </a:endParaRPr>
            </a:p>
          </p:txBody>
        </p:sp>
        <p:sp>
          <p:nvSpPr>
            <p:cNvPr id="340" name="Google Shape;340;p17"/>
            <p:cNvSpPr/>
            <p:nvPr/>
          </p:nvSpPr>
          <p:spPr>
            <a:xfrm>
              <a:off x="0" y="1267821"/>
              <a:ext cx="12191999" cy="507041"/>
            </a:xfrm>
            <a:prstGeom prst="roundRect">
              <a:avLst>
                <a:gd fmla="val 10000" name="adj"/>
              </a:avLst>
            </a:prstGeom>
            <a:solidFill>
              <a:srgbClr val="CED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7"/>
            <p:cNvSpPr/>
            <p:nvPr/>
          </p:nvSpPr>
          <p:spPr>
            <a:xfrm>
              <a:off x="153380" y="1381905"/>
              <a:ext cx="278873" cy="278873"/>
            </a:xfrm>
            <a:prstGeom prst="rect">
              <a:avLst/>
            </a:prstGeom>
            <a:blipFill rotWithShape="1">
              <a:blip r:embed="rId6">
                <a:alphaModFix/>
              </a:blip>
              <a:stretch>
                <a:fillRect b="0" l="0" r="0"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7"/>
            <p:cNvSpPr/>
            <p:nvPr/>
          </p:nvSpPr>
          <p:spPr>
            <a:xfrm>
              <a:off x="585633" y="1267821"/>
              <a:ext cx="11606365" cy="50704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7"/>
            <p:cNvSpPr txBox="1"/>
            <p:nvPr/>
          </p:nvSpPr>
          <p:spPr>
            <a:xfrm>
              <a:off x="585633" y="1267821"/>
              <a:ext cx="11606365" cy="507041"/>
            </a:xfrm>
            <a:prstGeom prst="rect">
              <a:avLst/>
            </a:prstGeom>
            <a:noFill/>
            <a:ln>
              <a:noFill/>
            </a:ln>
          </p:spPr>
          <p:txBody>
            <a:bodyPr anchorCtr="0" anchor="ctr" bIns="53650" lIns="53650" spcFirstLastPara="1" rIns="53650" wrap="square" tIns="53650">
              <a:noAutofit/>
            </a:bodyPr>
            <a:lstStyle/>
            <a:p>
              <a:pPr indent="0" lvl="0" marL="0" marR="0" rtl="0" algn="l">
                <a:lnSpc>
                  <a:spcPct val="100000"/>
                </a:lnSpc>
                <a:spcBef>
                  <a:spcPts val="0"/>
                </a:spcBef>
                <a:spcAft>
                  <a:spcPts val="0"/>
                </a:spcAft>
                <a:buClr>
                  <a:schemeClr val="dk1"/>
                </a:buClr>
                <a:buSzPts val="2500"/>
                <a:buFont typeface="Arial"/>
                <a:buNone/>
              </a:pPr>
              <a:r>
                <a:rPr b="1" i="0" lang="en-US" sz="2500">
                  <a:solidFill>
                    <a:schemeClr val="dk1"/>
                  </a:solidFill>
                  <a:latin typeface="Arial"/>
                  <a:ea typeface="Arial"/>
                  <a:cs typeface="Arial"/>
                  <a:sym typeface="Arial"/>
                </a:rPr>
                <a:t>https://www.ms-cc.org/</a:t>
              </a:r>
              <a:endParaRPr sz="25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
          <p:cNvSpPr txBox="1"/>
          <p:nvPr/>
        </p:nvSpPr>
        <p:spPr>
          <a:xfrm>
            <a:off x="500742" y="282480"/>
            <a:ext cx="10721341" cy="1372149"/>
          </a:xfrm>
          <a:prstGeom prst="rect">
            <a:avLst/>
          </a:prstGeom>
          <a:noFill/>
          <a:ln>
            <a:noFill/>
          </a:ln>
        </p:spPr>
        <p:txBody>
          <a:bodyPr anchorCtr="0" anchor="ctr" bIns="45700" lIns="91425" spcFirstLastPara="1" rIns="91425" wrap="square" tIns="45700">
            <a:normAutofit fontScale="92500"/>
          </a:bodyPr>
          <a:lstStyle/>
          <a:p>
            <a:pPr indent="0" lvl="0" marL="0" marR="0" rtl="0" algn="l">
              <a:lnSpc>
                <a:spcPct val="90000"/>
              </a:lnSpc>
              <a:spcBef>
                <a:spcPts val="0"/>
              </a:spcBef>
              <a:spcAft>
                <a:spcPts val="0"/>
              </a:spcAft>
              <a:buNone/>
            </a:pPr>
            <a:r>
              <a:rPr b="1" i="0" lang="en-US" sz="5400" u="none" cap="none" strike="noStrike">
                <a:solidFill>
                  <a:schemeClr val="dk1"/>
                </a:solidFill>
                <a:latin typeface="Arial"/>
                <a:ea typeface="Arial"/>
                <a:cs typeface="Arial"/>
                <a:sym typeface="Arial"/>
              </a:rPr>
              <a:t>Minority Serving Institutions (MSI)</a:t>
            </a:r>
            <a:endParaRPr/>
          </a:p>
        </p:txBody>
      </p:sp>
      <p:sp>
        <p:nvSpPr>
          <p:cNvPr id="158" name="Google Shape;158;p2"/>
          <p:cNvSpPr txBox="1"/>
          <p:nvPr>
            <p:ph idx="1" type="subTitle"/>
          </p:nvPr>
        </p:nvSpPr>
        <p:spPr>
          <a:xfrm>
            <a:off x="585651" y="2051957"/>
            <a:ext cx="11020698" cy="3452159"/>
          </a:xfrm>
          <a:prstGeom prst="rect">
            <a:avLst/>
          </a:prstGeom>
          <a:noFill/>
          <a:ln>
            <a:noFill/>
          </a:ln>
        </p:spPr>
        <p:txBody>
          <a:bodyPr anchorCtr="0" anchor="ctr" bIns="45700" lIns="91425" spcFirstLastPara="1" rIns="91425" wrap="square" tIns="45700">
            <a:normAutofit/>
          </a:bodyPr>
          <a:lstStyle/>
          <a:p>
            <a:pPr indent="0" lvl="0" marL="114300" rtl="0" algn="l">
              <a:lnSpc>
                <a:spcPct val="90000"/>
              </a:lnSpc>
              <a:spcBef>
                <a:spcPts val="0"/>
              </a:spcBef>
              <a:spcAft>
                <a:spcPts val="0"/>
              </a:spcAft>
              <a:buClr>
                <a:schemeClr val="dk1"/>
              </a:buClr>
              <a:buSzPts val="2200"/>
              <a:buNone/>
            </a:pPr>
            <a:r>
              <a:rPr lang="en-US" sz="2200"/>
              <a:t>MSIs are traditionally defined by one of two overarching categories:</a:t>
            </a:r>
            <a:endParaRPr/>
          </a:p>
          <a:p>
            <a:pPr indent="139700" lvl="0" marL="0" rtl="0" algn="l">
              <a:lnSpc>
                <a:spcPct val="90000"/>
              </a:lnSpc>
              <a:spcBef>
                <a:spcPts val="1000"/>
              </a:spcBef>
              <a:spcAft>
                <a:spcPts val="0"/>
              </a:spcAft>
              <a:buClr>
                <a:schemeClr val="dk1"/>
              </a:buClr>
              <a:buSzPts val="2200"/>
              <a:buFont typeface="Arial"/>
              <a:buNone/>
            </a:pPr>
            <a:r>
              <a:t/>
            </a:r>
            <a:endParaRPr sz="2200"/>
          </a:p>
          <a:p>
            <a:pPr indent="-228600" lvl="1" marL="800100" rtl="0" algn="l">
              <a:lnSpc>
                <a:spcPct val="90000"/>
              </a:lnSpc>
              <a:spcBef>
                <a:spcPts val="500"/>
              </a:spcBef>
              <a:spcAft>
                <a:spcPts val="0"/>
              </a:spcAft>
              <a:buClr>
                <a:schemeClr val="dk1"/>
              </a:buClr>
              <a:buSzPts val="2200"/>
              <a:buFont typeface="Arial"/>
              <a:buChar char="•"/>
            </a:pPr>
            <a:r>
              <a:rPr lang="en-US" sz="2200"/>
              <a:t>Historically-defined </a:t>
            </a:r>
            <a:endParaRPr/>
          </a:p>
          <a:p>
            <a:pPr indent="-228600" lvl="1" marL="800100" rtl="0" algn="l">
              <a:lnSpc>
                <a:spcPct val="90000"/>
              </a:lnSpc>
              <a:spcBef>
                <a:spcPts val="500"/>
              </a:spcBef>
              <a:spcAft>
                <a:spcPts val="0"/>
              </a:spcAft>
              <a:buClr>
                <a:schemeClr val="dk1"/>
              </a:buClr>
              <a:buSzPts val="2200"/>
              <a:buFont typeface="Arial"/>
              <a:buChar char="•"/>
            </a:pPr>
            <a:r>
              <a:rPr lang="en-US" sz="2200"/>
              <a:t>Enrollment-defined institutions.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
          <p:cNvSpPr txBox="1"/>
          <p:nvPr/>
        </p:nvSpPr>
        <p:spPr>
          <a:xfrm>
            <a:off x="370115" y="108309"/>
            <a:ext cx="11615056" cy="136670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1" i="0" lang="en-US" sz="5400" u="none" cap="none" strike="noStrike">
                <a:solidFill>
                  <a:schemeClr val="dk1"/>
                </a:solidFill>
                <a:latin typeface="Arial"/>
                <a:ea typeface="Arial"/>
                <a:cs typeface="Arial"/>
                <a:sym typeface="Arial"/>
              </a:rPr>
              <a:t>Minority Serving Institutions (MSI)</a:t>
            </a:r>
            <a:endParaRPr/>
          </a:p>
        </p:txBody>
      </p:sp>
      <p:sp>
        <p:nvSpPr>
          <p:cNvPr id="164" name="Google Shape;164;p3"/>
          <p:cNvSpPr txBox="1"/>
          <p:nvPr>
            <p:ph idx="1" type="subTitle"/>
          </p:nvPr>
        </p:nvSpPr>
        <p:spPr>
          <a:xfrm>
            <a:off x="811530" y="2100943"/>
            <a:ext cx="10732226" cy="3822273"/>
          </a:xfrm>
          <a:prstGeom prst="rect">
            <a:avLst/>
          </a:prstGeom>
          <a:noFill/>
          <a:ln>
            <a:noFill/>
          </a:ln>
        </p:spPr>
        <p:txBody>
          <a:bodyPr anchorCtr="0" anchor="ctr" bIns="45700" lIns="91425" spcFirstLastPara="1" rIns="91425" wrap="square" tIns="45700">
            <a:normAutofit/>
          </a:bodyPr>
          <a:lstStyle/>
          <a:p>
            <a:pPr indent="0" lvl="0" marL="114300" rtl="0" algn="l">
              <a:lnSpc>
                <a:spcPct val="90000"/>
              </a:lnSpc>
              <a:spcBef>
                <a:spcPts val="0"/>
              </a:spcBef>
              <a:spcAft>
                <a:spcPts val="0"/>
              </a:spcAft>
              <a:buClr>
                <a:schemeClr val="dk1"/>
              </a:buClr>
              <a:buSzPts val="2200"/>
              <a:buNone/>
            </a:pPr>
            <a:r>
              <a:rPr lang="en-US" sz="2200"/>
              <a:t>Historically defined MSIs were established with the express purpose of providing access to higher education for a specific minority group</a:t>
            </a:r>
            <a:br>
              <a:rPr lang="en-US" sz="2200"/>
            </a:br>
            <a:endParaRPr sz="2200"/>
          </a:p>
          <a:p>
            <a:pPr indent="-228600" lvl="1" marL="800100" rtl="0" algn="l">
              <a:lnSpc>
                <a:spcPct val="90000"/>
              </a:lnSpc>
              <a:spcBef>
                <a:spcPts val="500"/>
              </a:spcBef>
              <a:spcAft>
                <a:spcPts val="0"/>
              </a:spcAft>
              <a:buClr>
                <a:schemeClr val="dk1"/>
              </a:buClr>
              <a:buSzPts val="2200"/>
              <a:buFont typeface="Arial"/>
              <a:buChar char="•"/>
            </a:pPr>
            <a:r>
              <a:rPr lang="en-US" sz="2200"/>
              <a:t>Historically Black Colleges/Universities (HBCUs) </a:t>
            </a:r>
            <a:endParaRPr/>
          </a:p>
          <a:p>
            <a:pPr indent="-228600" lvl="1" marL="800100" rtl="0" algn="l">
              <a:lnSpc>
                <a:spcPct val="90000"/>
              </a:lnSpc>
              <a:spcBef>
                <a:spcPts val="500"/>
              </a:spcBef>
              <a:spcAft>
                <a:spcPts val="0"/>
              </a:spcAft>
              <a:buClr>
                <a:schemeClr val="dk1"/>
              </a:buClr>
              <a:buSzPts val="2200"/>
              <a:buFont typeface="Arial"/>
              <a:buChar char="•"/>
            </a:pPr>
            <a:r>
              <a:rPr lang="en-US" sz="2200"/>
              <a:t>Tribal Colleges/Universities (TCUs).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4"/>
          <p:cNvSpPr txBox="1"/>
          <p:nvPr/>
        </p:nvSpPr>
        <p:spPr>
          <a:xfrm>
            <a:off x="670560" y="255815"/>
            <a:ext cx="11368250" cy="1340714"/>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1" i="0" lang="en-US" sz="5400" u="none" cap="none" strike="noStrike">
                <a:solidFill>
                  <a:schemeClr val="dk1"/>
                </a:solidFill>
                <a:latin typeface="Arial"/>
                <a:ea typeface="Arial"/>
                <a:cs typeface="Arial"/>
                <a:sym typeface="Arial"/>
              </a:rPr>
              <a:t>Minority Serving Institutions (MSI)</a:t>
            </a:r>
            <a:endParaRPr/>
          </a:p>
        </p:txBody>
      </p:sp>
      <p:sp>
        <p:nvSpPr>
          <p:cNvPr id="170" name="Google Shape;170;p4"/>
          <p:cNvSpPr txBox="1"/>
          <p:nvPr>
            <p:ph idx="1" type="subTitle"/>
          </p:nvPr>
        </p:nvSpPr>
        <p:spPr>
          <a:xfrm>
            <a:off x="598714" y="1986643"/>
            <a:ext cx="10922726" cy="4094416"/>
          </a:xfrm>
          <a:prstGeom prst="rect">
            <a:avLst/>
          </a:prstGeom>
          <a:noFill/>
          <a:ln>
            <a:noFill/>
          </a:ln>
        </p:spPr>
        <p:txBody>
          <a:bodyPr anchorCtr="0" anchor="ctr" bIns="45700" lIns="91425" spcFirstLastPara="1" rIns="91425" wrap="square" tIns="45700">
            <a:normAutofit/>
          </a:bodyPr>
          <a:lstStyle/>
          <a:p>
            <a:pPr indent="0" lvl="0" marL="114300" rtl="0" algn="l">
              <a:lnSpc>
                <a:spcPct val="90000"/>
              </a:lnSpc>
              <a:spcBef>
                <a:spcPts val="0"/>
              </a:spcBef>
              <a:spcAft>
                <a:spcPts val="0"/>
              </a:spcAft>
              <a:buClr>
                <a:schemeClr val="dk1"/>
              </a:buClr>
              <a:buSzPts val="2200"/>
              <a:buNone/>
            </a:pPr>
            <a:r>
              <a:rPr lang="en-US" sz="2200"/>
              <a:t>Five other MSI types are federally designated based on student enrollment and institutional expenditure thresholds: </a:t>
            </a:r>
            <a:br>
              <a:rPr lang="en-US" sz="2200"/>
            </a:br>
            <a:endParaRPr sz="2200"/>
          </a:p>
          <a:p>
            <a:pPr indent="-228600" lvl="1" marL="914400" rtl="0" algn="l">
              <a:lnSpc>
                <a:spcPct val="90000"/>
              </a:lnSpc>
              <a:spcBef>
                <a:spcPts val="500"/>
              </a:spcBef>
              <a:spcAft>
                <a:spcPts val="0"/>
              </a:spcAft>
              <a:buClr>
                <a:schemeClr val="dk1"/>
              </a:buClr>
              <a:buSzPts val="2200"/>
              <a:buFont typeface="Arial"/>
              <a:buChar char="•"/>
            </a:pPr>
            <a:r>
              <a:rPr lang="en-US" sz="2200"/>
              <a:t>Hispanic Serving Institutions (HSIs), </a:t>
            </a:r>
            <a:endParaRPr/>
          </a:p>
          <a:p>
            <a:pPr indent="-228600" lvl="1" marL="914400" rtl="0" algn="l">
              <a:lnSpc>
                <a:spcPct val="90000"/>
              </a:lnSpc>
              <a:spcBef>
                <a:spcPts val="500"/>
              </a:spcBef>
              <a:spcAft>
                <a:spcPts val="0"/>
              </a:spcAft>
              <a:buClr>
                <a:schemeClr val="dk1"/>
              </a:buClr>
              <a:buSzPts val="2200"/>
              <a:buFont typeface="Arial"/>
              <a:buChar char="•"/>
            </a:pPr>
            <a:r>
              <a:rPr lang="en-US" sz="2200"/>
              <a:t>Alaska Native-Serving and Native Hawaiian-Serving Institutions (ANNHIs), </a:t>
            </a:r>
            <a:endParaRPr/>
          </a:p>
          <a:p>
            <a:pPr indent="-228600" lvl="1" marL="914400" rtl="0" algn="l">
              <a:lnSpc>
                <a:spcPct val="90000"/>
              </a:lnSpc>
              <a:spcBef>
                <a:spcPts val="500"/>
              </a:spcBef>
              <a:spcAft>
                <a:spcPts val="0"/>
              </a:spcAft>
              <a:buClr>
                <a:schemeClr val="dk1"/>
              </a:buClr>
              <a:buSzPts val="2200"/>
              <a:buFont typeface="Arial"/>
              <a:buChar char="•"/>
            </a:pPr>
            <a:r>
              <a:rPr lang="en-US" sz="2200"/>
              <a:t>Asian American and Native American Pacific Islander Serving Institutions (AANAPISIs), </a:t>
            </a:r>
            <a:endParaRPr/>
          </a:p>
          <a:p>
            <a:pPr indent="-228600" lvl="1" marL="914400" rtl="0" algn="l">
              <a:lnSpc>
                <a:spcPct val="90000"/>
              </a:lnSpc>
              <a:spcBef>
                <a:spcPts val="500"/>
              </a:spcBef>
              <a:spcAft>
                <a:spcPts val="0"/>
              </a:spcAft>
              <a:buClr>
                <a:schemeClr val="dk1"/>
              </a:buClr>
              <a:buSzPts val="2200"/>
              <a:buFont typeface="Arial"/>
              <a:buChar char="•"/>
            </a:pPr>
            <a:r>
              <a:rPr lang="en-US" sz="2200"/>
              <a:t>Predominantly Black Institutions (PBIs), and </a:t>
            </a:r>
            <a:endParaRPr/>
          </a:p>
          <a:p>
            <a:pPr indent="-228600" lvl="1" marL="914400" rtl="0" algn="l">
              <a:lnSpc>
                <a:spcPct val="90000"/>
              </a:lnSpc>
              <a:spcBef>
                <a:spcPts val="500"/>
              </a:spcBef>
              <a:spcAft>
                <a:spcPts val="0"/>
              </a:spcAft>
              <a:buClr>
                <a:schemeClr val="dk1"/>
              </a:buClr>
              <a:buSzPts val="2200"/>
              <a:buFont typeface="Arial"/>
              <a:buChar char="•"/>
            </a:pPr>
            <a:r>
              <a:rPr lang="en-US" sz="2200"/>
              <a:t>Native American-Serving Nontribal Institutions (NASNTIs).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5"/>
          <p:cNvSpPr txBox="1"/>
          <p:nvPr/>
        </p:nvSpPr>
        <p:spPr>
          <a:xfrm>
            <a:off x="691244" y="260371"/>
            <a:ext cx="9849098" cy="108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i="0" lang="en-US" sz="3400" u="none" cap="none" strike="noStrike">
                <a:solidFill>
                  <a:schemeClr val="dk1"/>
                </a:solidFill>
                <a:latin typeface="Arial"/>
                <a:ea typeface="Arial"/>
                <a:cs typeface="Arial"/>
                <a:sym typeface="Arial"/>
              </a:rPr>
              <a:t>The Salt Wagon Story</a:t>
            </a:r>
            <a:endParaRPr/>
          </a:p>
        </p:txBody>
      </p:sp>
      <p:pic>
        <p:nvPicPr>
          <p:cNvPr id="176" name="Google Shape;176;p5"/>
          <p:cNvPicPr preferRelativeResize="0"/>
          <p:nvPr/>
        </p:nvPicPr>
        <p:blipFill rotWithShape="1">
          <a:blip r:embed="rId3">
            <a:alphaModFix/>
          </a:blip>
          <a:srcRect b="0" l="0" r="0" t="0"/>
          <a:stretch/>
        </p:blipFill>
        <p:spPr>
          <a:xfrm>
            <a:off x="53686" y="2684095"/>
            <a:ext cx="6250063" cy="2609400"/>
          </a:xfrm>
          <a:prstGeom prst="rect">
            <a:avLst/>
          </a:prstGeom>
          <a:noFill/>
          <a:ln>
            <a:noFill/>
          </a:ln>
        </p:spPr>
      </p:pic>
      <p:sp>
        <p:nvSpPr>
          <p:cNvPr id="177" name="Google Shape;177;p5"/>
          <p:cNvSpPr txBox="1"/>
          <p:nvPr>
            <p:ph idx="1" type="subTitle"/>
          </p:nvPr>
        </p:nvSpPr>
        <p:spPr>
          <a:xfrm>
            <a:off x="5615793" y="2013857"/>
            <a:ext cx="6402487" cy="4152899"/>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1800"/>
              <a:buNone/>
            </a:pPr>
            <a:r>
              <a:rPr b="0" i="0" lang="en-US" sz="1800"/>
              <a:t>In the 1820s, 16-year-old Samuel Meharry was hauling a load of salt through Kentucky when his wagon slid off the road into a muddy ditch. With rain and nightfall limiting his options, Samuel searched for help. He saw a modest cabin that was home to a black family recently freed from slavery. </a:t>
            </a:r>
            <a:endParaRPr/>
          </a:p>
          <a:p>
            <a:pPr indent="0" lvl="0" marL="0" rtl="0" algn="l">
              <a:lnSpc>
                <a:spcPct val="90000"/>
              </a:lnSpc>
              <a:spcBef>
                <a:spcPts val="1000"/>
              </a:spcBef>
              <a:spcAft>
                <a:spcPts val="0"/>
              </a:spcAft>
              <a:buClr>
                <a:schemeClr val="dk1"/>
              </a:buClr>
              <a:buSzPts val="1800"/>
              <a:buNone/>
            </a:pPr>
            <a:r>
              <a:t/>
            </a:r>
            <a:endParaRPr sz="1800"/>
          </a:p>
          <a:p>
            <a:pPr indent="0" lvl="0" marL="0" rtl="0" algn="l">
              <a:lnSpc>
                <a:spcPct val="90000"/>
              </a:lnSpc>
              <a:spcBef>
                <a:spcPts val="1000"/>
              </a:spcBef>
              <a:spcAft>
                <a:spcPts val="0"/>
              </a:spcAft>
              <a:buClr>
                <a:schemeClr val="dk1"/>
              </a:buClr>
              <a:buSzPts val="1800"/>
              <a:buNone/>
            </a:pPr>
            <a:r>
              <a:rPr b="0" i="0" lang="en-US" sz="1800"/>
              <a:t>The family, still vulnerable to slave hunters paid to return freedmen to bondage, risked their freedom to give Meharry food and shelter for the night.</a:t>
            </a:r>
            <a:endParaRPr/>
          </a:p>
          <a:p>
            <a:pPr indent="0" lvl="0" marL="0" rtl="0" algn="l">
              <a:lnSpc>
                <a:spcPct val="90000"/>
              </a:lnSpc>
              <a:spcBef>
                <a:spcPts val="1000"/>
              </a:spcBef>
              <a:spcAft>
                <a:spcPts val="0"/>
              </a:spcAft>
              <a:buClr>
                <a:schemeClr val="dk1"/>
              </a:buClr>
              <a:buSzPts val="1800"/>
              <a:buNone/>
            </a:pPr>
            <a:r>
              <a:t/>
            </a:r>
            <a:endParaRPr b="0" i="0" sz="1800"/>
          </a:p>
          <a:p>
            <a:pPr indent="0" lvl="0" marL="0" rtl="0" algn="l">
              <a:lnSpc>
                <a:spcPct val="90000"/>
              </a:lnSpc>
              <a:spcBef>
                <a:spcPts val="1000"/>
              </a:spcBef>
              <a:spcAft>
                <a:spcPts val="0"/>
              </a:spcAft>
              <a:buClr>
                <a:schemeClr val="dk1"/>
              </a:buClr>
              <a:buSzPts val="1800"/>
              <a:buNone/>
            </a:pPr>
            <a:r>
              <a:rPr b="0" i="0" lang="en-US" sz="1800"/>
              <a:t>At morning’s light, they helped lift the wagon from the mud, and Meharry continued his journey. The black family’s act of kindness touched young Meharry so deeply that he vowed to repay it. I have no money now, he said as he departed, but, when I am able, I shall do something for your race.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6"/>
          <p:cNvSpPr txBox="1"/>
          <p:nvPr/>
        </p:nvSpPr>
        <p:spPr>
          <a:xfrm>
            <a:off x="598715" y="213274"/>
            <a:ext cx="11324112" cy="108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i="0" lang="en-US" sz="3400" u="none" cap="none" strike="noStrike">
                <a:solidFill>
                  <a:schemeClr val="dk1"/>
                </a:solidFill>
                <a:latin typeface="Arial"/>
                <a:ea typeface="Arial"/>
                <a:cs typeface="Arial"/>
                <a:sym typeface="Arial"/>
              </a:rPr>
              <a:t>The Salt Wagon Story</a:t>
            </a:r>
            <a:endParaRPr/>
          </a:p>
        </p:txBody>
      </p:sp>
      <p:pic>
        <p:nvPicPr>
          <p:cNvPr id="183" name="Google Shape;183;p6"/>
          <p:cNvPicPr preferRelativeResize="0"/>
          <p:nvPr/>
        </p:nvPicPr>
        <p:blipFill rotWithShape="1">
          <a:blip r:embed="rId3">
            <a:alphaModFix/>
          </a:blip>
          <a:srcRect b="0" l="0" r="0" t="0"/>
          <a:stretch/>
        </p:blipFill>
        <p:spPr>
          <a:xfrm>
            <a:off x="79663" y="2434328"/>
            <a:ext cx="6250063" cy="2609400"/>
          </a:xfrm>
          <a:prstGeom prst="rect">
            <a:avLst/>
          </a:prstGeom>
          <a:noFill/>
          <a:ln>
            <a:noFill/>
          </a:ln>
        </p:spPr>
      </p:pic>
      <p:sp>
        <p:nvSpPr>
          <p:cNvPr id="184" name="Google Shape;184;p6"/>
          <p:cNvSpPr txBox="1"/>
          <p:nvPr>
            <p:ph idx="1" type="subTitle"/>
          </p:nvPr>
        </p:nvSpPr>
        <p:spPr>
          <a:xfrm>
            <a:off x="5611586" y="2046514"/>
            <a:ext cx="6438900" cy="392362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chemeClr val="dk1"/>
              </a:buClr>
              <a:buSzPct val="100000"/>
              <a:buNone/>
            </a:pPr>
            <a:r>
              <a:rPr b="0" i="0" lang="en-US" sz="2100"/>
              <a:t>40 years later, as the Civil War ended and black citizens began their long struggle for rights guaranteed by the Constitution, Meharry seized an opportunity to redeem his vow. </a:t>
            </a:r>
            <a:endParaRPr/>
          </a:p>
          <a:p>
            <a:pPr indent="0" lvl="0" marL="0" rtl="0" algn="l">
              <a:lnSpc>
                <a:spcPct val="90000"/>
              </a:lnSpc>
              <a:spcBef>
                <a:spcPts val="1000"/>
              </a:spcBef>
              <a:spcAft>
                <a:spcPts val="0"/>
              </a:spcAft>
              <a:buClr>
                <a:schemeClr val="dk1"/>
              </a:buClr>
              <a:buSzPct val="100000"/>
              <a:buNone/>
            </a:pPr>
            <a:r>
              <a:t/>
            </a:r>
            <a:endParaRPr b="0" i="0" sz="2100"/>
          </a:p>
          <a:p>
            <a:pPr indent="0" lvl="0" marL="0" rtl="0" algn="l">
              <a:lnSpc>
                <a:spcPct val="90000"/>
              </a:lnSpc>
              <a:spcBef>
                <a:spcPts val="1000"/>
              </a:spcBef>
              <a:spcAft>
                <a:spcPts val="0"/>
              </a:spcAft>
              <a:buClr>
                <a:schemeClr val="dk1"/>
              </a:buClr>
              <a:buSzPct val="100000"/>
              <a:buNone/>
            </a:pPr>
            <a:r>
              <a:rPr b="0" i="0" lang="en-US" sz="2100"/>
              <a:t>When leading Methodist clergymen and laymen organized the Freedmen’s Aid Society in August 1866, to elevate former slaves, intellectually and morally, Meharry acted. He and his four brothers Alexander, David, Hugh, and Jesse, pledged their support to Central Tennessee College’s emerging medical education program. </a:t>
            </a:r>
            <a:endParaRPr/>
          </a:p>
          <a:p>
            <a:pPr indent="0" lvl="0" marL="0" rtl="0" algn="l">
              <a:lnSpc>
                <a:spcPct val="90000"/>
              </a:lnSpc>
              <a:spcBef>
                <a:spcPts val="1000"/>
              </a:spcBef>
              <a:spcAft>
                <a:spcPts val="0"/>
              </a:spcAft>
              <a:buClr>
                <a:schemeClr val="dk1"/>
              </a:buClr>
              <a:buSzPct val="100000"/>
              <a:buNone/>
            </a:pPr>
            <a:r>
              <a:t/>
            </a:r>
            <a:endParaRPr b="0" i="0" sz="2100"/>
          </a:p>
          <a:p>
            <a:pPr indent="0" lvl="0" marL="0" rtl="0" algn="l">
              <a:lnSpc>
                <a:spcPct val="90000"/>
              </a:lnSpc>
              <a:spcBef>
                <a:spcPts val="1000"/>
              </a:spcBef>
              <a:spcAft>
                <a:spcPts val="0"/>
              </a:spcAft>
              <a:buClr>
                <a:schemeClr val="dk1"/>
              </a:buClr>
              <a:buSzPct val="100000"/>
              <a:buNone/>
            </a:pPr>
            <a:r>
              <a:rPr b="0" i="0" lang="en-US" sz="2100"/>
              <a:t>With $30,000 in cash and real property, the Meharry brothers repaid the black family’s Act of Kindness with one of their own. In 1876, they funded the College’s Medical Department, which evolved over time into what we now know as Meharry Medical College.</a:t>
            </a:r>
            <a:endParaRPr/>
          </a:p>
          <a:p>
            <a:pPr indent="70167" lvl="0" marL="0" rtl="0" algn="l">
              <a:lnSpc>
                <a:spcPct val="90000"/>
              </a:lnSpc>
              <a:spcBef>
                <a:spcPts val="1000"/>
              </a:spcBef>
              <a:spcAft>
                <a:spcPts val="0"/>
              </a:spcAft>
              <a:buClr>
                <a:schemeClr val="dk1"/>
              </a:buClr>
              <a:buSzPct val="100000"/>
              <a:buFont typeface="Arial"/>
              <a:buNone/>
            </a:pPr>
            <a:r>
              <a:t/>
            </a:r>
            <a:endParaRPr b="0" i="0" sz="13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7"/>
          <p:cNvSpPr txBox="1"/>
          <p:nvPr/>
        </p:nvSpPr>
        <p:spPr>
          <a:xfrm>
            <a:off x="1071042" y="743663"/>
            <a:ext cx="4036334" cy="752618"/>
          </a:xfrm>
          <a:prstGeom prst="rect">
            <a:avLst/>
          </a:prstGeom>
          <a:noFill/>
          <a:ln>
            <a:noFill/>
          </a:ln>
        </p:spPr>
        <p:txBody>
          <a:bodyPr anchorCtr="0" anchor="t" bIns="45700" lIns="91425" spcFirstLastPara="1" rIns="91425" wrap="square" tIns="45700">
            <a:normAutofit fontScale="77500" lnSpcReduction="20000"/>
          </a:bodyPr>
          <a:lstStyle/>
          <a:p>
            <a:pPr indent="0" lvl="0" marL="0" marR="0" rtl="0" algn="l">
              <a:lnSpc>
                <a:spcPct val="90000"/>
              </a:lnSpc>
              <a:spcBef>
                <a:spcPts val="0"/>
              </a:spcBef>
              <a:spcAft>
                <a:spcPts val="0"/>
              </a:spcAft>
              <a:buNone/>
            </a:pPr>
            <a:r>
              <a:rPr b="1" i="0" lang="en-US" sz="5400" u="none" cap="none" strike="noStrike">
                <a:solidFill>
                  <a:schemeClr val="dk1"/>
                </a:solidFill>
                <a:latin typeface="Arial"/>
                <a:ea typeface="Arial"/>
                <a:cs typeface="Arial"/>
                <a:sym typeface="Arial"/>
              </a:rPr>
              <a:t>Public HBCUs</a:t>
            </a:r>
            <a:endParaRPr b="1" i="0" sz="5400" u="none" cap="none" strike="noStrike">
              <a:solidFill>
                <a:schemeClr val="dk1"/>
              </a:solidFill>
              <a:latin typeface="Arial"/>
              <a:ea typeface="Arial"/>
              <a:cs typeface="Arial"/>
              <a:sym typeface="Arial"/>
            </a:endParaRPr>
          </a:p>
        </p:txBody>
      </p:sp>
      <p:sp>
        <p:nvSpPr>
          <p:cNvPr id="190" name="Google Shape;190;p7"/>
          <p:cNvSpPr txBox="1"/>
          <p:nvPr>
            <p:ph idx="1" type="subTitle"/>
          </p:nvPr>
        </p:nvSpPr>
        <p:spPr>
          <a:xfrm>
            <a:off x="5107376" y="1954523"/>
            <a:ext cx="6790710" cy="4404574"/>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b="0" i="0" lang="en-US" sz="2000">
                <a:solidFill>
                  <a:schemeClr val="dk1"/>
                </a:solidFill>
                <a:latin typeface="Arial"/>
                <a:ea typeface="Arial"/>
                <a:cs typeface="Arial"/>
                <a:sym typeface="Arial"/>
              </a:rPr>
              <a:t>Founded in 1896 (</a:t>
            </a:r>
            <a:r>
              <a:rPr b="1" i="0" lang="en-US" sz="2000">
                <a:solidFill>
                  <a:srgbClr val="FF0000"/>
                </a:solidFill>
                <a:latin typeface="Arial"/>
                <a:ea typeface="Arial"/>
                <a:cs typeface="Arial"/>
                <a:sym typeface="Arial"/>
              </a:rPr>
              <a:t>1889</a:t>
            </a:r>
            <a:r>
              <a:rPr b="0" i="0" lang="en-US" sz="2000">
                <a:solidFill>
                  <a:schemeClr val="dk1"/>
                </a:solidFill>
                <a:latin typeface="Arial"/>
                <a:ea typeface="Arial"/>
                <a:cs typeface="Arial"/>
                <a:sym typeface="Arial"/>
              </a:rPr>
              <a:t>) as the state’s sole public college for black youth, SOUTH CAROLINA STATE UNIVERSITY has played a key role in the education of African-Americans in the state and nation. </a:t>
            </a:r>
            <a:endParaRPr/>
          </a:p>
          <a:p>
            <a:pPr indent="0" lvl="0" marL="0" rtl="0" algn="l">
              <a:lnSpc>
                <a:spcPct val="90000"/>
              </a:lnSpc>
              <a:spcBef>
                <a:spcPts val="1000"/>
              </a:spcBef>
              <a:spcAft>
                <a:spcPts val="0"/>
              </a:spcAft>
              <a:buClr>
                <a:schemeClr val="dk1"/>
              </a:buClr>
              <a:buSzPts val="2000"/>
              <a:buNone/>
            </a:pPr>
            <a:r>
              <a:t/>
            </a:r>
            <a:endParaRPr sz="2000">
              <a:solidFill>
                <a:schemeClr val="dk1"/>
              </a:solidFill>
              <a:latin typeface="Arial"/>
              <a:ea typeface="Arial"/>
              <a:cs typeface="Arial"/>
              <a:sym typeface="Arial"/>
            </a:endParaRPr>
          </a:p>
          <a:p>
            <a:pPr indent="0" lvl="0" marL="0" rtl="0" algn="l">
              <a:lnSpc>
                <a:spcPct val="90000"/>
              </a:lnSpc>
              <a:spcBef>
                <a:spcPts val="1000"/>
              </a:spcBef>
              <a:spcAft>
                <a:spcPts val="0"/>
              </a:spcAft>
              <a:buClr>
                <a:schemeClr val="dk1"/>
              </a:buClr>
              <a:buSzPts val="2000"/>
              <a:buNone/>
            </a:pPr>
            <a:r>
              <a:rPr b="0" i="0" lang="en-US" sz="2000">
                <a:solidFill>
                  <a:schemeClr val="dk1"/>
                </a:solidFill>
                <a:latin typeface="Arial"/>
                <a:ea typeface="Arial"/>
                <a:cs typeface="Arial"/>
                <a:sym typeface="Arial"/>
              </a:rPr>
              <a:t>As a land-grant institution, it provides agricultural and mechanical training to generations of black youngsters. </a:t>
            </a:r>
            <a:endParaRPr/>
          </a:p>
          <a:p>
            <a:pPr indent="0" lvl="0" marL="0" rtl="0" algn="l">
              <a:lnSpc>
                <a:spcPct val="90000"/>
              </a:lnSpc>
              <a:spcBef>
                <a:spcPts val="1000"/>
              </a:spcBef>
              <a:spcAft>
                <a:spcPts val="0"/>
              </a:spcAft>
              <a:buClr>
                <a:schemeClr val="dk1"/>
              </a:buClr>
              <a:buSzPts val="2000"/>
              <a:buNone/>
            </a:pPr>
            <a:r>
              <a:t/>
            </a:r>
            <a:endParaRPr b="0" i="0" sz="2000">
              <a:solidFill>
                <a:schemeClr val="dk1"/>
              </a:solidFill>
              <a:latin typeface="Arial"/>
              <a:ea typeface="Arial"/>
              <a:cs typeface="Arial"/>
              <a:sym typeface="Arial"/>
            </a:endParaRPr>
          </a:p>
          <a:p>
            <a:pPr indent="0" lvl="0" marL="0" rtl="0" algn="l">
              <a:lnSpc>
                <a:spcPct val="90000"/>
              </a:lnSpc>
              <a:spcBef>
                <a:spcPts val="1000"/>
              </a:spcBef>
              <a:spcAft>
                <a:spcPts val="0"/>
              </a:spcAft>
              <a:buClr>
                <a:schemeClr val="dk1"/>
              </a:buClr>
              <a:buSzPts val="2000"/>
              <a:buNone/>
            </a:pPr>
            <a:r>
              <a:rPr b="0" i="0" lang="en-US" sz="2000">
                <a:solidFill>
                  <a:schemeClr val="dk1"/>
                </a:solidFill>
                <a:latin typeface="Arial"/>
                <a:ea typeface="Arial"/>
                <a:cs typeface="Arial"/>
                <a:sym typeface="Arial"/>
              </a:rPr>
              <a:t>Through its extension program, it sent farm and home demonstration agents into rural counties to provide knowledge and information to impoverished black farm families.</a:t>
            </a:r>
            <a:endParaRPr/>
          </a:p>
        </p:txBody>
      </p:sp>
      <p:pic>
        <p:nvPicPr>
          <p:cNvPr id="191" name="Google Shape;191;p7"/>
          <p:cNvPicPr preferRelativeResize="0"/>
          <p:nvPr/>
        </p:nvPicPr>
        <p:blipFill rotWithShape="1">
          <a:blip r:embed="rId3">
            <a:alphaModFix/>
          </a:blip>
          <a:srcRect b="0" l="0" r="0" t="0"/>
          <a:stretch/>
        </p:blipFill>
        <p:spPr>
          <a:xfrm>
            <a:off x="1164771" y="1808883"/>
            <a:ext cx="2895880" cy="4122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8"/>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fld id="{00000000-1234-1234-1234-123412341234}" type="slidenum">
              <a:rPr lang="en-US"/>
              <a:t>‹#›</a:t>
            </a:fld>
            <a:endParaRPr/>
          </a:p>
        </p:txBody>
      </p:sp>
      <p:pic>
        <p:nvPicPr>
          <p:cNvPr id="198" name="Google Shape;198;p8"/>
          <p:cNvPicPr preferRelativeResize="0"/>
          <p:nvPr/>
        </p:nvPicPr>
        <p:blipFill rotWithShape="1">
          <a:blip r:embed="rId3">
            <a:alphaModFix/>
          </a:blip>
          <a:srcRect b="0" l="0" r="0" t="0"/>
          <a:stretch/>
        </p:blipFill>
        <p:spPr>
          <a:xfrm>
            <a:off x="0" y="0"/>
            <a:ext cx="12192000" cy="704850"/>
          </a:xfrm>
          <a:prstGeom prst="rect">
            <a:avLst/>
          </a:prstGeom>
          <a:noFill/>
          <a:ln>
            <a:noFill/>
          </a:ln>
        </p:spPr>
      </p:pic>
      <p:sp>
        <p:nvSpPr>
          <p:cNvPr id="199" name="Google Shape;199;p8"/>
          <p:cNvSpPr txBox="1"/>
          <p:nvPr>
            <p:ph type="title"/>
          </p:nvPr>
        </p:nvSpPr>
        <p:spPr>
          <a:xfrm>
            <a:off x="371507" y="2502005"/>
            <a:ext cx="5103192" cy="40233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EBCC5"/>
              </a:buClr>
              <a:buSzPts val="2000"/>
              <a:buFont typeface="Arial"/>
              <a:buNone/>
            </a:pPr>
            <a:r>
              <a:rPr b="1" lang="en-US" sz="2000">
                <a:solidFill>
                  <a:srgbClr val="5EBCC5"/>
                </a:solidFill>
              </a:rPr>
              <a:t>MS-CC Purpose</a:t>
            </a:r>
            <a:endParaRPr/>
          </a:p>
        </p:txBody>
      </p:sp>
      <p:sp>
        <p:nvSpPr>
          <p:cNvPr id="200" name="Google Shape;200;p8"/>
          <p:cNvSpPr txBox="1"/>
          <p:nvPr>
            <p:ph idx="1" type="body"/>
          </p:nvPr>
        </p:nvSpPr>
        <p:spPr>
          <a:xfrm>
            <a:off x="465215" y="2978257"/>
            <a:ext cx="4054534" cy="2166491"/>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800"/>
              <a:buChar char="•"/>
            </a:pPr>
            <a:r>
              <a:rPr lang="en-US" sz="1800"/>
              <a:t>Increasing access to CI resources</a:t>
            </a:r>
            <a:endParaRPr/>
          </a:p>
          <a:p>
            <a:pPr indent="-228600" lvl="0" marL="228600" rtl="0" algn="l">
              <a:lnSpc>
                <a:spcPct val="90000"/>
              </a:lnSpc>
              <a:spcBef>
                <a:spcPts val="1000"/>
              </a:spcBef>
              <a:spcAft>
                <a:spcPts val="0"/>
              </a:spcAft>
              <a:buClr>
                <a:schemeClr val="dk1"/>
              </a:buClr>
              <a:buSzPts val="1800"/>
              <a:buChar char="•"/>
            </a:pPr>
            <a:r>
              <a:rPr lang="en-US" sz="1800"/>
              <a:t>Enhancing interactions and effectiveness among researchers and CI professionals</a:t>
            </a:r>
            <a:endParaRPr/>
          </a:p>
          <a:p>
            <a:pPr indent="-228600" lvl="0" marL="228600" rtl="0" algn="l">
              <a:lnSpc>
                <a:spcPct val="90000"/>
              </a:lnSpc>
              <a:spcBef>
                <a:spcPts val="1000"/>
              </a:spcBef>
              <a:spcAft>
                <a:spcPts val="0"/>
              </a:spcAft>
              <a:buClr>
                <a:schemeClr val="dk1"/>
              </a:buClr>
              <a:buSzPts val="1800"/>
              <a:buChar char="•"/>
            </a:pPr>
            <a:r>
              <a:rPr lang="en-US" sz="1800"/>
              <a:t>Professional and career development</a:t>
            </a:r>
            <a:endParaRPr/>
          </a:p>
        </p:txBody>
      </p:sp>
      <p:grpSp>
        <p:nvGrpSpPr>
          <p:cNvPr id="201" name="Google Shape;201;p8"/>
          <p:cNvGrpSpPr/>
          <p:nvPr/>
        </p:nvGrpSpPr>
        <p:grpSpPr>
          <a:xfrm>
            <a:off x="1680356" y="837932"/>
            <a:ext cx="5924996" cy="1108554"/>
            <a:chOff x="1625927" y="4786189"/>
            <a:chExt cx="5924996" cy="1108554"/>
          </a:xfrm>
        </p:grpSpPr>
        <p:sp>
          <p:nvSpPr>
            <p:cNvPr id="202" name="Google Shape;202;p8"/>
            <p:cNvSpPr txBox="1"/>
            <p:nvPr/>
          </p:nvSpPr>
          <p:spPr>
            <a:xfrm>
              <a:off x="2747243" y="4786189"/>
              <a:ext cx="3682364" cy="402336"/>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DA3E27"/>
                </a:buClr>
                <a:buSzPts val="2000"/>
                <a:buFont typeface="Arial"/>
                <a:buNone/>
              </a:pPr>
              <a:r>
                <a:rPr b="1" lang="en-US" sz="2000" cap="none">
                  <a:solidFill>
                    <a:srgbClr val="DA3E27"/>
                  </a:solidFill>
                  <a:latin typeface="Arial"/>
                  <a:ea typeface="Arial"/>
                  <a:cs typeface="Arial"/>
                  <a:sym typeface="Arial"/>
                </a:rPr>
                <a:t>MS-CC Guiding Principles</a:t>
              </a:r>
              <a:endParaRPr/>
            </a:p>
          </p:txBody>
        </p:sp>
        <p:sp>
          <p:nvSpPr>
            <p:cNvPr id="203" name="Google Shape;203;p8"/>
            <p:cNvSpPr txBox="1"/>
            <p:nvPr/>
          </p:nvSpPr>
          <p:spPr>
            <a:xfrm>
              <a:off x="1625927" y="5227201"/>
              <a:ext cx="5924996" cy="66754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1800"/>
                <a:buFont typeface="Arial"/>
                <a:buNone/>
              </a:pPr>
              <a:r>
                <a:rPr b="1" lang="en-US" sz="1800">
                  <a:solidFill>
                    <a:schemeClr val="dk1"/>
                  </a:solidFill>
                  <a:latin typeface="Arial"/>
                  <a:ea typeface="Arial"/>
                  <a:cs typeface="Arial"/>
                  <a:sym typeface="Arial"/>
                </a:rPr>
                <a:t>Inclusion    |     Innovation    |    Stakeholder Value</a:t>
              </a:r>
              <a:endParaRPr/>
            </a:p>
          </p:txBody>
        </p:sp>
      </p:grpSp>
      <p:grpSp>
        <p:nvGrpSpPr>
          <p:cNvPr id="204" name="Google Shape;204;p8"/>
          <p:cNvGrpSpPr/>
          <p:nvPr/>
        </p:nvGrpSpPr>
        <p:grpSpPr>
          <a:xfrm>
            <a:off x="4756070" y="2504490"/>
            <a:ext cx="4148242" cy="2946636"/>
            <a:chOff x="541324" y="3198235"/>
            <a:chExt cx="4148242" cy="2946636"/>
          </a:xfrm>
        </p:grpSpPr>
        <p:sp>
          <p:nvSpPr>
            <p:cNvPr id="205" name="Google Shape;205;p8"/>
            <p:cNvSpPr txBox="1"/>
            <p:nvPr/>
          </p:nvSpPr>
          <p:spPr>
            <a:xfrm>
              <a:off x="541324" y="3198235"/>
              <a:ext cx="2739219" cy="40233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5EBCC5"/>
                </a:buClr>
                <a:buSzPts val="2000"/>
                <a:buFont typeface="Arial"/>
                <a:buNone/>
              </a:pPr>
              <a:r>
                <a:rPr b="1" lang="en-US" sz="2000" cap="none">
                  <a:solidFill>
                    <a:srgbClr val="5EBCC5"/>
                  </a:solidFill>
                  <a:latin typeface="Arial"/>
                  <a:ea typeface="Arial"/>
                  <a:cs typeface="Arial"/>
                  <a:sym typeface="Arial"/>
                </a:rPr>
                <a:t>MS-CC Stakeholders</a:t>
              </a:r>
              <a:endParaRPr/>
            </a:p>
          </p:txBody>
        </p:sp>
        <p:sp>
          <p:nvSpPr>
            <p:cNvPr id="206" name="Google Shape;206;p8"/>
            <p:cNvSpPr txBox="1"/>
            <p:nvPr/>
          </p:nvSpPr>
          <p:spPr>
            <a:xfrm>
              <a:off x="635032" y="3758928"/>
              <a:ext cx="4054534" cy="2385943"/>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Researchers and educators</a:t>
              </a:r>
              <a:endParaRPr/>
            </a:p>
            <a:p>
              <a:pPr indent="-228600" lvl="0" marL="228600" marR="0" rtl="0" algn="l">
                <a:lnSpc>
                  <a:spcPct val="9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Students</a:t>
              </a:r>
              <a:endParaRPr/>
            </a:p>
            <a:p>
              <a:pPr indent="-228600" lvl="0" marL="228600" marR="0" rtl="0" algn="l">
                <a:lnSpc>
                  <a:spcPct val="9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Cyberinfrastructure professionals</a:t>
              </a:r>
              <a:endParaRPr/>
            </a:p>
            <a:p>
              <a:pPr indent="-228600" lvl="0" marL="228600" marR="0" rtl="0" algn="l">
                <a:lnSpc>
                  <a:spcPct val="9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Campus leaders</a:t>
              </a:r>
              <a:endParaRPr/>
            </a:p>
            <a:p>
              <a:pPr indent="-228600" lvl="0" marL="228600" marR="0" rtl="0" algn="l">
                <a:lnSpc>
                  <a:spcPct val="9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Industry partners</a:t>
              </a:r>
              <a:endParaRPr/>
            </a:p>
            <a:p>
              <a:pPr indent="-228600" lvl="0" marL="228600" marR="0" rtl="0" algn="l">
                <a:lnSpc>
                  <a:spcPct val="9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Foundations and funding agencies</a:t>
              </a:r>
              <a:endParaRPr/>
            </a:p>
          </p:txBody>
        </p:sp>
      </p:grpSp>
      <p:grpSp>
        <p:nvGrpSpPr>
          <p:cNvPr id="207" name="Google Shape;207;p8"/>
          <p:cNvGrpSpPr/>
          <p:nvPr/>
        </p:nvGrpSpPr>
        <p:grpSpPr>
          <a:xfrm>
            <a:off x="9140634" y="911025"/>
            <a:ext cx="2484143" cy="5334981"/>
            <a:chOff x="9072825" y="911025"/>
            <a:chExt cx="2584150" cy="5549757"/>
          </a:xfrm>
        </p:grpSpPr>
        <p:pic>
          <p:nvPicPr>
            <p:cNvPr descr="A picture containing text, person, preparing, meal&#10;&#10;Description automatically generated" id="208" name="Google Shape;208;p8"/>
            <p:cNvPicPr preferRelativeResize="0"/>
            <p:nvPr/>
          </p:nvPicPr>
          <p:blipFill rotWithShape="1">
            <a:blip r:embed="rId4">
              <a:alphaModFix/>
            </a:blip>
            <a:srcRect b="0" l="0" r="0" t="0"/>
            <a:stretch/>
          </p:blipFill>
          <p:spPr>
            <a:xfrm>
              <a:off x="9072825" y="4509469"/>
              <a:ext cx="2577851" cy="1951313"/>
            </a:xfrm>
            <a:prstGeom prst="rect">
              <a:avLst/>
            </a:prstGeom>
            <a:noFill/>
            <a:ln>
              <a:noFill/>
            </a:ln>
          </p:spPr>
        </p:pic>
        <p:pic>
          <p:nvPicPr>
            <p:cNvPr descr="A group of people standing outside&#10;&#10;Description automatically generated with low confidence" id="209" name="Google Shape;209;p8"/>
            <p:cNvPicPr preferRelativeResize="0"/>
            <p:nvPr/>
          </p:nvPicPr>
          <p:blipFill rotWithShape="1">
            <a:blip r:embed="rId5">
              <a:alphaModFix/>
            </a:blip>
            <a:srcRect b="0" l="0" r="0" t="0"/>
            <a:stretch/>
          </p:blipFill>
          <p:spPr>
            <a:xfrm>
              <a:off x="9072825" y="911025"/>
              <a:ext cx="2584150" cy="1721608"/>
            </a:xfrm>
            <a:prstGeom prst="rect">
              <a:avLst/>
            </a:prstGeom>
            <a:noFill/>
            <a:ln>
              <a:noFill/>
            </a:ln>
          </p:spPr>
        </p:pic>
        <p:pic>
          <p:nvPicPr>
            <p:cNvPr descr="A picture containing person, people&#10;&#10;Description automatically generated" id="210" name="Google Shape;210;p8"/>
            <p:cNvPicPr preferRelativeResize="0"/>
            <p:nvPr/>
          </p:nvPicPr>
          <p:blipFill rotWithShape="1">
            <a:blip r:embed="rId6">
              <a:alphaModFix/>
            </a:blip>
            <a:srcRect b="0" l="0" r="0" t="0"/>
            <a:stretch/>
          </p:blipFill>
          <p:spPr>
            <a:xfrm>
              <a:off x="9072826" y="2715662"/>
              <a:ext cx="2579610" cy="1721608"/>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fld id="{00000000-1234-1234-1234-123412341234}" type="slidenum">
              <a:rPr lang="en-US"/>
              <a:t>‹#›</a:t>
            </a:fld>
            <a:endParaRPr/>
          </a:p>
        </p:txBody>
      </p:sp>
      <p:pic>
        <p:nvPicPr>
          <p:cNvPr id="217" name="Google Shape;217;p9"/>
          <p:cNvPicPr preferRelativeResize="0"/>
          <p:nvPr/>
        </p:nvPicPr>
        <p:blipFill rotWithShape="1">
          <a:blip r:embed="rId3">
            <a:alphaModFix/>
          </a:blip>
          <a:srcRect b="0" l="0" r="0" t="0"/>
          <a:stretch/>
        </p:blipFill>
        <p:spPr>
          <a:xfrm>
            <a:off x="0" y="0"/>
            <a:ext cx="12192000" cy="704850"/>
          </a:xfrm>
          <a:prstGeom prst="rect">
            <a:avLst/>
          </a:prstGeom>
          <a:noFill/>
          <a:ln>
            <a:noFill/>
          </a:ln>
        </p:spPr>
      </p:pic>
      <p:sp>
        <p:nvSpPr>
          <p:cNvPr id="218" name="Google Shape;218;p9"/>
          <p:cNvSpPr txBox="1"/>
          <p:nvPr/>
        </p:nvSpPr>
        <p:spPr>
          <a:xfrm>
            <a:off x="2212450" y="1840260"/>
            <a:ext cx="6417463" cy="4571425"/>
          </a:xfrm>
          <a:prstGeom prst="rect">
            <a:avLst/>
          </a:prstGeom>
          <a:noFill/>
          <a:ln>
            <a:noFill/>
          </a:ln>
        </p:spPr>
        <p:txBody>
          <a:bodyPr anchorCtr="0" anchor="t" bIns="45700" lIns="91425" spcFirstLastPara="1" rIns="91425" wrap="square" tIns="45700">
            <a:noAutofit/>
          </a:bodyPr>
          <a:lstStyle/>
          <a:p>
            <a:pPr indent="0" lvl="0" marL="0" marR="0" rtl="0" algn="just">
              <a:lnSpc>
                <a:spcPct val="150000"/>
              </a:lnSpc>
              <a:spcBef>
                <a:spcPts val="0"/>
              </a:spcBef>
              <a:spcAft>
                <a:spcPts val="0"/>
              </a:spcAft>
              <a:buClr>
                <a:schemeClr val="dk1"/>
              </a:buClr>
              <a:buSzPts val="1800"/>
              <a:buFont typeface="Arial"/>
              <a:buNone/>
            </a:pPr>
            <a:r>
              <a:rPr lang="en-US" sz="1800">
                <a:solidFill>
                  <a:schemeClr val="dk1"/>
                </a:solidFill>
                <a:latin typeface="Arial"/>
                <a:ea typeface="Arial"/>
                <a:cs typeface="Arial"/>
                <a:sym typeface="Arial"/>
              </a:rPr>
              <a:t>MS-CC envisions a transformational partnership to promote advanced cyberinfrastructure (CI) capabilities on HBCU, HSI, </a:t>
            </a: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TCU, and MSI campuses. We are advancing connections across campuses around data, research computing, teaching, curriculum development, professional development, and capacity-building. </a:t>
            </a:r>
            <a:endParaRPr/>
          </a:p>
          <a:p>
            <a:pPr indent="0" lvl="0" marL="0" marR="0" rtl="0" algn="just">
              <a:lnSpc>
                <a:spcPct val="150000"/>
              </a:lnSpc>
              <a:spcBef>
                <a:spcPts val="0"/>
              </a:spcBef>
              <a:spcAft>
                <a:spcPts val="0"/>
              </a:spcAft>
              <a:buClr>
                <a:schemeClr val="dk1"/>
              </a:buClr>
              <a:buSzPts val="1800"/>
              <a:buFont typeface="Arial"/>
              <a:buNone/>
            </a:pPr>
            <a:r>
              <a:rPr lang="en-US" sz="1800">
                <a:solidFill>
                  <a:schemeClr val="dk1"/>
                </a:solidFill>
                <a:latin typeface="Arial"/>
                <a:ea typeface="Arial"/>
                <a:cs typeface="Arial"/>
                <a:sym typeface="Arial"/>
              </a:rPr>
              <a:t>We will learn and grow as a consortium, lifting up all participating institutions by advancing cyberinfrastructure for research and education across diverse fields, disciplines, and communities in ways that reflect the unique voices and interests of our communities.</a:t>
            </a:r>
            <a:endParaRPr/>
          </a:p>
        </p:txBody>
      </p:sp>
      <p:sp>
        <p:nvSpPr>
          <p:cNvPr id="219" name="Google Shape;219;p9"/>
          <p:cNvSpPr/>
          <p:nvPr/>
        </p:nvSpPr>
        <p:spPr>
          <a:xfrm>
            <a:off x="2212450" y="1072500"/>
            <a:ext cx="332293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DA3E27"/>
                </a:solidFill>
                <a:latin typeface="Arial"/>
                <a:ea typeface="Arial"/>
                <a:cs typeface="Arial"/>
                <a:sym typeface="Arial"/>
              </a:rPr>
              <a:t>THE VISION:</a:t>
            </a:r>
            <a:endParaRPr/>
          </a:p>
        </p:txBody>
      </p:sp>
      <p:pic>
        <p:nvPicPr>
          <p:cNvPr descr="A picture containing text, businesscard, envelope, vector graphics&#10;&#10;Description automatically generated" id="220" name="Google Shape;220;p9"/>
          <p:cNvPicPr preferRelativeResize="0"/>
          <p:nvPr/>
        </p:nvPicPr>
        <p:blipFill rotWithShape="1">
          <a:blip r:embed="rId4">
            <a:alphaModFix/>
          </a:blip>
          <a:srcRect b="0" l="0" r="0" t="0"/>
          <a:stretch/>
        </p:blipFill>
        <p:spPr>
          <a:xfrm>
            <a:off x="0" y="956851"/>
            <a:ext cx="1898248" cy="4315950"/>
          </a:xfrm>
          <a:prstGeom prst="rect">
            <a:avLst/>
          </a:prstGeom>
          <a:noFill/>
          <a:ln>
            <a:noFill/>
          </a:ln>
        </p:spPr>
      </p:pic>
      <p:sp>
        <p:nvSpPr>
          <p:cNvPr id="221" name="Google Shape;221;p9"/>
          <p:cNvSpPr txBox="1"/>
          <p:nvPr/>
        </p:nvSpPr>
        <p:spPr>
          <a:xfrm>
            <a:off x="8944117" y="2715014"/>
            <a:ext cx="2902742" cy="193491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1" lang="en-US" sz="1800">
                <a:solidFill>
                  <a:schemeClr val="dk1"/>
                </a:solidFill>
                <a:latin typeface="Arial"/>
                <a:ea typeface="Arial"/>
                <a:cs typeface="Arial"/>
                <a:sym typeface="Arial"/>
              </a:rPr>
              <a:t>We will engage as full</a:t>
            </a:r>
            <a:endParaRPr/>
          </a:p>
          <a:p>
            <a:pPr indent="0" lvl="0" marL="0" marR="0" rtl="0" algn="l">
              <a:lnSpc>
                <a:spcPct val="100000"/>
              </a:lnSpc>
              <a:spcBef>
                <a:spcPts val="600"/>
              </a:spcBef>
              <a:spcAft>
                <a:spcPts val="0"/>
              </a:spcAft>
              <a:buClr>
                <a:schemeClr val="dk1"/>
              </a:buClr>
              <a:buSzPts val="1800"/>
              <a:buFont typeface="Arial"/>
              <a:buNone/>
            </a:pPr>
            <a:r>
              <a:rPr b="1" lang="en-US" sz="1800">
                <a:solidFill>
                  <a:schemeClr val="dk1"/>
                </a:solidFill>
                <a:latin typeface="Arial"/>
                <a:ea typeface="Arial"/>
                <a:cs typeface="Arial"/>
                <a:sym typeface="Arial"/>
              </a:rPr>
              <a:t>contributors to the</a:t>
            </a:r>
            <a:endParaRPr/>
          </a:p>
          <a:p>
            <a:pPr indent="0" lvl="0" marL="0" marR="0" rtl="0" algn="l">
              <a:lnSpc>
                <a:spcPct val="100000"/>
              </a:lnSpc>
              <a:spcBef>
                <a:spcPts val="600"/>
              </a:spcBef>
              <a:spcAft>
                <a:spcPts val="0"/>
              </a:spcAft>
              <a:buClr>
                <a:schemeClr val="dk1"/>
              </a:buClr>
              <a:buSzPts val="1800"/>
              <a:buFont typeface="Arial"/>
              <a:buNone/>
            </a:pPr>
            <a:r>
              <a:rPr b="1" lang="en-US" sz="1800">
                <a:solidFill>
                  <a:schemeClr val="dk1"/>
                </a:solidFill>
                <a:latin typeface="Arial"/>
                <a:ea typeface="Arial"/>
                <a:cs typeface="Arial"/>
                <a:sym typeface="Arial"/>
              </a:rPr>
              <a:t>global R&amp;E community</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2021-10-26T17:06:07Z</dcterms:created>
  <dc:creator>Nathan</dc:creator>
</cp:coreProperties>
</file>