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6858000" cx="12192000"/>
  <p:notesSz cx="6858000" cy="9144000"/>
  <p:embeddedFontLst>
    <p:embeddedFont>
      <p:font typeface="Arial Black"/>
      <p:regular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7" roundtripDataSignature="AMtx7mhfponS0u3yuSg6Zfwj6rxTHLzx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font" Target="fonts/ArialBlack-regular.fntdata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customschemas.google.com/relationships/presentationmetadata" Target="meta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14960f3c6a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14960f3c6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" name="Google Shape;12;p4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4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" name="Google Shape;26;p4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4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5" name="Google Shape;35;p5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5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" name="Google Shape;8;p4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80295" y="6244273"/>
            <a:ext cx="1041877" cy="54461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40"/>
          <p:cNvSpPr txBox="1"/>
          <p:nvPr/>
        </p:nvSpPr>
        <p:spPr>
          <a:xfrm>
            <a:off x="1266568" y="6351365"/>
            <a:ext cx="30026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481AA"/>
                </a:solidFill>
                <a:latin typeface="Arial"/>
                <a:ea typeface="Arial"/>
                <a:cs typeface="Arial"/>
                <a:sym typeface="Arial"/>
              </a:rPr>
              <a:t>National Science Data Fabric</a:t>
            </a:r>
            <a:endParaRPr b="1" i="0" sz="1600" u="none" cap="none" strike="noStrike">
              <a:solidFill>
                <a:srgbClr val="4481A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Google Shape;48;p4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9" name="Google Shape;49;p4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80295" y="6244273"/>
            <a:ext cx="1041877" cy="54461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43"/>
          <p:cNvSpPr txBox="1"/>
          <p:nvPr/>
        </p:nvSpPr>
        <p:spPr>
          <a:xfrm>
            <a:off x="1266568" y="6351365"/>
            <a:ext cx="30026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4481AA"/>
                </a:solidFill>
                <a:latin typeface="Arial"/>
                <a:ea typeface="Arial"/>
                <a:cs typeface="Arial"/>
                <a:sym typeface="Arial"/>
              </a:rPr>
              <a:t>National Science Data</a:t>
            </a:r>
            <a:r>
              <a:rPr b="1" lang="en-US" sz="1600">
                <a:solidFill>
                  <a:srgbClr val="4481AA"/>
                </a:solidFill>
                <a:latin typeface="Arial"/>
                <a:ea typeface="Arial"/>
                <a:cs typeface="Arial"/>
                <a:sym typeface="Arial"/>
              </a:rPr>
              <a:t> Fabric</a:t>
            </a:r>
            <a:endParaRPr b="1" sz="1600">
              <a:solidFill>
                <a:srgbClr val="4481A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18.png"/><Relationship Id="rId5" Type="http://schemas.openxmlformats.org/officeDocument/2006/relationships/image" Target="../media/image6.jpg"/><Relationship Id="rId6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cisa.gov/uscert/apache-log4j-vulnerability-guidance" TargetMode="External"/><Relationship Id="rId4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docs.aws.amazon.com/AWSEC2/latest/UserGuide/terminating-instances.html#Using_ChangingDisableAPITermination" TargetMode="External"/><Relationship Id="rId4" Type="http://schemas.openxmlformats.org/officeDocument/2006/relationships/image" Target="../media/image10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Relationship Id="rId4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Relationship Id="rId4" Type="http://schemas.openxmlformats.org/officeDocument/2006/relationships/hyperlink" Target="https://docs.google.com/spreadsheets/d/11zL6d9r5qsi_nP0N3LZdDsOCHbq0OQUK8HB-U24wgCs/edit#gid=281358950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9.jpg"/><Relationship Id="rId4" Type="http://schemas.openxmlformats.org/officeDocument/2006/relationships/image" Target="../media/image29.jpg"/><Relationship Id="rId5" Type="http://schemas.openxmlformats.org/officeDocument/2006/relationships/image" Target="../media/image2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Relationship Id="rId4" Type="http://schemas.openxmlformats.org/officeDocument/2006/relationships/image" Target="../media/image2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docs.google.com/spreadsheets/d/1G_b7eQJwdF-Ex7Vj8_Rwuk3ZEIwJl41LX_KPnnntENs/edit?usp=sharing" TargetMode="External"/><Relationship Id="rId4" Type="http://schemas.openxmlformats.org/officeDocument/2006/relationships/hyperlink" Target="https://aws.amazon.com/about-aws/whats-new/2015/12/turn-on-cloudtrail-across-all-regions-and-support-for-multiple-trails/#:~:text=Turn%20on%20CloudTrail%20across%20all%20regions%20and%20support%20for%20Multiple%20Trails,-Posted%20On%3A%20Dec&amp;text=Turn%20on%20a%20Trail%20across,Logs%20log%20group%20you%20specified" TargetMode="External"/><Relationship Id="rId5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docs.aws.amazon.com/IAM/latest/UserGuide/best-practices.html#grant-least-privilege" TargetMode="External"/><Relationship Id="rId4" Type="http://schemas.openxmlformats.org/officeDocument/2006/relationships/image" Target="../media/image36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github.com/PyCQA/bandit" TargetMode="External"/><Relationship Id="rId4" Type="http://schemas.openxmlformats.org/officeDocument/2006/relationships/hyperlink" Target="https://pyup.io/safety/" TargetMode="External"/><Relationship Id="rId9" Type="http://schemas.openxmlformats.org/officeDocument/2006/relationships/hyperlink" Target="https://github.com/docker/docker-bench-security" TargetMode="External"/><Relationship Id="rId5" Type="http://schemas.openxmlformats.org/officeDocument/2006/relationships/hyperlink" Target="https://github.com/sonatype-nexus-community/jake" TargetMode="External"/><Relationship Id="rId6" Type="http://schemas.openxmlformats.org/officeDocument/2006/relationships/hyperlink" Target="https://github.com/quay/clair" TargetMode="External"/><Relationship Id="rId7" Type="http://schemas.openxmlformats.org/officeDocument/2006/relationships/hyperlink" Target="https://anchore.com/opensource/" TargetMode="External"/><Relationship Id="rId8" Type="http://schemas.openxmlformats.org/officeDocument/2006/relationships/hyperlink" Target="https://github.com/eliasgranderubio/dagda/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0" y="685800"/>
            <a:ext cx="12192000" cy="258869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>
            <p:ph type="ctrTitle"/>
          </p:nvPr>
        </p:nvSpPr>
        <p:spPr>
          <a:xfrm>
            <a:off x="1567249" y="615983"/>
            <a:ext cx="9144000" cy="206278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</a:pPr>
            <a:r>
              <a:rPr lang="en-US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NATIONAL SCIENCE DATA FABRIC</a:t>
            </a:r>
            <a:endParaRPr/>
          </a:p>
        </p:txBody>
      </p:sp>
      <p:sp>
        <p:nvSpPr>
          <p:cNvPr id="60" name="Google Shape;60;p1"/>
          <p:cNvSpPr txBox="1"/>
          <p:nvPr>
            <p:ph idx="1" type="subTitle"/>
          </p:nvPr>
        </p:nvSpPr>
        <p:spPr>
          <a:xfrm>
            <a:off x="1532792" y="2701629"/>
            <a:ext cx="9144000" cy="5100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They stole $1,440 and ¢1 from NSDF!!!!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13941" y="670496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0" y="3257368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125310" y="3469676"/>
            <a:ext cx="1208063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sng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Giorgio Scorzelli</a:t>
            </a:r>
            <a:r>
              <a:rPr b="0" baseline="30000" i="0" lang="en-US" sz="1800" u="sng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baseline="30000" i="0" lang="en-US" sz="12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en-US" sz="12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Scientific Computing Institute - University of Utah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62171" y="5731304"/>
            <a:ext cx="1037019" cy="10423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e the source image" id="65" name="Google Shape;65;p1"/>
          <p:cNvPicPr preferRelativeResize="0"/>
          <p:nvPr/>
        </p:nvPicPr>
        <p:blipFill rotWithShape="1">
          <a:blip r:embed="rId5">
            <a:alphaModFix/>
          </a:blip>
          <a:srcRect b="19208" l="0" r="0" t="18601"/>
          <a:stretch/>
        </p:blipFill>
        <p:spPr>
          <a:xfrm>
            <a:off x="9736015" y="5979871"/>
            <a:ext cx="1122485" cy="6980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me" id="66" name="Google Shape;6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09859" y="6071268"/>
            <a:ext cx="1122485" cy="561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/>
          <p:nvPr>
            <p:ph type="title"/>
          </p:nvPr>
        </p:nvSpPr>
        <p:spPr>
          <a:xfrm>
            <a:off x="395514" y="14015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The guilty cell</a:t>
            </a:r>
            <a:endParaRPr/>
          </a:p>
        </p:txBody>
      </p:sp>
      <p:pic>
        <p:nvPicPr>
          <p:cNvPr id="136" name="Google Shape;13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9076" y="1375981"/>
            <a:ext cx="8873847" cy="458089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0"/>
          <p:cNvSpPr/>
          <p:nvPr/>
        </p:nvSpPr>
        <p:spPr>
          <a:xfrm>
            <a:off x="5776685" y="838831"/>
            <a:ext cx="6199185" cy="1328023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2700">
            <a:solidFill>
              <a:srgbClr val="1D5C9B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output cell in VERBOSE/DEBUGGING mode is showing the credentials to connect to the AWS endpoint</a:t>
            </a:r>
            <a:endParaRPr i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2019055" y="3716909"/>
            <a:ext cx="7574888" cy="926478"/>
          </a:xfrm>
          <a:prstGeom prst="ellipse">
            <a:avLst/>
          </a:prstGeom>
          <a:solidFill>
            <a:srgbClr val="FFFF00">
              <a:alpha val="38823"/>
            </a:srgbClr>
          </a:solidFill>
          <a:ln cap="flat" cmpd="sng" w="12700">
            <a:solidFill>
              <a:srgbClr val="364A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9" name="Google Shape;139;p10"/>
          <p:cNvCxnSpPr/>
          <p:nvPr/>
        </p:nvCxnSpPr>
        <p:spPr>
          <a:xfrm flipH="1">
            <a:off x="6904892" y="2206155"/>
            <a:ext cx="1343689" cy="1510754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/>
          <p:nvPr>
            <p:ph type="title"/>
          </p:nvPr>
        </p:nvSpPr>
        <p:spPr>
          <a:xfrm>
            <a:off x="838200" y="365125"/>
            <a:ext cx="10515600" cy="953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In short</a:t>
            </a:r>
            <a:endParaRPr/>
          </a:p>
        </p:txBody>
      </p:sp>
      <p:sp>
        <p:nvSpPr>
          <p:cNvPr id="145" name="Google Shape;145;p11"/>
          <p:cNvSpPr txBox="1"/>
          <p:nvPr>
            <p:ph idx="1" type="body"/>
          </p:nvPr>
        </p:nvSpPr>
        <p:spPr>
          <a:xfrm>
            <a:off x="1822938" y="1866655"/>
            <a:ext cx="8886092" cy="41531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/>
              <a:t>For DEBUGGING we set the shell </a:t>
            </a:r>
            <a:r>
              <a:rPr b="1" i="1" lang="en-US">
                <a:solidFill>
                  <a:schemeClr val="accent1"/>
                </a:solidFill>
              </a:rPr>
              <a:t>verbose mode</a:t>
            </a:r>
            <a:r>
              <a:rPr i="1" lang="en-US"/>
              <a:t>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/>
              <a:t>During the </a:t>
            </a:r>
            <a:r>
              <a:rPr i="1" lang="en-US"/>
              <a:t>benchmark execution </a:t>
            </a:r>
            <a:r>
              <a:rPr lang="en-US"/>
              <a:t>the entire command line was printed to the standard output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/>
              <a:t>The SECRET access key was part of the output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/>
              <a:t>The output was part of the Jupyter Notebook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/>
              <a:t>The Jupyter Notebook has been pushed to the new </a:t>
            </a:r>
            <a:r>
              <a:rPr b="1" lang="en-US">
                <a:solidFill>
                  <a:srgbClr val="FF0000"/>
                </a:solidFill>
              </a:rPr>
              <a:t>PUBLIC</a:t>
            </a:r>
            <a:r>
              <a:rPr lang="en-US"/>
              <a:t> repo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Do we know </a:t>
            </a:r>
            <a:r>
              <a:rPr b="1" lang="en-US"/>
              <a:t>exactly</a:t>
            </a:r>
            <a:r>
              <a:rPr lang="en-US"/>
              <a:t> </a:t>
            </a:r>
            <a:r>
              <a:rPr lang="en-US">
                <a:highlight>
                  <a:srgbClr val="FFFF00"/>
                </a:highlight>
              </a:rPr>
              <a:t>what</a:t>
            </a:r>
            <a:r>
              <a:rPr lang="en-US"/>
              <a:t> happened?</a:t>
            </a:r>
            <a:endParaRPr/>
          </a:p>
        </p:txBody>
      </p:sp>
      <p:sp>
        <p:nvSpPr>
          <p:cNvPr id="151" name="Google Shape;151;p12"/>
          <p:cNvSpPr txBox="1"/>
          <p:nvPr>
            <p:ph idx="1" type="body"/>
          </p:nvPr>
        </p:nvSpPr>
        <p:spPr>
          <a:xfrm>
            <a:off x="1096109" y="2463922"/>
            <a:ext cx="5896708" cy="2477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0"/>
              <a:buNone/>
            </a:pPr>
            <a:r>
              <a:rPr b="1" lang="en-US" sz="8000">
                <a:solidFill>
                  <a:schemeClr val="accent3"/>
                </a:solidFill>
              </a:rPr>
              <a:t>NO</a:t>
            </a:r>
            <a:r>
              <a:rPr b="1" lang="en-US" sz="5400"/>
              <a:t>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/>
              <a:t>we cannot be sure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/>
              <a:t>but we can guess</a:t>
            </a:r>
            <a:endParaRPr sz="1600"/>
          </a:p>
        </p:txBody>
      </p:sp>
      <p:pic>
        <p:nvPicPr>
          <p:cNvPr descr="Cartoon fish guessing game Royalty Free Vector Image" id="152" name="Google Shape;15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2994" y="2141537"/>
            <a:ext cx="2838034" cy="3061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3"/>
          <p:cNvSpPr txBox="1"/>
          <p:nvPr>
            <p:ph type="title"/>
          </p:nvPr>
        </p:nvSpPr>
        <p:spPr>
          <a:xfrm>
            <a:off x="838199" y="365125"/>
            <a:ext cx="1103539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Do we know exactly what </a:t>
            </a:r>
            <a:r>
              <a:rPr b="1" lang="en-US">
                <a:highlight>
                  <a:srgbClr val="FFFF00"/>
                </a:highlight>
              </a:rPr>
              <a:t>tools</a:t>
            </a:r>
            <a:r>
              <a:rPr lang="en-US"/>
              <a:t> were used?</a:t>
            </a:r>
            <a:endParaRPr/>
          </a:p>
        </p:txBody>
      </p:sp>
      <p:sp>
        <p:nvSpPr>
          <p:cNvPr id="158" name="Google Shape;158;p13"/>
          <p:cNvSpPr txBox="1"/>
          <p:nvPr>
            <p:ph idx="1" type="body"/>
          </p:nvPr>
        </p:nvSpPr>
        <p:spPr>
          <a:xfrm>
            <a:off x="175567" y="2451642"/>
            <a:ext cx="6513286" cy="24740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0"/>
              <a:buNone/>
            </a:pPr>
            <a:r>
              <a:rPr b="1" lang="en-US" sz="8000">
                <a:solidFill>
                  <a:schemeClr val="accent3"/>
                </a:solidFill>
              </a:rPr>
              <a:t>NO</a:t>
            </a:r>
            <a:r>
              <a:rPr b="1" lang="en-US" sz="5400"/>
              <a:t>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/>
              <a:t>we cannot be sure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/>
              <a:t>but we can guess</a:t>
            </a:r>
            <a:endParaRPr sz="1600"/>
          </a:p>
        </p:txBody>
      </p:sp>
      <p:pic>
        <p:nvPicPr>
          <p:cNvPr descr="Amazon.com: Hasbro Gaming Guess Who? Original Guessing Game For Kids Ages 6  &amp;amp; Up for 2 Players : Hasbro: Toys &amp;amp; Games" id="159" name="Google Shape;15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88853" y="2346620"/>
            <a:ext cx="3620547" cy="2984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"/>
          <p:cNvSpPr txBox="1"/>
          <p:nvPr>
            <p:ph type="title"/>
          </p:nvPr>
        </p:nvSpPr>
        <p:spPr>
          <a:xfrm>
            <a:off x="838200" y="365125"/>
            <a:ext cx="10515600" cy="1082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Let’s guess</a:t>
            </a:r>
            <a:endParaRPr/>
          </a:p>
        </p:txBody>
      </p:sp>
      <p:sp>
        <p:nvSpPr>
          <p:cNvPr id="165" name="Google Shape;165;p14"/>
          <p:cNvSpPr txBox="1"/>
          <p:nvPr>
            <p:ph idx="1" type="body"/>
          </p:nvPr>
        </p:nvSpPr>
        <p:spPr>
          <a:xfrm>
            <a:off x="838200" y="1816587"/>
            <a:ext cx="10515600" cy="3406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/>
              <a:t>Very likely a </a:t>
            </a:r>
            <a:r>
              <a:rPr i="1" lang="en-US"/>
              <a:t>vulnerability scanning tool </a:t>
            </a:r>
            <a:r>
              <a:rPr lang="en-US"/>
              <a:t>was continuously watching for changes to our NSDF repositories.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>
                <a:highlight>
                  <a:srgbClr val="FFFF00"/>
                </a:highlight>
              </a:rPr>
              <a:t>WHY? Who knows… no clue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/>
              <a:t>After the GitHub </a:t>
            </a:r>
            <a:r>
              <a:rPr i="1" lang="en-US"/>
              <a:t>push event </a:t>
            </a:r>
            <a:r>
              <a:rPr lang="en-US"/>
              <a:t>the malicious tool</a:t>
            </a:r>
            <a:r>
              <a:rPr i="1" lang="en-US"/>
              <a:t>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inspected the last commit (or even the entire GitHub history),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searched for passwords, security tokens, security credentials, etc.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Found the NSDF AWS access key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1414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"/>
          <p:cNvSpPr/>
          <p:nvPr/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dk1">
              <a:alpha val="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5"/>
          <p:cNvSpPr/>
          <p:nvPr/>
        </p:nvSpPr>
        <p:spPr>
          <a:xfrm>
            <a:off x="0" y="0"/>
            <a:ext cx="11786754" cy="6858000"/>
          </a:xfrm>
          <a:custGeom>
            <a:rect b="b" l="l" r="r" t="t"/>
            <a:pathLst>
              <a:path extrusionOk="0" h="6858000" w="11786754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5"/>
          <p:cNvSpPr/>
          <p:nvPr/>
        </p:nvSpPr>
        <p:spPr>
          <a:xfrm>
            <a:off x="0" y="0"/>
            <a:ext cx="3581400" cy="6858000"/>
          </a:xfrm>
          <a:custGeom>
            <a:rect b="b" l="l" r="r" t="t"/>
            <a:pathLst>
              <a:path extrusionOk="0" h="6858000" w="35814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1">
              <a:alpha val="2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5"/>
          <p:cNvSpPr txBox="1"/>
          <p:nvPr>
            <p:ph type="title"/>
          </p:nvPr>
        </p:nvSpPr>
        <p:spPr>
          <a:xfrm>
            <a:off x="833002" y="448253"/>
            <a:ext cx="105207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suspect: truffle hog</a:t>
            </a:r>
            <a:endParaRPr/>
          </a:p>
        </p:txBody>
      </p:sp>
      <p:sp>
        <p:nvSpPr>
          <p:cNvPr id="174" name="Google Shape;174;p15"/>
          <p:cNvSpPr txBox="1"/>
          <p:nvPr/>
        </p:nvSpPr>
        <p:spPr>
          <a:xfrm>
            <a:off x="838200" y="2191807"/>
            <a:ext cx="4936067" cy="3985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Wikipedia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 </a:t>
            </a:r>
            <a:r>
              <a:rPr b="1"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truffle hog </a:t>
            </a: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 any domestic pig used for locating and extracting the fruit bodies of the fungi known as </a:t>
            </a:r>
            <a:r>
              <a:rPr b="1"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truffles</a:t>
            </a: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from temperate forests in Europe and North America. </a:t>
            </a:r>
            <a:r>
              <a:rPr b="1" i="1" lang="en-US" sz="2400">
                <a:solidFill>
                  <a:schemeClr val="lt1"/>
                </a:solidFill>
              </a:rPr>
              <a:t>Pigs have an exceptional sense of smell and can identify </a:t>
            </a:r>
            <a:r>
              <a:rPr b="1" i="1" lang="en-US" sz="3100">
                <a:solidFill>
                  <a:srgbClr val="C00000"/>
                </a:solidFill>
              </a:rPr>
              <a:t>t</a:t>
            </a:r>
            <a:r>
              <a:rPr b="1" i="1" lang="en-US" sz="3200">
                <a:solidFill>
                  <a:srgbClr val="C00000"/>
                </a:solidFill>
              </a:rPr>
              <a:t>ruffles</a:t>
            </a:r>
            <a:r>
              <a:rPr b="1" i="1" lang="en-US" sz="2400">
                <a:solidFill>
                  <a:schemeClr val="lt1"/>
                </a:solidFill>
              </a:rPr>
              <a:t> from as deep as three feet underground</a:t>
            </a: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175" name="Google Shape;17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17734" y="2333396"/>
            <a:ext cx="4935970" cy="37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6"/>
          <p:cNvSpPr txBox="1"/>
          <p:nvPr>
            <p:ph type="title"/>
          </p:nvPr>
        </p:nvSpPr>
        <p:spPr>
          <a:xfrm>
            <a:off x="329153" y="284996"/>
            <a:ext cx="10515600" cy="756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But truffleHog is also…</a:t>
            </a:r>
            <a:endParaRPr/>
          </a:p>
        </p:txBody>
      </p:sp>
      <p:pic>
        <p:nvPicPr>
          <p:cNvPr id="181" name="Google Shape;18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786" y="1389032"/>
            <a:ext cx="7066515" cy="459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6"/>
          <p:cNvSpPr txBox="1"/>
          <p:nvPr/>
        </p:nvSpPr>
        <p:spPr>
          <a:xfrm>
            <a:off x="7932058" y="1389032"/>
            <a:ext cx="36504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well known </a:t>
            </a:r>
            <a:r>
              <a:rPr i="1" lang="en-US" sz="2400">
                <a:solidFill>
                  <a:schemeClr val="dk1"/>
                </a:solidFill>
              </a:rPr>
              <a:t>open source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software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extract </a:t>
            </a:r>
            <a:r>
              <a:rPr b="1"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entropy text</a:t>
            </a: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seconds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After the attack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only truffleHog but also </a:t>
            </a: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many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open-source tools, were able to extract that security token from our GitHub history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ney Trash Images – Browse 37,362 Stock Photos, Vectors, and Video | Adobe  Stock" id="187" name="Google Shape;18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986963" cy="598044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7"/>
          <p:cNvSpPr txBox="1"/>
          <p:nvPr>
            <p:ph type="title"/>
          </p:nvPr>
        </p:nvSpPr>
        <p:spPr>
          <a:xfrm>
            <a:off x="2749062" y="295304"/>
            <a:ext cx="8023330" cy="8284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189" name="Google Shape;189;p17"/>
          <p:cNvSpPr txBox="1"/>
          <p:nvPr>
            <p:ph idx="1" type="body"/>
          </p:nvPr>
        </p:nvSpPr>
        <p:spPr>
          <a:xfrm>
            <a:off x="3200400" y="1579440"/>
            <a:ext cx="8686800" cy="45690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The attack started at </a:t>
            </a:r>
            <a:r>
              <a:rPr b="1" lang="en-US"/>
              <a:t>09:55</a:t>
            </a:r>
            <a:r>
              <a:rPr lang="en-US"/>
              <a:t>, just </a:t>
            </a:r>
            <a:r>
              <a:rPr b="1" lang="en-US" sz="5100">
                <a:solidFill>
                  <a:schemeClr val="accent3"/>
                </a:solidFill>
              </a:rPr>
              <a:t>3 minutes after the </a:t>
            </a:r>
            <a:r>
              <a:rPr b="1" i="1" lang="en-US" sz="5100">
                <a:solidFill>
                  <a:schemeClr val="accent3"/>
                </a:solidFill>
              </a:rPr>
              <a:t>Git Push (!)</a:t>
            </a:r>
            <a:endParaRPr/>
          </a:p>
          <a:p>
            <a:pPr indent="-10414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Between </a:t>
            </a:r>
            <a:r>
              <a:rPr b="1" lang="en-US"/>
              <a:t>09:55 </a:t>
            </a:r>
            <a:r>
              <a:rPr lang="en-US"/>
              <a:t>and</a:t>
            </a:r>
            <a:r>
              <a:rPr b="1" lang="en-US"/>
              <a:t> 13:50 </a:t>
            </a:r>
            <a:r>
              <a:rPr lang="en-US"/>
              <a:t>no evidence of NSDF activity on the AWS platform. </a:t>
            </a:r>
            <a:endParaRPr/>
          </a:p>
          <a:p>
            <a:pPr indent="-10414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b="1" i="1" lang="en-US" sz="4600">
                <a:solidFill>
                  <a:srgbClr val="FF0000"/>
                </a:solidFill>
              </a:rPr>
              <a:t>we were not aware of the attack going on and did not realize that several cloud resources were being consumed</a:t>
            </a:r>
            <a:r>
              <a:rPr b="1" lang="en-US" sz="4100">
                <a:solidFill>
                  <a:srgbClr val="FF0000"/>
                </a:solidFill>
              </a:rPr>
              <a:t>.</a:t>
            </a:r>
            <a:endParaRPr/>
          </a:p>
          <a:p>
            <a:pPr indent="-113029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600">
              <a:solidFill>
                <a:srgbClr val="FF00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At </a:t>
            </a:r>
            <a:r>
              <a:rPr b="1" lang="en-US"/>
              <a:t>13:50 </a:t>
            </a:r>
            <a:r>
              <a:rPr lang="en-US"/>
              <a:t>we realized that there was some problem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It was not possible to launch new machines in the "us-east" region.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AWS was returning a “</a:t>
            </a:r>
            <a:r>
              <a:rPr i="1" lang="en-US"/>
              <a:t>quota exceeded</a:t>
            </a:r>
            <a:r>
              <a:rPr lang="en-US"/>
              <a:t>” message(==virtual CPU limit is hit)</a:t>
            </a:r>
            <a:endParaRPr/>
          </a:p>
          <a:p>
            <a:pPr indent="-10414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8"/>
          <p:cNvSpPr txBox="1"/>
          <p:nvPr>
            <p:ph type="title"/>
          </p:nvPr>
        </p:nvSpPr>
        <p:spPr>
          <a:xfrm>
            <a:off x="0" y="229472"/>
            <a:ext cx="10515600" cy="904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/>
              <a:t>Our reasoning process</a:t>
            </a:r>
            <a:endParaRPr sz="4800"/>
          </a:p>
        </p:txBody>
      </p:sp>
      <p:sp>
        <p:nvSpPr>
          <p:cNvPr id="195" name="Google Shape;195;p18"/>
          <p:cNvSpPr txBox="1"/>
          <p:nvPr>
            <p:ph idx="1" type="body"/>
          </p:nvPr>
        </p:nvSpPr>
        <p:spPr>
          <a:xfrm>
            <a:off x="490614" y="1382373"/>
            <a:ext cx="6694714" cy="4724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80"/>
              <a:buNone/>
            </a:pPr>
            <a:r>
              <a:rPr b="1" lang="en-US" sz="1679">
                <a:solidFill>
                  <a:schemeClr val="accent3"/>
                </a:solidFill>
              </a:rPr>
              <a:t>Problem in our code</a:t>
            </a:r>
            <a:r>
              <a:rPr lang="en-US" sz="1679"/>
              <a:t>? We checked the code  </a:t>
            </a:r>
            <a:endParaRPr sz="196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</a:pPr>
            <a:r>
              <a:t/>
            </a:r>
            <a:endParaRPr sz="1679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80"/>
              <a:buNone/>
            </a:pPr>
            <a:r>
              <a:rPr b="1" lang="en-US" sz="1679">
                <a:solidFill>
                  <a:schemeClr val="accent3"/>
                </a:solidFill>
              </a:rPr>
              <a:t>Problem on AWS</a:t>
            </a:r>
            <a:r>
              <a:rPr lang="en-US" sz="1679"/>
              <a:t>? Check on Google if other AWS users were having the same problems; </a:t>
            </a:r>
            <a:endParaRPr sz="1960"/>
          </a:p>
          <a:p>
            <a:pPr indent="0" lvl="1" marL="4572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</a:pPr>
            <a:r>
              <a:rPr lang="en-US" sz="1679"/>
              <a:t>on the same day the HUGE vulnerability with the Log4J library (</a:t>
            </a:r>
            <a:r>
              <a:rPr lang="en-US" sz="1679" u="sng">
                <a:solidFill>
                  <a:schemeClr val="hlink"/>
                </a:solidFill>
                <a:hlinkClick r:id="rId3"/>
              </a:rPr>
              <a:t>link)</a:t>
            </a:r>
            <a:endParaRPr sz="1679"/>
          </a:p>
          <a:p>
            <a:pPr indent="0" lvl="1" marL="4572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</a:pPr>
            <a:r>
              <a:rPr b="1" lang="en-US" sz="1679">
                <a:solidFill>
                  <a:srgbClr val="C00000"/>
                </a:solidFill>
              </a:rPr>
              <a:t>we were very </a:t>
            </a:r>
            <a:r>
              <a:rPr b="1" i="1" lang="en-US" sz="1679">
                <a:solidFill>
                  <a:srgbClr val="C00000"/>
                </a:solidFill>
              </a:rPr>
              <a:t>convinced it was not our problem </a:t>
            </a:r>
            <a:endParaRPr b="1" i="1" sz="1679">
              <a:solidFill>
                <a:srgbClr val="C00000"/>
              </a:solidFill>
            </a:endParaRPr>
          </a:p>
          <a:p>
            <a:pPr indent="0" lvl="1" marL="4572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</a:pPr>
            <a:r>
              <a:t/>
            </a:r>
            <a:endParaRPr sz="1679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80"/>
              <a:buNone/>
            </a:pPr>
            <a:r>
              <a:rPr b="1" lang="en-US" sz="1679">
                <a:solidFill>
                  <a:schemeClr val="accent3"/>
                </a:solidFill>
              </a:rPr>
              <a:t>NSDF is running benchmarks?</a:t>
            </a:r>
            <a:r>
              <a:rPr lang="en-US" sz="1679"/>
              <a:t> At </a:t>
            </a:r>
            <a:r>
              <a:rPr b="1" lang="en-US" sz="1679"/>
              <a:t>2</a:t>
            </a:r>
            <a:r>
              <a:rPr b="1" lang="en-US" sz="1679"/>
              <a:t>:24pm</a:t>
            </a:r>
            <a:r>
              <a:rPr lang="en-US" sz="1679"/>
              <a:t> we sent a message to our Slack Channel</a:t>
            </a:r>
            <a:endParaRPr sz="1679"/>
          </a:p>
          <a:p>
            <a:pPr indent="0" lvl="0" marL="4572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80"/>
              <a:buNone/>
            </a:pPr>
            <a:r>
              <a:rPr b="1" i="1" lang="en-US" sz="1679">
                <a:solidFill>
                  <a:srgbClr val="C00000"/>
                </a:solidFill>
              </a:rPr>
              <a:t>is anyone using the amazon account via CloudBank? Please let me know ASAP</a:t>
            </a:r>
            <a:endParaRPr b="1" i="1" sz="1679">
              <a:solidFill>
                <a:srgbClr val="C00000"/>
              </a:solidFill>
            </a:endParaRPr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</a:pPr>
            <a:r>
              <a:t/>
            </a:r>
            <a:endParaRPr sz="1679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80"/>
              <a:buNone/>
            </a:pPr>
            <a:r>
              <a:rPr b="1" lang="en-US" sz="1679">
                <a:solidFill>
                  <a:schemeClr val="accent3"/>
                </a:solidFill>
              </a:rPr>
              <a:t>Finally!</a:t>
            </a:r>
            <a:r>
              <a:rPr lang="en-US" sz="1679"/>
              <a:t> We detected </a:t>
            </a:r>
            <a:r>
              <a:rPr b="1" lang="en-US" sz="1679"/>
              <a:t>100 EC2 instances</a:t>
            </a:r>
            <a:r>
              <a:rPr lang="en-US" sz="1679"/>
              <a:t> on the EC2 global dashboard, and we realized that some password/security token must have leaked.</a:t>
            </a:r>
            <a:endParaRPr sz="1679"/>
          </a:p>
          <a:p>
            <a:pPr indent="0" lvl="0" marL="4572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80"/>
              <a:buNone/>
            </a:pPr>
            <a:r>
              <a:rPr b="1" i="1" lang="en-US" sz="1679">
                <a:solidFill>
                  <a:srgbClr val="C00000"/>
                </a:solidFill>
              </a:rPr>
              <a:t>I found VM in africa too, it's not a good "sign"</a:t>
            </a:r>
            <a:endParaRPr sz="1679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</a:pPr>
            <a:r>
              <a:t/>
            </a:r>
            <a:endParaRPr sz="1679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</a:pPr>
            <a:r>
              <a:rPr b="1" lang="en-US" sz="1679"/>
              <a:t>This entire reaction process took 32 minutes and 12 seconds</a:t>
            </a:r>
            <a:endParaRPr sz="1679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</a:pPr>
            <a:r>
              <a:t/>
            </a:r>
            <a:endParaRPr sz="1960"/>
          </a:p>
          <a:p>
            <a:pPr indent="-7747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</a:pPr>
            <a:r>
              <a:t/>
            </a:r>
            <a:endParaRPr sz="1760"/>
          </a:p>
        </p:txBody>
      </p:sp>
      <p:pic>
        <p:nvPicPr>
          <p:cNvPr descr="Train Your Brain: How to Start Thinking in a Foreign Language | FluentU  Language Learning" id="196" name="Google Shape;196;p18"/>
          <p:cNvPicPr preferRelativeResize="0"/>
          <p:nvPr/>
        </p:nvPicPr>
        <p:blipFill rotWithShape="1">
          <a:blip r:embed="rId4">
            <a:alphaModFix/>
          </a:blip>
          <a:srcRect b="0" l="23878" r="25686" t="0"/>
          <a:stretch/>
        </p:blipFill>
        <p:spPr>
          <a:xfrm>
            <a:off x="7185328" y="61061"/>
            <a:ext cx="5101016" cy="67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 txBox="1"/>
          <p:nvPr>
            <p:ph type="title"/>
          </p:nvPr>
        </p:nvSpPr>
        <p:spPr>
          <a:xfrm>
            <a:off x="5017471" y="118378"/>
            <a:ext cx="6951900" cy="6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Our reactions</a:t>
            </a:r>
            <a:endParaRPr/>
          </a:p>
        </p:txBody>
      </p:sp>
      <p:sp>
        <p:nvSpPr>
          <p:cNvPr id="202" name="Google Shape;202;p19"/>
          <p:cNvSpPr txBox="1"/>
          <p:nvPr>
            <p:ph idx="1" type="body"/>
          </p:nvPr>
        </p:nvSpPr>
        <p:spPr>
          <a:xfrm>
            <a:off x="5017475" y="883521"/>
            <a:ext cx="7022100" cy="59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We disabled immediately all AWS security tokens.</a:t>
            </a:r>
            <a:endParaRPr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We tried to manually remove all the EC2 instances,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but they were </a:t>
            </a:r>
            <a:r>
              <a:rPr i="1" lang="en-US"/>
              <a:t>flagged </a:t>
            </a:r>
            <a:r>
              <a:rPr lang="en-US"/>
              <a:t>to avoid removals </a:t>
            </a:r>
            <a:r>
              <a:rPr i="1" lang="en-US"/>
              <a:t>(</a:t>
            </a:r>
            <a:r>
              <a:rPr lang="en-US" u="sng">
                <a:solidFill>
                  <a:schemeClr val="hlink"/>
                </a:solidFill>
                <a:hlinkClick r:id="rId3"/>
              </a:rPr>
              <a:t>DisableApiTermination flag</a:t>
            </a:r>
            <a:r>
              <a:rPr lang="en-US"/>
              <a:t>),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 there were weird </a:t>
            </a:r>
            <a:r>
              <a:rPr i="1" lang="en-US"/>
              <a:t>cycles </a:t>
            </a:r>
            <a:r>
              <a:rPr lang="en-US"/>
              <a:t>in the Security Groups.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After attack we realized: </a:t>
            </a:r>
            <a:r>
              <a:rPr b="1" lang="en-US" sz="2700">
                <a:solidFill>
                  <a:schemeClr val="accent1"/>
                </a:solidFill>
              </a:rPr>
              <a:t>they knows a lot better AWS than us</a:t>
            </a:r>
            <a:endParaRPr sz="2700"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manual deletion would have taken too much time considering the high number of instances. </a:t>
            </a:r>
            <a:r>
              <a:rPr b="1" lang="en-US" sz="2400">
                <a:solidFill>
                  <a:srgbClr val="C00000"/>
                </a:solidFill>
              </a:rPr>
              <a:t>and AWS </a:t>
            </a:r>
            <a:r>
              <a:rPr b="1" lang="en-US" sz="2400">
                <a:solidFill>
                  <a:srgbClr val="C00000"/>
                </a:solidFill>
              </a:rPr>
              <a:t>help desk</a:t>
            </a:r>
            <a:r>
              <a:rPr b="1" lang="en-US" sz="2400">
                <a:solidFill>
                  <a:srgbClr val="C00000"/>
                </a:solidFill>
              </a:rPr>
              <a:t> was not real time</a:t>
            </a:r>
            <a:endParaRPr b="1">
              <a:solidFill>
                <a:srgbClr val="C00000"/>
              </a:solidFill>
            </a:endParaRPr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pic>
        <p:nvPicPr>
          <p:cNvPr descr="My fare lady homer simpsons GIF on GIFER - by Drelazius" id="203" name="Google Shape;203;p19"/>
          <p:cNvPicPr preferRelativeResize="0"/>
          <p:nvPr/>
        </p:nvPicPr>
        <p:blipFill rotWithShape="1">
          <a:blip r:embed="rId4">
            <a:alphaModFix/>
          </a:blip>
          <a:srcRect b="0" l="18967" r="-3439" t="0"/>
          <a:stretch/>
        </p:blipFill>
        <p:spPr>
          <a:xfrm>
            <a:off x="257907" y="410308"/>
            <a:ext cx="4670408" cy="5527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 What happened?</a:t>
            </a:r>
            <a:endParaRPr/>
          </a:p>
        </p:txBody>
      </p:sp>
      <p:sp>
        <p:nvSpPr>
          <p:cNvPr id="72" name="Google Shape;7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On </a:t>
            </a:r>
            <a:r>
              <a:rPr b="1" lang="en-US"/>
              <a:t>December 17, 2021</a:t>
            </a:r>
            <a:r>
              <a:rPr lang="en-US"/>
              <a:t>, we faced a security attack on one of the National Science Data Fabric (NSDF) AWS accounts.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attack lasted for several hours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attack caused </a:t>
            </a:r>
            <a:r>
              <a:rPr b="1" lang="en-US"/>
              <a:t>$1440.01</a:t>
            </a:r>
            <a:r>
              <a:rPr lang="en-US"/>
              <a:t> worth of damage, most of which was </a:t>
            </a:r>
            <a:r>
              <a:rPr i="1" lang="en-US"/>
              <a:t>Amazon Elastic Compute Cloud </a:t>
            </a:r>
            <a:r>
              <a:rPr lang="en-US"/>
              <a:t>(EC2) costs.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Our reactions (cont.)</a:t>
            </a:r>
            <a:endParaRPr/>
          </a:p>
        </p:txBody>
      </p:sp>
      <p:sp>
        <p:nvSpPr>
          <p:cNvPr id="209" name="Google Shape;209;p20"/>
          <p:cNvSpPr txBox="1"/>
          <p:nvPr>
            <p:ph idx="1" type="body"/>
          </p:nvPr>
        </p:nvSpPr>
        <p:spPr>
          <a:xfrm>
            <a:off x="838199" y="1825625"/>
            <a:ext cx="10632831" cy="3994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 tried to use </a:t>
            </a:r>
            <a:r>
              <a:rPr b="1" lang="en-US"/>
              <a:t>NSDF automation scripts</a:t>
            </a:r>
            <a:r>
              <a:rPr lang="en-US"/>
              <a:t> to entirely remove </a:t>
            </a:r>
            <a:r>
              <a:rPr i="1" lang="en-US"/>
              <a:t>Virtual Private Clouds </a:t>
            </a:r>
            <a:r>
              <a:rPr lang="en-US"/>
              <a:t>(in other words, groups of EC2 instances).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scripts didn’t work out, and we had to make several </a:t>
            </a:r>
            <a:r>
              <a:rPr b="1" lang="en-US"/>
              <a:t>non-trivial</a:t>
            </a:r>
            <a:r>
              <a:rPr lang="en-US"/>
              <a:t> and </a:t>
            </a:r>
            <a:r>
              <a:rPr b="1" lang="en-US"/>
              <a:t>time-consuming</a:t>
            </a:r>
            <a:r>
              <a:rPr lang="en-US"/>
              <a:t> modifications.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But finally, </a:t>
            </a:r>
            <a:r>
              <a:rPr b="1" lang="en-US">
                <a:solidFill>
                  <a:schemeClr val="accent1"/>
                </a:solidFill>
              </a:rPr>
              <a:t>scripts saved us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1"/>
          <p:cNvSpPr txBox="1"/>
          <p:nvPr>
            <p:ph type="title"/>
          </p:nvPr>
        </p:nvSpPr>
        <p:spPr>
          <a:xfrm>
            <a:off x="492369" y="317500"/>
            <a:ext cx="5366414" cy="10677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/>
              <a:t>Difficult deletion</a:t>
            </a:r>
            <a:endParaRPr sz="3200"/>
          </a:p>
        </p:txBody>
      </p:sp>
      <p:sp>
        <p:nvSpPr>
          <p:cNvPr id="215" name="Google Shape;215;p21"/>
          <p:cNvSpPr txBox="1"/>
          <p:nvPr>
            <p:ph idx="1" type="body"/>
          </p:nvPr>
        </p:nvSpPr>
        <p:spPr>
          <a:xfrm>
            <a:off x="369286" y="1509102"/>
            <a:ext cx="5613713" cy="44520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At </a:t>
            </a:r>
            <a:r>
              <a:rPr b="1" lang="en-US" sz="2000"/>
              <a:t>2</a:t>
            </a:r>
            <a:r>
              <a:rPr b="1" lang="en-US" sz="2000"/>
              <a:t>:48pm </a:t>
            </a:r>
            <a:r>
              <a:rPr lang="en-US" sz="2000"/>
              <a:t>most of the EC2 instances were in a stopped  status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b="1" lang="en-US" sz="2000">
                <a:solidFill>
                  <a:srgbClr val="FF0000"/>
                </a:solidFill>
              </a:rPr>
              <a:t>Still 8 running instances in the Asia Pacific "</a:t>
            </a:r>
            <a:r>
              <a:rPr b="1" i="1" lang="en-US" sz="2000">
                <a:solidFill>
                  <a:srgbClr val="FF0000"/>
                </a:solidFill>
              </a:rPr>
              <a:t>ap-northeast-3</a:t>
            </a:r>
            <a:r>
              <a:rPr b="1" lang="en-US" sz="2000">
                <a:solidFill>
                  <a:srgbClr val="FF0000"/>
                </a:solidFill>
              </a:rPr>
              <a:t>" region.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 sz="2000">
              <a:solidFill>
                <a:srgbClr val="FF00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At </a:t>
            </a:r>
            <a:r>
              <a:rPr b="1" lang="en-US" sz="2000"/>
              <a:t>4</a:t>
            </a:r>
            <a:r>
              <a:rPr b="1" lang="en-US" sz="2000"/>
              <a:t>:52pm </a:t>
            </a:r>
            <a:r>
              <a:rPr lang="en-US" sz="2000"/>
              <a:t>all the EC2 instances were terminated and deleted.  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At </a:t>
            </a:r>
            <a:r>
              <a:rPr b="1" lang="en-US" sz="2000"/>
              <a:t>5</a:t>
            </a:r>
            <a:r>
              <a:rPr b="1" lang="en-US" sz="2000"/>
              <a:t>:05pm </a:t>
            </a:r>
            <a:r>
              <a:rPr lang="en-US" sz="2000"/>
              <a:t>all other cloud resources (Virtual Private Cloud, Internet gateways, subnets, security groups, etc.) were deleted.</a:t>
            </a:r>
            <a:endParaRPr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pic>
        <p:nvPicPr>
          <p:cNvPr id="216" name="Google Shape;21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3218" y="414337"/>
            <a:ext cx="5505450" cy="6029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ighlander, in arrivo una versione contemporanea con Henry Cavill | Wired  Italia" id="217" name="Google Shape;21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24370" y="3020456"/>
            <a:ext cx="926600" cy="129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azon.com: Wilson Enterprises, Inc. Birch logs 1&amp;quot; to 1.5&amp;#39;&amp;#39; x 17-18&amp;#39;&amp;#39; Long  - Set of 12 logs : Home &amp;amp; Kitchen" id="222" name="Google Shape;22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6568" y="0"/>
            <a:ext cx="1841839" cy="1365496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2"/>
          <p:cNvSpPr txBox="1"/>
          <p:nvPr>
            <p:ph type="title"/>
          </p:nvPr>
        </p:nvSpPr>
        <p:spPr>
          <a:xfrm>
            <a:off x="890954" y="111741"/>
            <a:ext cx="10515600" cy="8599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 sz="4000"/>
              <a:t>CloudBank Logs </a:t>
            </a:r>
            <a:endParaRPr sz="4000"/>
          </a:p>
        </p:txBody>
      </p:sp>
      <p:sp>
        <p:nvSpPr>
          <p:cNvPr id="224" name="Google Shape;224;p22"/>
          <p:cNvSpPr txBox="1"/>
          <p:nvPr>
            <p:ph idx="1" type="body"/>
          </p:nvPr>
        </p:nvSpPr>
        <p:spPr>
          <a:xfrm>
            <a:off x="1043354" y="1759314"/>
            <a:ext cx="4800600" cy="44773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Extra information and details are included in the </a:t>
            </a:r>
            <a:r>
              <a:rPr lang="en-US" sz="2000" u="sng">
                <a:solidFill>
                  <a:schemeClr val="hlink"/>
                </a:solidFill>
                <a:hlinkClick r:id="rId4"/>
              </a:rPr>
              <a:t>Billing Excel Spreadsheet</a:t>
            </a:r>
            <a:r>
              <a:rPr lang="en-US" sz="2000"/>
              <a:t>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The attack started at </a:t>
            </a:r>
            <a:r>
              <a:rPr b="1" lang="en-US" sz="2000"/>
              <a:t>09:55 am </a:t>
            </a:r>
            <a:r>
              <a:rPr lang="en-US" sz="2000"/>
              <a:t>and finished at </a:t>
            </a:r>
            <a:r>
              <a:rPr b="1" lang="en-US" sz="2000"/>
              <a:t>4</a:t>
            </a:r>
            <a:r>
              <a:rPr b="1" lang="en-US" sz="2000"/>
              <a:t>:15 pm </a:t>
            </a:r>
            <a:r>
              <a:rPr lang="en-US" sz="2000"/>
              <a:t>for a total of 380 minutes (6.33 hours).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The final cost </a:t>
            </a:r>
            <a:r>
              <a:rPr b="1" lang="en-US" sz="2000"/>
              <a:t>is 1424.18$</a:t>
            </a:r>
            <a:r>
              <a:rPr lang="en-US" sz="2000"/>
              <a:t>, or </a:t>
            </a:r>
            <a:r>
              <a:rPr b="1" lang="en-US" sz="2000"/>
              <a:t>$3.74/minute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The accumulated cost per time shows a</a:t>
            </a:r>
            <a:r>
              <a:rPr i="1" lang="en-US" sz="2000"/>
              <a:t> linear growth</a:t>
            </a:r>
            <a:r>
              <a:rPr lang="en-US" sz="2000"/>
              <a:t>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The attack consumed </a:t>
            </a:r>
            <a:r>
              <a:rPr b="1" lang="en-US" sz="2000"/>
              <a:t>29320 minutes</a:t>
            </a:r>
            <a:r>
              <a:rPr lang="en-US" sz="2000"/>
              <a:t> (488 hours) on </a:t>
            </a:r>
            <a:r>
              <a:rPr i="1" lang="en-US" sz="2000"/>
              <a:t>Amazon EC2</a:t>
            </a:r>
            <a:r>
              <a:rPr lang="en-US" sz="2000"/>
              <a:t>. </a:t>
            </a:r>
            <a:endParaRPr/>
          </a:p>
        </p:txBody>
      </p:sp>
      <p:sp>
        <p:nvSpPr>
          <p:cNvPr id="225" name="Google Shape;225;p22"/>
          <p:cNvSpPr txBox="1"/>
          <p:nvPr/>
        </p:nvSpPr>
        <p:spPr>
          <a:xfrm>
            <a:off x="6488723" y="1759314"/>
            <a:ext cx="48006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Amazon services were not attacked</a:t>
            </a:r>
            <a:endParaRPr/>
          </a:p>
          <a:p>
            <a:pPr indent="-127000" lvl="0" marL="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total number of 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151 machines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were launched.</a:t>
            </a:r>
            <a:endParaRPr/>
          </a:p>
          <a:p>
            <a:pPr indent="-127000" lvl="0" marL="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Sixteen Regions were involved: 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US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us-east-1,2; us-west-1,2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Canada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ca-central-1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Europe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eu-west-1,2,3; eu-central-1; eu-west-2,3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Asia Pacific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ap-south-1; ap-northeast-1,2,3; ap-southeast-1,2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</a:rPr>
              <a:t>South America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sa-east-1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2"/>
          <p:cNvSpPr txBox="1"/>
          <p:nvPr/>
        </p:nvSpPr>
        <p:spPr>
          <a:xfrm>
            <a:off x="3862754" y="869908"/>
            <a:ext cx="548474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THANKS </a:t>
            </a:r>
            <a:r>
              <a:rPr b="1" lang="en-US" sz="2400">
                <a:solidFill>
                  <a:srgbClr val="054B81"/>
                </a:solidFill>
              </a:rPr>
              <a:t>Cloudbank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the help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azon.com: Wilson Enterprises, Inc. Birch logs 1&amp;quot; to 1.5&amp;#39;&amp;#39; x 17-18&amp;#39;&amp;#39; Long  - Set of 12 logs : Home &amp;amp; Kitchen" id="231" name="Google Shape;23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46912" y="280011"/>
            <a:ext cx="1338375" cy="99224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3"/>
          <p:cNvSpPr txBox="1"/>
          <p:nvPr>
            <p:ph type="title"/>
          </p:nvPr>
        </p:nvSpPr>
        <p:spPr>
          <a:xfrm>
            <a:off x="3549242" y="451977"/>
            <a:ext cx="5804797" cy="8202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4000"/>
              <a:t>CloudBank Logs (cont.) </a:t>
            </a:r>
            <a:endParaRPr sz="4000"/>
          </a:p>
        </p:txBody>
      </p:sp>
      <p:sp>
        <p:nvSpPr>
          <p:cNvPr id="233" name="Google Shape;233;p23"/>
          <p:cNvSpPr txBox="1"/>
          <p:nvPr>
            <p:ph idx="1" type="body"/>
          </p:nvPr>
        </p:nvSpPr>
        <p:spPr>
          <a:xfrm>
            <a:off x="1498600" y="1838465"/>
            <a:ext cx="8886371" cy="4000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EC2 machine types were very different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FROM </a:t>
            </a:r>
            <a:r>
              <a:rPr b="1" lang="en-US">
                <a:solidFill>
                  <a:schemeClr val="accent1"/>
                </a:solidFill>
              </a:rPr>
              <a:t>ac5.large </a:t>
            </a:r>
            <a:r>
              <a:rPr lang="en-US"/>
              <a:t>(</a:t>
            </a:r>
            <a:r>
              <a:rPr b="1" lang="en-US"/>
              <a:t>$0.107/hour</a:t>
            </a:r>
            <a:r>
              <a:rPr lang="en-US"/>
              <a:t>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2 vCPU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4 GiB RAM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10Gb/sec network 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TO </a:t>
            </a:r>
            <a:r>
              <a:rPr b="1" lang="en-US">
                <a:solidFill>
                  <a:schemeClr val="accent1"/>
                </a:solidFill>
              </a:rPr>
              <a:t>ac5d.24xlarge </a:t>
            </a:r>
            <a:r>
              <a:rPr b="1" lang="en-US"/>
              <a:t>($5.856/hour</a:t>
            </a:r>
            <a:r>
              <a:rPr lang="en-US"/>
              <a:t>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96 vCPU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192 GiB RAM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4x900SSD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/>
              <a:t>25Gb/sec network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descr="Amazon.com: Raspberry Pi 4 Model B 2019 Quad Core 64 Bit WiFi Bluetooth  (4GB) : Electronics" id="234" name="Google Shape;23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06388" y="2878015"/>
            <a:ext cx="1013155" cy="8219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ackmounting Your PC" id="235" name="Google Shape;235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32650" y="4405944"/>
            <a:ext cx="3152321" cy="1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14960f3c6a_0_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 sz="4000"/>
              <a:t>But we were “lucky”</a:t>
            </a:r>
            <a:endParaRPr sz="4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114960f3c6a_0_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accent1"/>
                </a:solidFill>
              </a:rPr>
              <a:t>u-12tb1.</a:t>
            </a:r>
            <a:r>
              <a:rPr b="1" lang="en-US" sz="2400">
                <a:solidFill>
                  <a:schemeClr val="accent1"/>
                </a:solidFill>
              </a:rPr>
              <a:t>112xlarge</a:t>
            </a:r>
            <a:r>
              <a:rPr lang="en-US"/>
              <a:t>	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12 TiB RAM	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448 vCPUs	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100 Gigabit	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$109.200000 hourly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</a:rPr>
              <a:t>109$ * 488 hours</a:t>
            </a:r>
            <a:r>
              <a:rPr b="1" lang="en-US">
                <a:solidFill>
                  <a:srgbClr val="C00000"/>
                </a:solidFill>
              </a:rPr>
              <a:t> = 53.192$</a:t>
            </a:r>
            <a:endParaRPr b="1">
              <a:solidFill>
                <a:srgbClr val="C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2" name="Google Shape;242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3974" y="4453945"/>
            <a:ext cx="2297667" cy="88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3974" y="3649051"/>
            <a:ext cx="2297667" cy="88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3974" y="2833169"/>
            <a:ext cx="2297667" cy="88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3974" y="2028275"/>
            <a:ext cx="2297667" cy="88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68832" y="4453945"/>
            <a:ext cx="2297667" cy="88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68832" y="3649051"/>
            <a:ext cx="2297667" cy="88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68832" y="2833169"/>
            <a:ext cx="2297667" cy="88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114960f3c6a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68832" y="2028275"/>
            <a:ext cx="2297667" cy="883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azon.com: Wilson Enterprises, Inc. Birch logs 1&amp;quot; to 1.5&amp;#39;&amp;#39; x 17-18&amp;#39;&amp;#39; Long  - Set of 12 logs : Home &amp;amp; Kitchen" id="254" name="Google Shape;25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7507" y="305414"/>
            <a:ext cx="1359058" cy="1007574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4"/>
          <p:cNvSpPr txBox="1"/>
          <p:nvPr>
            <p:ph type="title"/>
          </p:nvPr>
        </p:nvSpPr>
        <p:spPr>
          <a:xfrm>
            <a:off x="2068286" y="517528"/>
            <a:ext cx="9285514" cy="7954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 sz="4000"/>
              <a:t>CloudBank Logs (cont.) </a:t>
            </a:r>
            <a:endParaRPr sz="4000"/>
          </a:p>
        </p:txBody>
      </p:sp>
      <p:sp>
        <p:nvSpPr>
          <p:cNvPr id="256" name="Google Shape;256;p24"/>
          <p:cNvSpPr txBox="1"/>
          <p:nvPr>
            <p:ph idx="1" type="body"/>
          </p:nvPr>
        </p:nvSpPr>
        <p:spPr>
          <a:xfrm>
            <a:off x="838200" y="2106979"/>
            <a:ext cx="10638692" cy="4000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At the beginning of the attack, from </a:t>
            </a:r>
            <a:r>
              <a:rPr b="1" lang="en-US"/>
              <a:t>9:55 </a:t>
            </a:r>
            <a:r>
              <a:rPr lang="en-US"/>
              <a:t>to </a:t>
            </a:r>
            <a:r>
              <a:rPr b="1" lang="en-US"/>
              <a:t>10:05</a:t>
            </a:r>
            <a:r>
              <a:rPr lang="en-US"/>
              <a:t>, 55 instances were launched: 26 in Europe and  28 in the Asian Pacific region.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Ten minutes after, between </a:t>
            </a:r>
            <a:r>
              <a:rPr b="1" lang="en-US"/>
              <a:t>10:05 </a:t>
            </a:r>
            <a:r>
              <a:rPr lang="en-US"/>
              <a:t>and </a:t>
            </a:r>
            <a:r>
              <a:rPr b="1" lang="en-US"/>
              <a:t>10:15</a:t>
            </a:r>
            <a:r>
              <a:rPr lang="en-US"/>
              <a:t>, 32 EC2 instances were launched in the US; 9 in Canada; and 9 in South America.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Not all machines were up and running for the whole attack timeframe.  </a:t>
            </a:r>
            <a:r>
              <a:rPr lang="en-US">
                <a:highlight>
                  <a:srgbClr val="FFFF00"/>
                </a:highlight>
              </a:rPr>
              <a:t>What’s the logic behind that? We don’t know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azon.com: Wilson Enterprises, Inc. Birch logs 1&amp;quot; to 1.5&amp;#39;&amp;#39; x 17-18&amp;#39;&amp;#39; Long  - Set of 12 logs : Home &amp;amp; Kitchen" id="261" name="Google Shape;26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4521" y="128221"/>
            <a:ext cx="1277359" cy="94700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 sz="4000"/>
              <a:t>CloudBank Logs (cont.) </a:t>
            </a:r>
            <a:br>
              <a:rPr b="1" lang="en-US" sz="4000"/>
            </a:br>
            <a:endParaRPr sz="4000"/>
          </a:p>
        </p:txBody>
      </p:sp>
      <p:pic>
        <p:nvPicPr>
          <p:cNvPr id="263" name="Google Shape;26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38252" y="1771650"/>
            <a:ext cx="9286875" cy="372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/>
        </p:nvSpPr>
        <p:spPr>
          <a:xfrm>
            <a:off x="3968262" y="5576887"/>
            <a:ext cx="47243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Accumulated cost over time. Linear function.</a:t>
            </a:r>
            <a:endParaRPr i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"/>
          <p:cNvSpPr txBox="1"/>
          <p:nvPr>
            <p:ph type="title"/>
          </p:nvPr>
        </p:nvSpPr>
        <p:spPr>
          <a:xfrm>
            <a:off x="1178169" y="723474"/>
            <a:ext cx="10515600" cy="81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/>
              <a:t>AWS CloudTrail Logs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270" name="Google Shape;270;p26"/>
          <p:cNvSpPr txBox="1"/>
          <p:nvPr>
            <p:ph idx="1" type="body"/>
          </p:nvPr>
        </p:nvSpPr>
        <p:spPr>
          <a:xfrm>
            <a:off x="1008185" y="2241795"/>
            <a:ext cx="10515600" cy="37135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20193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Additional information is available from the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AWS CloudTrail logs</a:t>
            </a:r>
            <a:r>
              <a:rPr lang="en-US"/>
              <a:t>. 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This source is informative but incomplete since it’ shows only the "</a:t>
            </a:r>
            <a:r>
              <a:rPr i="1" lang="en-US"/>
              <a:t>us-east-1</a:t>
            </a:r>
            <a:r>
              <a:rPr lang="en-US"/>
              <a:t>"</a:t>
            </a:r>
            <a:r>
              <a:rPr i="1" lang="en-US"/>
              <a:t> </a:t>
            </a:r>
            <a:r>
              <a:rPr lang="en-US"/>
              <a:t>region activity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/>
              <a:t>we didn’t realize that AWS CloudTrail produces logs only for the currently selected region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to get the full logs it is necessary to enable a well hidden flag (</a:t>
            </a:r>
            <a:r>
              <a:rPr lang="en-US" u="sng">
                <a:solidFill>
                  <a:schemeClr val="hlink"/>
                </a:solidFill>
                <a:hlinkClick r:id="rId4"/>
              </a:rPr>
              <a:t>link)</a:t>
            </a:r>
            <a:r>
              <a:rPr lang="en-US"/>
              <a:t>.  </a:t>
            </a:r>
            <a:endParaRPr/>
          </a:p>
          <a:p>
            <a:pPr indent="-252094" lvl="1" marL="685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Char char="•"/>
            </a:pPr>
            <a:r>
              <a:rPr lang="en-US">
                <a:highlight>
                  <a:srgbClr val="FFFF00"/>
                </a:highlight>
              </a:rPr>
              <a:t>WHY??? We don’t know</a:t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Log Analysis with OpenDNS - Cisco Umbrella" id="271" name="Google Shape;271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29843" y="634496"/>
            <a:ext cx="1547446" cy="996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7"/>
          <p:cNvSpPr txBox="1"/>
          <p:nvPr>
            <p:ph type="title"/>
          </p:nvPr>
        </p:nvSpPr>
        <p:spPr>
          <a:xfrm>
            <a:off x="1430215" y="24203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/>
              <a:t>AWS CloudTrail Logs (cont.)</a:t>
            </a:r>
            <a:endParaRPr/>
          </a:p>
        </p:txBody>
      </p:sp>
      <p:sp>
        <p:nvSpPr>
          <p:cNvPr id="277" name="Google Shape;277;p27"/>
          <p:cNvSpPr txBox="1"/>
          <p:nvPr>
            <p:ph idx="1" type="body"/>
          </p:nvPr>
        </p:nvSpPr>
        <p:spPr>
          <a:xfrm>
            <a:off x="744415" y="1690688"/>
            <a:ext cx="10515600" cy="3912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 lesson to learn: </a:t>
            </a:r>
            <a:r>
              <a:rPr b="1" lang="en-US">
                <a:solidFill>
                  <a:schemeClr val="accent3"/>
                </a:solidFill>
              </a:rPr>
              <a:t>structured self-contained logs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78" name="Google Shape;27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041" y="2395763"/>
            <a:ext cx="6465464" cy="37472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 Analysis with OpenDNS - Cisco Umbrella" id="279" name="Google Shape;27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30215" y="438622"/>
            <a:ext cx="1447800" cy="9323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ords Todays Lesson On School Chalkboard Stock Illustration 89097340" id="280" name="Google Shape;280;p27"/>
          <p:cNvPicPr preferRelativeResize="0"/>
          <p:nvPr/>
        </p:nvPicPr>
        <p:blipFill rotWithShape="1">
          <a:blip r:embed="rId5">
            <a:alphaModFix/>
          </a:blip>
          <a:srcRect b="10077" l="0" r="0" t="0"/>
          <a:stretch/>
        </p:blipFill>
        <p:spPr>
          <a:xfrm>
            <a:off x="7795426" y="2471283"/>
            <a:ext cx="4217589" cy="2949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8"/>
          <p:cNvSpPr txBox="1"/>
          <p:nvPr>
            <p:ph type="title"/>
          </p:nvPr>
        </p:nvSpPr>
        <p:spPr>
          <a:xfrm>
            <a:off x="124851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/>
              <a:t>AWS CloudTrail Logs</a:t>
            </a:r>
            <a:endParaRPr/>
          </a:p>
        </p:txBody>
      </p:sp>
      <p:sp>
        <p:nvSpPr>
          <p:cNvPr id="286" name="Google Shape;286;p28"/>
          <p:cNvSpPr txBox="1"/>
          <p:nvPr>
            <p:ph idx="1" type="body"/>
          </p:nvPr>
        </p:nvSpPr>
        <p:spPr>
          <a:xfrm>
            <a:off x="1828802" y="1966180"/>
            <a:ext cx="9524998" cy="3866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The attack in the "us-east-1 "region started at </a:t>
            </a:r>
            <a:r>
              <a:rPr b="1" lang="en-US" sz="2600"/>
              <a:t>10:00 am</a:t>
            </a:r>
            <a:endParaRPr/>
          </a:p>
          <a:p>
            <a:pPr indent="-635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b="1" sz="26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C</a:t>
            </a:r>
            <a:r>
              <a:rPr lang="en-US" sz="2600"/>
              <a:t>lients in Python 2. X , Python 3.8  with </a:t>
            </a:r>
            <a:r>
              <a:rPr b="1" lang="en-US" sz="2600"/>
              <a:t>boto3</a:t>
            </a:r>
            <a:r>
              <a:rPr lang="en-US" sz="2600"/>
              <a:t>; AWS CLI Power Shell ; and go 1.17 (“</a:t>
            </a:r>
            <a:r>
              <a:rPr i="1" lang="en-US" sz="2600"/>
              <a:t>User-Agent</a:t>
            </a:r>
            <a:r>
              <a:rPr lang="en-US" sz="2600"/>
              <a:t>” field). </a:t>
            </a:r>
            <a:endParaRPr/>
          </a:p>
          <a:p>
            <a:pPr indent="-635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At </a:t>
            </a:r>
            <a:r>
              <a:rPr b="1" lang="en-US" sz="2600"/>
              <a:t>2</a:t>
            </a:r>
            <a:r>
              <a:rPr b="1" lang="en-US" sz="2600"/>
              <a:t>:11 pm </a:t>
            </a:r>
            <a:r>
              <a:rPr lang="en-US" sz="2600"/>
              <a:t>NSDF started the recovery process. </a:t>
            </a:r>
            <a:endParaRPr/>
          </a:p>
          <a:p>
            <a:pPr indent="-635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At </a:t>
            </a:r>
            <a:r>
              <a:rPr b="1" lang="en-US" sz="2600"/>
              <a:t>4</a:t>
            </a:r>
            <a:r>
              <a:rPr b="1" lang="en-US" sz="2600"/>
              <a:t>:52 pm </a:t>
            </a:r>
            <a:r>
              <a:rPr lang="en-US" sz="2600"/>
              <a:t>all the EC2 instances were terminated.</a:t>
            </a:r>
            <a:endParaRPr sz="2600"/>
          </a:p>
        </p:txBody>
      </p:sp>
      <p:pic>
        <p:nvPicPr>
          <p:cNvPr descr="Log Analysis with OpenDNS - Cisco Umbrella" id="287" name="Google Shape;28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39115" y="690772"/>
            <a:ext cx="1284732" cy="82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"/>
          <p:cNvSpPr txBox="1"/>
          <p:nvPr>
            <p:ph type="title"/>
          </p:nvPr>
        </p:nvSpPr>
        <p:spPr>
          <a:xfrm>
            <a:off x="838200" y="365126"/>
            <a:ext cx="10515600" cy="830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/>
              <a:t>Some background</a:t>
            </a:r>
            <a:endParaRPr sz="4000"/>
          </a:p>
        </p:txBody>
      </p:sp>
      <p:sp>
        <p:nvSpPr>
          <p:cNvPr id="79" name="Google Shape;79;p3"/>
          <p:cNvSpPr txBox="1"/>
          <p:nvPr>
            <p:ph idx="1" type="body"/>
          </p:nvPr>
        </p:nvSpPr>
        <p:spPr>
          <a:xfrm>
            <a:off x="775510" y="1478138"/>
            <a:ext cx="5999062" cy="404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NSDF is developing </a:t>
            </a:r>
            <a:r>
              <a:rPr i="1" lang="en-US" sz="2000"/>
              <a:t>tools to automate the deployment </a:t>
            </a:r>
            <a:r>
              <a:rPr lang="en-US" sz="2000"/>
              <a:t>of its software stack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Software is a combination of </a:t>
            </a:r>
            <a:r>
              <a:rPr b="1" lang="en-US" sz="2000"/>
              <a:t>Python</a:t>
            </a:r>
            <a:r>
              <a:rPr lang="en-US" sz="2000"/>
              <a:t> code and </a:t>
            </a:r>
            <a:r>
              <a:rPr b="1" lang="en-US" sz="2000"/>
              <a:t>Jupyter Notebooks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Tools are designed to allow the agile and </a:t>
            </a:r>
            <a:r>
              <a:rPr i="1" lang="en-US" sz="2000"/>
              <a:t>lightweight deployment </a:t>
            </a:r>
            <a:r>
              <a:rPr lang="en-US" sz="2000"/>
              <a:t>of its Content Delivery Network</a:t>
            </a:r>
            <a:r>
              <a:rPr i="1" lang="en-US" sz="2000"/>
              <a:t> </a:t>
            </a:r>
            <a:r>
              <a:rPr lang="en-US" sz="2000"/>
              <a:t>(CDN) to </a:t>
            </a:r>
            <a:r>
              <a:rPr i="1" lang="en-US" sz="2000"/>
              <a:t>mini multi-federated clusters</a:t>
            </a:r>
            <a:r>
              <a:rPr lang="en-US" sz="2000"/>
              <a:t>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GitHub repository was a </a:t>
            </a:r>
            <a:r>
              <a:rPr b="1" lang="en-US" sz="2000"/>
              <a:t>private repository with private keys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>
                <a:latin typeface="Courier New"/>
                <a:ea typeface="Courier New"/>
                <a:cs typeface="Courier New"/>
                <a:sym typeface="Courier New"/>
              </a:rPr>
              <a:t>ssh -I private_key username@host </a:t>
            </a:r>
            <a:endParaRPr sz="1600"/>
          </a:p>
          <a:p>
            <a:pPr indent="-101600" lvl="0" marL="228600" rtl="0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descr="Why Limiting Your Work-in-Progress Matters - Blog | Planview" id="80" name="Google Shape;80;p3"/>
          <p:cNvPicPr preferRelativeResize="0"/>
          <p:nvPr/>
        </p:nvPicPr>
        <p:blipFill rotWithShape="1">
          <a:blip r:embed="rId3">
            <a:alphaModFix/>
          </a:blip>
          <a:srcRect b="0" l="10106" r="7742" t="0"/>
          <a:stretch/>
        </p:blipFill>
        <p:spPr>
          <a:xfrm>
            <a:off x="7353672" y="1975339"/>
            <a:ext cx="3872734" cy="265166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"/>
          <p:cNvSpPr txBox="1"/>
          <p:nvPr/>
        </p:nvSpPr>
        <p:spPr>
          <a:xfrm>
            <a:off x="2632406" y="5694464"/>
            <a:ext cx="711560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We converted the repository to be PUBLIC in a way </a:t>
            </a:r>
            <a:r>
              <a:rPr b="1" lang="en-US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we considered to be safe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9"/>
          <p:cNvSpPr txBox="1"/>
          <p:nvPr>
            <p:ph type="title"/>
          </p:nvPr>
        </p:nvSpPr>
        <p:spPr>
          <a:xfrm>
            <a:off x="838200" y="248077"/>
            <a:ext cx="10515600" cy="613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/>
              <a:t>Who are the attackers?</a:t>
            </a:r>
            <a:endParaRPr/>
          </a:p>
        </p:txBody>
      </p:sp>
      <p:sp>
        <p:nvSpPr>
          <p:cNvPr id="293" name="Google Shape;293;p29"/>
          <p:cNvSpPr txBox="1"/>
          <p:nvPr>
            <p:ph idx="1" type="body"/>
          </p:nvPr>
        </p:nvSpPr>
        <p:spPr>
          <a:xfrm>
            <a:off x="486508" y="1061977"/>
            <a:ext cx="10867292" cy="30335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Lot connections from Portland, Oregon, US.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One OVH Cloud IP from Canada. One IP from Sweden (EU).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 sz="2400"/>
              <a:t>The one in Italy is not an attacker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94" name="Google Shape;29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47258" y="2448151"/>
            <a:ext cx="7634517" cy="3907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 txBox="1"/>
          <p:nvPr>
            <p:ph type="title"/>
          </p:nvPr>
        </p:nvSpPr>
        <p:spPr>
          <a:xfrm>
            <a:off x="2332892" y="155819"/>
            <a:ext cx="7608277" cy="8306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/>
              <a:t>We have all IP addresses</a:t>
            </a:r>
            <a:endParaRPr/>
          </a:p>
        </p:txBody>
      </p:sp>
      <p:sp>
        <p:nvSpPr>
          <p:cNvPr id="300" name="Google Shape;300;p30"/>
          <p:cNvSpPr txBox="1"/>
          <p:nvPr>
            <p:ph idx="1" type="body"/>
          </p:nvPr>
        </p:nvSpPr>
        <p:spPr>
          <a:xfrm>
            <a:off x="7719647" y="2784230"/>
            <a:ext cx="358726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Are they useful?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>
                <a:highlight>
                  <a:srgbClr val="FFFF00"/>
                </a:highlight>
              </a:rPr>
              <a:t>Probably NOT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/>
          </a:p>
        </p:txBody>
      </p:sp>
      <p:pic>
        <p:nvPicPr>
          <p:cNvPr id="301" name="Google Shape;30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93939" y="1125416"/>
            <a:ext cx="4120554" cy="4987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"/>
          <p:cNvSpPr txBox="1"/>
          <p:nvPr>
            <p:ph type="title"/>
          </p:nvPr>
        </p:nvSpPr>
        <p:spPr>
          <a:xfrm>
            <a:off x="838200" y="286214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br>
              <a:rPr lang="en-US"/>
            </a:br>
            <a:r>
              <a:rPr lang="en-US"/>
              <a:t>POSSIBLE COUNTERMEASURES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2"/>
          <p:cNvSpPr txBox="1"/>
          <p:nvPr>
            <p:ph type="title"/>
          </p:nvPr>
        </p:nvSpPr>
        <p:spPr>
          <a:xfrm>
            <a:off x="281353" y="365125"/>
            <a:ext cx="11594123" cy="7251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 sz="4000"/>
              <a:t>Enforce Security of Sensitive Data</a:t>
            </a:r>
            <a:endParaRPr sz="4000"/>
          </a:p>
        </p:txBody>
      </p:sp>
      <p:sp>
        <p:nvSpPr>
          <p:cNvPr id="312" name="Google Shape;312;p32"/>
          <p:cNvSpPr txBox="1"/>
          <p:nvPr>
            <p:ph idx="1" type="body"/>
          </p:nvPr>
        </p:nvSpPr>
        <p:spPr>
          <a:xfrm>
            <a:off x="685800" y="1614609"/>
            <a:ext cx="5668109" cy="4791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Use</a:t>
            </a:r>
            <a:r>
              <a:rPr i="1" lang="en-US" sz="2000"/>
              <a:t> </a:t>
            </a:r>
            <a:r>
              <a:rPr lang="en-US" sz="2000"/>
              <a:t>multi-factor authentication (MFA)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if password is stolen, it's impossible to log in without a </a:t>
            </a:r>
            <a:r>
              <a:rPr i="1" lang="en-US" sz="1800"/>
              <a:t>second device</a:t>
            </a:r>
            <a:endParaRPr sz="18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Create</a:t>
            </a:r>
            <a:r>
              <a:rPr i="1" lang="en-US" sz="2000"/>
              <a:t> short-lived tokens</a:t>
            </a:r>
            <a:r>
              <a:rPr lang="en-US" sz="2000"/>
              <a:t>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limit its scope as much as possible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Use the token for a limited timeframe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/>
              <a:t>Remove the token when the activity is finished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Follow the </a:t>
            </a:r>
            <a:r>
              <a:rPr lang="en-US" sz="2000" u="sng">
                <a:solidFill>
                  <a:schemeClr val="hlink"/>
                </a:solidFill>
                <a:hlinkClick r:id="rId3"/>
              </a:rPr>
              <a:t>Principle of Least Privilege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do not create security tokens with full access</a:t>
            </a:r>
            <a:r>
              <a:rPr i="1" lang="en-US" sz="1800"/>
              <a:t> </a:t>
            </a:r>
            <a:r>
              <a:rPr lang="en-US" sz="1800"/>
              <a:t>permissions.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strong password policy for users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/>
              <a:t>rotate the keys</a:t>
            </a:r>
            <a:endParaRPr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sp>
        <p:nvSpPr>
          <p:cNvPr id="313" name="Google Shape;313;p32"/>
          <p:cNvSpPr txBox="1"/>
          <p:nvPr/>
        </p:nvSpPr>
        <p:spPr>
          <a:xfrm>
            <a:off x="7139356" y="2440914"/>
            <a:ext cx="413238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the mistake was creating a full access token to create EC2 instances, keeping it indefinitely active</a:t>
            </a:r>
            <a:endParaRPr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Oops Onești - Oops Onești updated their cover photo." id="314" name="Google Shape;31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33130" y="4161692"/>
            <a:ext cx="1760941" cy="1325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3"/>
          <p:cNvSpPr txBox="1"/>
          <p:nvPr>
            <p:ph type="title"/>
          </p:nvPr>
        </p:nvSpPr>
        <p:spPr>
          <a:xfrm>
            <a:off x="281353" y="365125"/>
            <a:ext cx="11723078" cy="883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3600"/>
              <a:t>Enforce Security of Continuous Integration</a:t>
            </a:r>
            <a:br>
              <a:rPr b="1" lang="en-US"/>
            </a:br>
            <a:endParaRPr/>
          </a:p>
        </p:txBody>
      </p:sp>
      <p:sp>
        <p:nvSpPr>
          <p:cNvPr id="320" name="Google Shape;320;p33"/>
          <p:cNvSpPr txBox="1"/>
          <p:nvPr>
            <p:ph idx="1" type="body"/>
          </p:nvPr>
        </p:nvSpPr>
        <p:spPr>
          <a:xfrm>
            <a:off x="1014046" y="1550132"/>
            <a:ext cx="9935309" cy="2951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Before pushing to GitHub, use some tools (e.g., </a:t>
            </a:r>
            <a:r>
              <a:rPr lang="en-US" sz="2400">
                <a:solidFill>
                  <a:schemeClr val="accent1"/>
                </a:solidFill>
              </a:rPr>
              <a:t>truffleHog</a:t>
            </a:r>
            <a:r>
              <a:rPr lang="en-US" sz="2400"/>
              <a:t> or </a:t>
            </a:r>
            <a:r>
              <a:rPr lang="en-US" sz="2400">
                <a:solidFill>
                  <a:schemeClr val="accent1"/>
                </a:solidFill>
              </a:rPr>
              <a:t>gitleaks</a:t>
            </a:r>
            <a:r>
              <a:rPr lang="en-US" sz="2400"/>
              <a:t>) to (*) search for secrets (*) dig into the commit history and branches, (*) find secrets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Before pushing to GitHub, clean up </a:t>
            </a:r>
            <a:r>
              <a:rPr i="1" lang="en-US" sz="2400"/>
              <a:t>Jupyter Notebooks </a:t>
            </a:r>
            <a:r>
              <a:rPr lang="en-US" sz="2400"/>
              <a:t>output using some tools (e.g., </a:t>
            </a:r>
            <a:r>
              <a:rPr b="1" lang="en-US" sz="2400">
                <a:solidFill>
                  <a:schemeClr val="accent1"/>
                </a:solidFill>
              </a:rPr>
              <a:t>nb-clean)</a:t>
            </a:r>
            <a:endParaRPr sz="24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After pushing to GitHub, use online </a:t>
            </a:r>
            <a:r>
              <a:rPr i="1" lang="en-US" sz="2400"/>
              <a:t>open-source</a:t>
            </a:r>
            <a:r>
              <a:rPr lang="en-US" sz="2400"/>
              <a:t> free scanning solutions (e.g., </a:t>
            </a:r>
            <a:r>
              <a:rPr b="1" lang="en-US" sz="2400">
                <a:solidFill>
                  <a:schemeClr val="accent1"/>
                </a:solidFill>
              </a:rPr>
              <a:t>Spectral</a:t>
            </a:r>
            <a:r>
              <a:rPr lang="en-US" sz="2400"/>
              <a:t>).</a:t>
            </a:r>
            <a:endParaRPr sz="2400"/>
          </a:p>
        </p:txBody>
      </p:sp>
      <p:sp>
        <p:nvSpPr>
          <p:cNvPr id="321" name="Google Shape;321;p33"/>
          <p:cNvSpPr txBox="1"/>
          <p:nvPr/>
        </p:nvSpPr>
        <p:spPr>
          <a:xfrm>
            <a:off x="1915257" y="4707703"/>
            <a:ext cx="813288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if we had run a </a:t>
            </a:r>
            <a:r>
              <a:rPr b="1" i="1" lang="en-US" sz="2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scanning tool</a:t>
            </a:r>
            <a:r>
              <a:rPr b="1" lang="en-US" sz="2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on the Jupyter Notebooks before the push event, we would have prevented the security breach.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4"/>
          <p:cNvSpPr txBox="1"/>
          <p:nvPr>
            <p:ph type="title"/>
          </p:nvPr>
        </p:nvSpPr>
        <p:spPr>
          <a:xfrm>
            <a:off x="281353" y="365125"/>
            <a:ext cx="11723078" cy="883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3600"/>
              <a:t>Enforce Security of Continuous Deployment</a:t>
            </a:r>
            <a:br>
              <a:rPr b="1" lang="en-US"/>
            </a:br>
            <a:endParaRPr/>
          </a:p>
        </p:txBody>
      </p:sp>
      <p:sp>
        <p:nvSpPr>
          <p:cNvPr id="327" name="Google Shape;327;p34"/>
          <p:cNvSpPr txBox="1"/>
          <p:nvPr>
            <p:ph idx="1" type="body"/>
          </p:nvPr>
        </p:nvSpPr>
        <p:spPr>
          <a:xfrm>
            <a:off x="1090246" y="2751524"/>
            <a:ext cx="9823939" cy="3232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a manual deployment.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 your CI/CD pipeline on-premise. 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Disable all settings that duplicate commands to standard output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printing secrets within the code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any shell commands that may expose tokens or secure variables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mistakes in string escaping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Avoid increasing command verbosity if not strictly necessary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Redirect output to /dev/null 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Use standalone solutions to do the online CD scanning</a:t>
            </a:r>
            <a:endParaRPr/>
          </a:p>
        </p:txBody>
      </p:sp>
      <p:sp>
        <p:nvSpPr>
          <p:cNvPr id="328" name="Google Shape;328;p34"/>
          <p:cNvSpPr txBox="1"/>
          <p:nvPr/>
        </p:nvSpPr>
        <p:spPr>
          <a:xfrm>
            <a:off x="609601" y="1214085"/>
            <a:ext cx="1139483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CD tools automatically filter secure environment variables by obfuscation.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once a VM is booted we have less control over what information are printed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5"/>
          <p:cNvSpPr txBox="1"/>
          <p:nvPr>
            <p:ph type="title"/>
          </p:nvPr>
        </p:nvSpPr>
        <p:spPr>
          <a:xfrm>
            <a:off x="281353" y="365125"/>
            <a:ext cx="11723078" cy="883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n-US" sz="3600"/>
              <a:t>Scan of Artifacts</a:t>
            </a:r>
            <a:endParaRPr/>
          </a:p>
        </p:txBody>
      </p:sp>
      <p:sp>
        <p:nvSpPr>
          <p:cNvPr id="334" name="Google Shape;334;p35"/>
          <p:cNvSpPr txBox="1"/>
          <p:nvPr>
            <p:ph idx="1" type="body"/>
          </p:nvPr>
        </p:nvSpPr>
        <p:spPr>
          <a:xfrm>
            <a:off x="1332034" y="1576918"/>
            <a:ext cx="9528000" cy="41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Automatic find security issues in Python packages (e.g., </a:t>
            </a:r>
            <a:r>
              <a:rPr lang="en-US" sz="2000" u="sng">
                <a:solidFill>
                  <a:schemeClr val="hlink"/>
                </a:solidFill>
                <a:hlinkClick r:id="rId3"/>
              </a:rPr>
              <a:t>Bandit</a:t>
            </a:r>
            <a:r>
              <a:rPr lang="en-US" sz="2000"/>
              <a:t>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Automatic safety checks on</a:t>
            </a:r>
            <a:r>
              <a:rPr i="1" lang="en-US" sz="2000"/>
              <a:t> </a:t>
            </a:r>
            <a:r>
              <a:rPr lang="en-US" sz="2000"/>
              <a:t>Python dependencies (e.g., </a:t>
            </a:r>
            <a:r>
              <a:rPr lang="en-US" sz="2000" u="sng">
                <a:solidFill>
                  <a:schemeClr val="hlink"/>
                </a:solidFill>
                <a:hlinkClick r:id="rId4"/>
              </a:rPr>
              <a:t>Safety</a:t>
            </a:r>
            <a:r>
              <a:rPr lang="en-US" sz="2000"/>
              <a:t>, </a:t>
            </a:r>
            <a:r>
              <a:rPr lang="en-US" sz="2000" u="sng">
                <a:solidFill>
                  <a:schemeClr val="hlink"/>
                </a:solidFill>
                <a:hlinkClick r:id="rId5"/>
              </a:rPr>
              <a:t>Jake</a:t>
            </a:r>
            <a:r>
              <a:rPr lang="en-US" sz="2000"/>
              <a:t>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Automatic scan Docker images (e.g. </a:t>
            </a:r>
            <a:r>
              <a:rPr lang="en-US" sz="2000" u="sng">
                <a:solidFill>
                  <a:schemeClr val="hlink"/>
                </a:solidFill>
                <a:hlinkClick r:id="rId6"/>
              </a:rPr>
              <a:t>Clair</a:t>
            </a:r>
            <a:r>
              <a:rPr lang="en-US" sz="2000"/>
              <a:t>, </a:t>
            </a:r>
            <a:r>
              <a:rPr lang="en-US" sz="2000" u="sng">
                <a:solidFill>
                  <a:schemeClr val="hlink"/>
                </a:solidFill>
                <a:hlinkClick r:id="rId7"/>
              </a:rPr>
              <a:t>Anchore</a:t>
            </a:r>
            <a:r>
              <a:rPr lang="en-US" sz="2000"/>
              <a:t>, </a:t>
            </a:r>
            <a:r>
              <a:rPr lang="en-US" sz="2000" u="sng">
                <a:solidFill>
                  <a:schemeClr val="hlink"/>
                </a:solidFill>
                <a:hlinkClick r:id="rId8"/>
              </a:rPr>
              <a:t>Dagda</a:t>
            </a:r>
            <a:r>
              <a:rPr lang="en-US" sz="2000"/>
              <a:t>, </a:t>
            </a:r>
            <a:r>
              <a:rPr lang="en-US" sz="2000" u="sng">
                <a:solidFill>
                  <a:schemeClr val="hlink"/>
                </a:solidFill>
                <a:hlinkClick r:id="rId9"/>
              </a:rPr>
              <a:t>Docker Benc</a:t>
            </a:r>
            <a:r>
              <a:rPr lang="en-US" sz="2000"/>
              <a:t>)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security problems with the container image and the software running inside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security problems regarding the interaction between a container, the host OS, and other containers on the same host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security problems related to the host 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container security networking and storage problems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b="1" lang="en-US" sz="2800">
                <a:solidFill>
                  <a:schemeClr val="accent3"/>
                </a:solidFill>
              </a:rPr>
              <a:t>NSDF </a:t>
            </a:r>
            <a:r>
              <a:rPr b="1" lang="en-US" sz="2800">
                <a:solidFill>
                  <a:schemeClr val="accent3"/>
                </a:solidFill>
              </a:rPr>
              <a:t>will have to deal a lot with it</a:t>
            </a:r>
            <a:endParaRPr sz="2800"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6"/>
          <p:cNvSpPr txBox="1"/>
          <p:nvPr>
            <p:ph type="title"/>
          </p:nvPr>
        </p:nvSpPr>
        <p:spPr>
          <a:xfrm>
            <a:off x="281353" y="365125"/>
            <a:ext cx="11723078" cy="883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3600"/>
              <a:t>Restrict Cloud Allocations</a:t>
            </a:r>
            <a:br>
              <a:rPr b="1" lang="en-US"/>
            </a:br>
            <a:endParaRPr/>
          </a:p>
        </p:txBody>
      </p:sp>
      <p:sp>
        <p:nvSpPr>
          <p:cNvPr id="340" name="Google Shape;340;p36"/>
          <p:cNvSpPr txBox="1"/>
          <p:nvPr>
            <p:ph idx="1" type="body"/>
          </p:nvPr>
        </p:nvSpPr>
        <p:spPr>
          <a:xfrm>
            <a:off x="764930" y="982497"/>
            <a:ext cx="11295186" cy="1587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Disable all unneeded regions.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we were not aware that some regions (for example Asian Pacific, Canada, South America) were enabled by default.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4578" y="2261720"/>
            <a:ext cx="7022843" cy="3857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7"/>
          <p:cNvSpPr txBox="1"/>
          <p:nvPr>
            <p:ph type="title"/>
          </p:nvPr>
        </p:nvSpPr>
        <p:spPr>
          <a:xfrm>
            <a:off x="281353" y="365125"/>
            <a:ext cx="11723078" cy="883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-US" sz="3600"/>
              <a:t>Real-Time Messaging</a:t>
            </a:r>
            <a:br>
              <a:rPr b="1" lang="en-US"/>
            </a:br>
            <a:endParaRPr/>
          </a:p>
        </p:txBody>
      </p:sp>
      <p:sp>
        <p:nvSpPr>
          <p:cNvPr id="347" name="Google Shape;347;p37"/>
          <p:cNvSpPr txBox="1"/>
          <p:nvPr>
            <p:ph idx="1" type="body"/>
          </p:nvPr>
        </p:nvSpPr>
        <p:spPr>
          <a:xfrm>
            <a:off x="2073379" y="1230306"/>
            <a:ext cx="8045242" cy="4844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highlight>
                  <a:srgbClr val="FFFF00"/>
                </a:highlight>
              </a:rPr>
              <a:t>We did not receive any email/communication between </a:t>
            </a:r>
            <a:r>
              <a:rPr b="1" lang="en-US" sz="2400">
                <a:highlight>
                  <a:srgbClr val="FFFF00"/>
                </a:highlight>
              </a:rPr>
              <a:t>09:55 </a:t>
            </a:r>
            <a:r>
              <a:rPr lang="en-US" sz="2400">
                <a:highlight>
                  <a:srgbClr val="FFFF00"/>
                </a:highlight>
              </a:rPr>
              <a:t>and</a:t>
            </a:r>
            <a:r>
              <a:rPr b="1" lang="en-US" sz="2400">
                <a:highlight>
                  <a:srgbClr val="FFFF00"/>
                </a:highlight>
              </a:rPr>
              <a:t> 13:50</a:t>
            </a:r>
            <a:r>
              <a:rPr lang="en-US" sz="2400">
                <a:highlight>
                  <a:srgbClr val="FFFF00"/>
                </a:highlight>
              </a:rPr>
              <a:t>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We need a </a:t>
            </a:r>
            <a:r>
              <a:rPr i="1" lang="en-US" sz="2000"/>
              <a:t>real-time</a:t>
            </a:r>
            <a:r>
              <a:rPr lang="en-US" sz="2000"/>
              <a:t> messaging system to track down activities: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launching new instances (VM, bare metal)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modifying existing instances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creating/removing S3 buckets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moving a large quantity of data,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adding new users or security tokens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modifying user roles and/or policies.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Any communication should be delivered to numerous users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covering all the time zones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end up on various slots</a:t>
            </a:r>
            <a:r>
              <a:rPr i="1" lang="en-US" sz="1600"/>
              <a:t> </a:t>
            </a:r>
            <a:r>
              <a:rPr lang="en-US" sz="1600"/>
              <a:t>(emails, short text messages, dashboards, Slack channels, etc.)</a:t>
            </a:r>
            <a:endParaRPr/>
          </a:p>
        </p:txBody>
      </p:sp>
      <p:pic>
        <p:nvPicPr>
          <p:cNvPr descr="clipart thumbs down - thumb signal PNG image with transparent background |  TOPpng" id="348" name="Google Shape;34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7399" y="1334949"/>
            <a:ext cx="555352" cy="56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7 Benefits of Time Tracking for Marketing Agencies" id="353" name="Google Shape;35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0082" y="5060176"/>
            <a:ext cx="2200547" cy="1751606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38"/>
          <p:cNvSpPr txBox="1"/>
          <p:nvPr>
            <p:ph type="title"/>
          </p:nvPr>
        </p:nvSpPr>
        <p:spPr>
          <a:xfrm>
            <a:off x="281353" y="206868"/>
            <a:ext cx="11723078" cy="6018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n-US" sz="3600"/>
              <a:t>Real-Time Cost Monitoring</a:t>
            </a:r>
            <a:endParaRPr/>
          </a:p>
        </p:txBody>
      </p:sp>
      <p:sp>
        <p:nvSpPr>
          <p:cNvPr id="355" name="Google Shape;355;p38"/>
          <p:cNvSpPr txBox="1"/>
          <p:nvPr>
            <p:ph idx="1" type="body"/>
          </p:nvPr>
        </p:nvSpPr>
        <p:spPr>
          <a:xfrm>
            <a:off x="2070563" y="875498"/>
            <a:ext cx="8437800" cy="55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During the attack, we didn’t have a clue about what was spent and what we were going to spend, given the number of ECS instances. 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We received an estimate of </a:t>
            </a:r>
            <a:r>
              <a:rPr b="1" lang="en-US" sz="2000"/>
              <a:t>$400.21 </a:t>
            </a:r>
            <a:r>
              <a:rPr lang="en-US" sz="2000"/>
              <a:t>from the </a:t>
            </a:r>
            <a:r>
              <a:rPr i="1" lang="en-US" sz="2000"/>
              <a:t>AWS Billing Dashboard</a:t>
            </a:r>
            <a:r>
              <a:rPr lang="en-US" sz="2000"/>
              <a:t> on December 17th,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	</a:t>
            </a:r>
            <a:r>
              <a:rPr b="1" lang="en-US" sz="2000">
                <a:solidFill>
                  <a:srgbClr val="C00000"/>
                </a:solidFill>
              </a:rPr>
              <a:t>but we knew charges were coming…</a:t>
            </a:r>
            <a:endParaRPr b="1" sz="2000">
              <a:solidFill>
                <a:srgbClr val="C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On the 18th the Dashboard showed a total charge of </a:t>
            </a:r>
            <a:r>
              <a:rPr b="1" lang="en-US" sz="2000"/>
              <a:t>$1,440.01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CloudBank can help us: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have some </a:t>
            </a:r>
            <a:r>
              <a:rPr i="1" lang="en-US" sz="1800"/>
              <a:t>real-time estimate code</a:t>
            </a:r>
            <a:r>
              <a:rPr lang="en-US" sz="1800"/>
              <a:t>.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It's a Lambda code that runs every 10 mins and looks at the AWS accounts, lists the EC2 instances, and does an estimate of cost based on a pricing table.  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collects the data in a Google Cloud Platform - BigQuery table 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The cost data is an estimate. </a:t>
            </a:r>
            <a:r>
              <a:rPr lang="en-US" sz="1800">
                <a:highlight>
                  <a:srgbClr val="FFFF00"/>
                </a:highlight>
              </a:rPr>
              <a:t>REAL PRICING IMPOSSIBLE?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"/>
          <p:cNvSpPr txBox="1"/>
          <p:nvPr>
            <p:ph type="title"/>
          </p:nvPr>
        </p:nvSpPr>
        <p:spPr>
          <a:xfrm>
            <a:off x="838200" y="365125"/>
            <a:ext cx="10515600" cy="9537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Timeline of the attack </a:t>
            </a:r>
            <a:r>
              <a:rPr lang="en-US" sz="4000"/>
              <a:t>(GMT+0)</a:t>
            </a:r>
            <a:endParaRPr/>
          </a:p>
        </p:txBody>
      </p:sp>
      <p:sp>
        <p:nvSpPr>
          <p:cNvPr id="87" name="Google Shape;8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 fully erased the old private repository on December 17 at </a:t>
            </a:r>
            <a:r>
              <a:rPr b="1" lang="en-US"/>
              <a:t>9:52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We created two new repositories: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a public </a:t>
            </a:r>
            <a:r>
              <a:rPr i="1" lang="en-US" sz="2800"/>
              <a:t>Python / Jupyter Notebook</a:t>
            </a:r>
            <a:r>
              <a:rPr lang="en-US" sz="2800"/>
              <a:t> repository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a private </a:t>
            </a:r>
            <a:r>
              <a:rPr i="1" lang="en-US" sz="2800"/>
              <a:t>Vault</a:t>
            </a:r>
            <a:r>
              <a:rPr lang="en-US" sz="2800"/>
              <a:t> repository containing sensitive information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/>
              <a:t>What did we do wrong? 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9"/>
          <p:cNvSpPr txBox="1"/>
          <p:nvPr>
            <p:ph type="title"/>
          </p:nvPr>
        </p:nvSpPr>
        <p:spPr>
          <a:xfrm>
            <a:off x="797169" y="2148040"/>
            <a:ext cx="10515600" cy="25619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The END…</a:t>
            </a:r>
            <a:br>
              <a:rPr lang="en-US"/>
            </a:br>
            <a:r>
              <a:rPr lang="en-US"/>
              <a:t>…until the next episode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"/>
          <p:cNvSpPr txBox="1"/>
          <p:nvPr>
            <p:ph type="title"/>
          </p:nvPr>
        </p:nvSpPr>
        <p:spPr>
          <a:xfrm>
            <a:off x="54428" y="181711"/>
            <a:ext cx="12137571" cy="8490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What is a Jupyter Notebook</a:t>
            </a:r>
            <a:endParaRPr/>
          </a:p>
        </p:txBody>
      </p:sp>
      <p:sp>
        <p:nvSpPr>
          <p:cNvPr id="93" name="Google Shape;93;p5"/>
          <p:cNvSpPr txBox="1"/>
          <p:nvPr>
            <p:ph idx="1" type="body"/>
          </p:nvPr>
        </p:nvSpPr>
        <p:spPr>
          <a:xfrm>
            <a:off x="885092" y="1301260"/>
            <a:ext cx="541691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Jupyter notebooks are </a:t>
            </a:r>
            <a:r>
              <a:rPr i="1" lang="en-US" sz="2400"/>
              <a:t>human-readable</a:t>
            </a:r>
            <a:r>
              <a:rPr lang="en-US" sz="2400"/>
              <a:t> text files containing: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2000"/>
              <a:t>Markdown Cells</a:t>
            </a:r>
            <a:r>
              <a:rPr lang="en-US" sz="2000"/>
              <a:t> to describe the notebook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i="1"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2000"/>
              <a:t>Python Cells</a:t>
            </a:r>
            <a:r>
              <a:rPr lang="en-US" sz="2000"/>
              <a:t> to run Python code interactively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i="1"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en-US" sz="2000"/>
              <a:t>Output Cell</a:t>
            </a:r>
            <a:r>
              <a:rPr lang="en-US" sz="2000"/>
              <a:t>s to display (and cache) output messages.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See the source image" id="94" name="Google Shape;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3213" y="1537798"/>
            <a:ext cx="5948362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6"/>
          <p:cNvSpPr txBox="1"/>
          <p:nvPr>
            <p:ph type="title"/>
          </p:nvPr>
        </p:nvSpPr>
        <p:spPr>
          <a:xfrm>
            <a:off x="890338" y="640080"/>
            <a:ext cx="3734014" cy="16752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5400"/>
              <a:t>And the culprit is….</a:t>
            </a:r>
            <a:endParaRPr/>
          </a:p>
        </p:txBody>
      </p:sp>
      <p:sp>
        <p:nvSpPr>
          <p:cNvPr id="101" name="Google Shape;101;p6"/>
          <p:cNvSpPr txBox="1"/>
          <p:nvPr>
            <p:ph idx="1" type="body"/>
          </p:nvPr>
        </p:nvSpPr>
        <p:spPr>
          <a:xfrm>
            <a:off x="890339" y="4636008"/>
            <a:ext cx="3734014" cy="1572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200"/>
              <a:buNone/>
            </a:pPr>
            <a:r>
              <a:rPr b="1" lang="en-US" sz="2200">
                <a:solidFill>
                  <a:srgbClr val="FF0000"/>
                </a:solidFill>
              </a:rPr>
              <a:t>The security leak happened in one Jupyter Notebook o</a:t>
            </a:r>
            <a:r>
              <a:rPr b="1" i="1" lang="en-US" sz="2200">
                <a:solidFill>
                  <a:srgbClr val="FF0000"/>
                </a:solidFill>
              </a:rPr>
              <a:t>utput cell </a:t>
            </a:r>
            <a:r>
              <a:rPr b="1" lang="en-US" sz="2200">
                <a:solidFill>
                  <a:srgbClr val="FF0000"/>
                </a:solidFill>
              </a:rPr>
              <a:t>that was not properly cleaned up</a:t>
            </a:r>
            <a:endParaRPr/>
          </a:p>
        </p:txBody>
      </p:sp>
      <p:sp>
        <p:nvSpPr>
          <p:cNvPr id="102" name="Google Shape;102;p6"/>
          <p:cNvSpPr/>
          <p:nvPr/>
        </p:nvSpPr>
        <p:spPr>
          <a:xfrm>
            <a:off x="890338" y="4409267"/>
            <a:ext cx="3474720" cy="18288"/>
          </a:xfrm>
          <a:custGeom>
            <a:rect b="b" l="l" r="r" t="t"/>
            <a:pathLst>
              <a:path extrusionOk="0" fill="none" h="18288" w="347472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extrusionOk="0" h="18288" w="347472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nd Culprit - Mystery puzzle by FTY LLC." id="103" name="Google Shape;103;p6"/>
          <p:cNvPicPr preferRelativeResize="0"/>
          <p:nvPr/>
        </p:nvPicPr>
        <p:blipFill rotWithShape="1">
          <a:blip r:embed="rId3">
            <a:alphaModFix/>
          </a:blip>
          <a:srcRect b="0" l="0" r="0" t="302"/>
          <a:stretch/>
        </p:blipFill>
        <p:spPr>
          <a:xfrm>
            <a:off x="6137030" y="1735490"/>
            <a:ext cx="3532985" cy="3522310"/>
          </a:xfrm>
          <a:custGeom>
            <a:rect b="b" l="l" r="r" t="t"/>
            <a:pathLst>
              <a:path extrusionOk="0" h="6858000" w="6878775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 txBox="1"/>
          <p:nvPr>
            <p:ph type="title"/>
          </p:nvPr>
        </p:nvSpPr>
        <p:spPr>
          <a:xfrm>
            <a:off x="395514" y="14015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The guilty cell</a:t>
            </a:r>
            <a:endParaRPr/>
          </a:p>
        </p:txBody>
      </p:sp>
      <p:pic>
        <p:nvPicPr>
          <p:cNvPr id="109" name="Google Shape;10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9076" y="1375981"/>
            <a:ext cx="8873847" cy="458089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7"/>
          <p:cNvSpPr/>
          <p:nvPr/>
        </p:nvSpPr>
        <p:spPr>
          <a:xfrm>
            <a:off x="5975491" y="394357"/>
            <a:ext cx="6199185" cy="1328023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2700">
            <a:solidFill>
              <a:srgbClr val="1D5C9B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were testing object storage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comparing network speed, latency, bandwidth etc.</a:t>
            </a:r>
            <a:endParaRPr i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7"/>
          <p:cNvSpPr/>
          <p:nvPr/>
        </p:nvSpPr>
        <p:spPr>
          <a:xfrm>
            <a:off x="3880338" y="2473569"/>
            <a:ext cx="2836985" cy="457200"/>
          </a:xfrm>
          <a:prstGeom prst="ellipse">
            <a:avLst/>
          </a:prstGeom>
          <a:solidFill>
            <a:srgbClr val="FFFF00">
              <a:alpha val="38823"/>
            </a:srgbClr>
          </a:solidFill>
          <a:ln cap="flat" cmpd="sng" w="12700">
            <a:solidFill>
              <a:srgbClr val="364A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" name="Google Shape;112;p7"/>
          <p:cNvCxnSpPr/>
          <p:nvPr/>
        </p:nvCxnSpPr>
        <p:spPr>
          <a:xfrm flipH="1">
            <a:off x="6502400" y="1722380"/>
            <a:ext cx="1465943" cy="751189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"/>
          <p:cNvSpPr txBox="1"/>
          <p:nvPr>
            <p:ph type="title"/>
          </p:nvPr>
        </p:nvSpPr>
        <p:spPr>
          <a:xfrm>
            <a:off x="395514" y="14015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The guilty cell</a:t>
            </a:r>
            <a:endParaRPr/>
          </a:p>
        </p:txBody>
      </p:sp>
      <p:pic>
        <p:nvPicPr>
          <p:cNvPr id="118" name="Google Shape;11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9076" y="1375981"/>
            <a:ext cx="8873847" cy="458089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8"/>
          <p:cNvSpPr/>
          <p:nvPr/>
        </p:nvSpPr>
        <p:spPr>
          <a:xfrm>
            <a:off x="5975491" y="394357"/>
            <a:ext cx="6199185" cy="1532334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2700">
            <a:solidFill>
              <a:srgbClr val="1D5C9B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were using Amazon us-east-1 endpoint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Amazon budget is generously provided by CloudBank from a non-competitive allocation</a:t>
            </a:r>
            <a:endParaRPr i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8"/>
          <p:cNvSpPr/>
          <p:nvPr/>
        </p:nvSpPr>
        <p:spPr>
          <a:xfrm>
            <a:off x="3715936" y="2730233"/>
            <a:ext cx="3874756" cy="609889"/>
          </a:xfrm>
          <a:prstGeom prst="ellipse">
            <a:avLst/>
          </a:prstGeom>
          <a:solidFill>
            <a:srgbClr val="FFFF00">
              <a:alpha val="38823"/>
            </a:srgbClr>
          </a:solidFill>
          <a:ln cap="flat" cmpd="sng" w="12700">
            <a:solidFill>
              <a:srgbClr val="364A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8"/>
          <p:cNvCxnSpPr/>
          <p:nvPr/>
        </p:nvCxnSpPr>
        <p:spPr>
          <a:xfrm flipH="1">
            <a:off x="6313714" y="1926691"/>
            <a:ext cx="1405932" cy="7221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/>
          <p:nvPr>
            <p:ph type="title"/>
          </p:nvPr>
        </p:nvSpPr>
        <p:spPr>
          <a:xfrm>
            <a:off x="395514" y="14015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The guilty cell</a:t>
            </a:r>
            <a:endParaRPr/>
          </a:p>
        </p:txBody>
      </p:sp>
      <p:pic>
        <p:nvPicPr>
          <p:cNvPr id="127" name="Google Shape;1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9076" y="1375981"/>
            <a:ext cx="8873847" cy="458089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9"/>
          <p:cNvSpPr/>
          <p:nvPr/>
        </p:nvSpPr>
        <p:spPr>
          <a:xfrm>
            <a:off x="5975491" y="394357"/>
            <a:ext cx="6199185" cy="2009061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2700">
            <a:solidFill>
              <a:srgbClr val="1D5C9B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created an ad-hoc Amazon bucket for testing purpose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bucket is a container of cloud objects (like a directory in a filesystem)</a:t>
            </a:r>
            <a:endParaRPr i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9"/>
          <p:cNvSpPr/>
          <p:nvPr/>
        </p:nvSpPr>
        <p:spPr>
          <a:xfrm>
            <a:off x="3527250" y="3418581"/>
            <a:ext cx="3715378" cy="523202"/>
          </a:xfrm>
          <a:prstGeom prst="ellipse">
            <a:avLst/>
          </a:prstGeom>
          <a:solidFill>
            <a:srgbClr val="FFFF00">
              <a:alpha val="38823"/>
            </a:srgbClr>
          </a:solidFill>
          <a:ln cap="flat" cmpd="sng" w="12700">
            <a:solidFill>
              <a:srgbClr val="364A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30;p9"/>
          <p:cNvCxnSpPr/>
          <p:nvPr/>
        </p:nvCxnSpPr>
        <p:spPr>
          <a:xfrm flipH="1">
            <a:off x="6051340" y="2437453"/>
            <a:ext cx="1654629" cy="926477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2021-10-26T17:06:07Z</dcterms:created>
  <dc:creator>Nathan</dc:creator>
</cp:coreProperties>
</file>