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9144000"/>
  <p:notesSz cx="7251700" cy="9537700"/>
  <p:embeddedFontLst>
    <p:embeddedFont>
      <p:font typeface="Helvetica Neue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A243EE2-DD7A-4B50-A64F-2A1C2099851A}">
  <a:tblStyle styleId="{DA243EE2-DD7A-4B50-A64F-2A1C209985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HelveticaNeue-bold.fntdata"/><Relationship Id="rId12" Type="http://schemas.openxmlformats.org/officeDocument/2006/relationships/slide" Target="slides/slide7.xml"/><Relationship Id="rId34" Type="http://schemas.openxmlformats.org/officeDocument/2006/relationships/font" Target="fonts/HelveticaNeue-regular.fntdata"/><Relationship Id="rId15" Type="http://schemas.openxmlformats.org/officeDocument/2006/relationships/slide" Target="slides/slide10.xml"/><Relationship Id="rId37" Type="http://schemas.openxmlformats.org/officeDocument/2006/relationships/font" Target="fonts/HelveticaNeue-boldItalic.fntdata"/><Relationship Id="rId14" Type="http://schemas.openxmlformats.org/officeDocument/2006/relationships/slide" Target="slides/slide9.xml"/><Relationship Id="rId36" Type="http://schemas.openxmlformats.org/officeDocument/2006/relationships/font" Target="fonts/HelveticaNeue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1" type="body"/>
          </p:nvPr>
        </p:nvSpPr>
        <p:spPr>
          <a:xfrm>
            <a:off x="966788" y="4529138"/>
            <a:ext cx="5318125" cy="42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475" lIns="94600" spcFirstLastPara="1" rIns="94600" wrap="square" tIns="4647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/>
          <p:nvPr>
            <p:ph idx="2" type="sldImg"/>
          </p:nvPr>
        </p:nvSpPr>
        <p:spPr>
          <a:xfrm>
            <a:off x="1241425" y="715963"/>
            <a:ext cx="4768850" cy="3576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966788" y="4529138"/>
            <a:ext cx="5318125" cy="42926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:notes"/>
          <p:cNvSpPr/>
          <p:nvPr>
            <p:ph idx="2" type="sldImg"/>
          </p:nvPr>
        </p:nvSpPr>
        <p:spPr>
          <a:xfrm>
            <a:off x="1241425" y="715963"/>
            <a:ext cx="4768850" cy="3576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11564d04ef6_5_167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g11564d04ef6_5_167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114488971b3_0_20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g114488971b3_0_20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114488971b3_0_25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g114488971b3_0_25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114488971b3_0_51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g114488971b3_0_51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1159973550a_0_14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g1159973550a_0_14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114488971b3_0_30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g114488971b3_0_30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159973550a_0_25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g1159973550a_0_25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114488971b3_0_35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g114488971b3_0_35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1564d04ef6_5_85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g11564d04ef6_5_85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11564d04ef6_5_91:notes"/>
          <p:cNvSpPr/>
          <p:nvPr>
            <p:ph idx="2" type="sldImg"/>
          </p:nvPr>
        </p:nvSpPr>
        <p:spPr>
          <a:xfrm>
            <a:off x="1242237" y="715963"/>
            <a:ext cx="47673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29" name="Google Shape;729;g11564d04ef6_5_91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1564d04ef6_5_157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g11564d04ef6_5_157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11564d04ef6_5_16:notes"/>
          <p:cNvSpPr/>
          <p:nvPr>
            <p:ph idx="2" type="sldImg"/>
          </p:nvPr>
        </p:nvSpPr>
        <p:spPr>
          <a:xfrm>
            <a:off x="1208934" y="715328"/>
            <a:ext cx="48345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11564d04ef6_5_16:notes"/>
          <p:cNvSpPr txBox="1"/>
          <p:nvPr>
            <p:ph idx="1" type="body"/>
          </p:nvPr>
        </p:nvSpPr>
        <p:spPr>
          <a:xfrm>
            <a:off x="725170" y="4530408"/>
            <a:ext cx="5801400" cy="42921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11564d04ef6_5_162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g11564d04ef6_5_162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148636eb35_0_0:notes"/>
          <p:cNvSpPr/>
          <p:nvPr>
            <p:ph idx="2" type="sldImg"/>
          </p:nvPr>
        </p:nvSpPr>
        <p:spPr>
          <a:xfrm>
            <a:off x="1241425" y="715963"/>
            <a:ext cx="4768850" cy="3576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54" name="Google Shape;754;g1148636eb35_0_0:notes"/>
          <p:cNvSpPr txBox="1"/>
          <p:nvPr>
            <p:ph idx="1" type="body"/>
          </p:nvPr>
        </p:nvSpPr>
        <p:spPr>
          <a:xfrm>
            <a:off x="966788" y="4529138"/>
            <a:ext cx="5318125" cy="42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1159973550a_0_772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g1159973550a_0_772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114488971b3_0_40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g114488971b3_0_40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1159973550a_0_33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g1159973550a_0_33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114488971b3_0_46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g114488971b3_0_46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114488971b3_0_15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g114488971b3_0_15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115b799d9c8_0_7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g115b799d9c8_0_7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966788" y="4529138"/>
            <a:ext cx="5318125" cy="42926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2:notes"/>
          <p:cNvSpPr/>
          <p:nvPr>
            <p:ph idx="2" type="sldImg"/>
          </p:nvPr>
        </p:nvSpPr>
        <p:spPr>
          <a:xfrm>
            <a:off x="1241425" y="715963"/>
            <a:ext cx="4768850" cy="3576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1564d04ef6_5_4:notes"/>
          <p:cNvSpPr txBox="1"/>
          <p:nvPr>
            <p:ph idx="1" type="body"/>
          </p:nvPr>
        </p:nvSpPr>
        <p:spPr>
          <a:xfrm>
            <a:off x="966788" y="4529138"/>
            <a:ext cx="5318100" cy="4292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11564d04ef6_5_4:notes"/>
          <p:cNvSpPr/>
          <p:nvPr>
            <p:ph idx="2" type="sldImg"/>
          </p:nvPr>
        </p:nvSpPr>
        <p:spPr>
          <a:xfrm>
            <a:off x="1241425" y="715963"/>
            <a:ext cx="4768800" cy="357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14488971b3_0_65:notes"/>
          <p:cNvSpPr/>
          <p:nvPr>
            <p:ph idx="2" type="sldImg"/>
          </p:nvPr>
        </p:nvSpPr>
        <p:spPr>
          <a:xfrm>
            <a:off x="1450340" y="1192213"/>
            <a:ext cx="4350900" cy="321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14488971b3_0_65:notes"/>
          <p:cNvSpPr txBox="1"/>
          <p:nvPr>
            <p:ph idx="1" type="body"/>
          </p:nvPr>
        </p:nvSpPr>
        <p:spPr>
          <a:xfrm>
            <a:off x="725170" y="4590018"/>
            <a:ext cx="5801400" cy="3755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114488971b3_0_65:notes"/>
          <p:cNvSpPr txBox="1"/>
          <p:nvPr>
            <p:ph idx="12" type="sldNum"/>
          </p:nvPr>
        </p:nvSpPr>
        <p:spPr>
          <a:xfrm>
            <a:off x="4107618" y="9059160"/>
            <a:ext cx="31425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6225" lIns="96225" spcFirstLastPara="1" rIns="96225" wrap="square" tIns="9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500"/>
              <a:t>‹#›</a:t>
            </a:fld>
            <a:endParaRPr sz="15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14488971b3_0_265:notes"/>
          <p:cNvSpPr/>
          <p:nvPr>
            <p:ph idx="2" type="sldImg"/>
          </p:nvPr>
        </p:nvSpPr>
        <p:spPr>
          <a:xfrm>
            <a:off x="1450340" y="1192213"/>
            <a:ext cx="4350900" cy="321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14488971b3_0_265:notes"/>
          <p:cNvSpPr txBox="1"/>
          <p:nvPr>
            <p:ph idx="1" type="body"/>
          </p:nvPr>
        </p:nvSpPr>
        <p:spPr>
          <a:xfrm>
            <a:off x="725170" y="4590018"/>
            <a:ext cx="5801400" cy="3755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114488971b3_0_265:notes"/>
          <p:cNvSpPr txBox="1"/>
          <p:nvPr>
            <p:ph idx="12" type="sldNum"/>
          </p:nvPr>
        </p:nvSpPr>
        <p:spPr>
          <a:xfrm>
            <a:off x="4107618" y="9059160"/>
            <a:ext cx="31425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6225" lIns="96225" spcFirstLastPara="1" rIns="96225" wrap="square" tIns="9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500"/>
              <a:t>‹#›</a:t>
            </a:fld>
            <a:endParaRPr sz="15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14488971b3_0_865:notes"/>
          <p:cNvSpPr/>
          <p:nvPr>
            <p:ph idx="2" type="sldImg"/>
          </p:nvPr>
        </p:nvSpPr>
        <p:spPr>
          <a:xfrm>
            <a:off x="1450340" y="1192213"/>
            <a:ext cx="4350900" cy="321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14488971b3_0_865:notes"/>
          <p:cNvSpPr txBox="1"/>
          <p:nvPr>
            <p:ph idx="1" type="body"/>
          </p:nvPr>
        </p:nvSpPr>
        <p:spPr>
          <a:xfrm>
            <a:off x="725170" y="4590018"/>
            <a:ext cx="5801400" cy="3755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32F3E"/>
                </a:solidFill>
                <a:latin typeface="Arial"/>
                <a:ea typeface="Arial"/>
                <a:cs typeface="Arial"/>
                <a:sym typeface="Arial"/>
              </a:rPr>
              <a:t>For example, if you store 10,000,000 objects, you can on average expect to incur a loss of a single object once every 1,000 years.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Amazon S3 Standard has 11 9s of durability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114488971b3_0_865:notes"/>
          <p:cNvSpPr txBox="1"/>
          <p:nvPr>
            <p:ph idx="12" type="sldNum"/>
          </p:nvPr>
        </p:nvSpPr>
        <p:spPr>
          <a:xfrm>
            <a:off x="4107618" y="9059160"/>
            <a:ext cx="31425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6225" lIns="96225" spcFirstLastPara="1" rIns="96225" wrap="square" tIns="9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500"/>
              <a:t>‹#›</a:t>
            </a:fld>
            <a:endParaRPr sz="15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159973550a_0_39:notes"/>
          <p:cNvSpPr txBox="1"/>
          <p:nvPr>
            <p:ph idx="1" type="body"/>
          </p:nvPr>
        </p:nvSpPr>
        <p:spPr>
          <a:xfrm>
            <a:off x="725170" y="4590018"/>
            <a:ext cx="5801400" cy="3755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1159973550a_0_39:notes"/>
          <p:cNvSpPr/>
          <p:nvPr>
            <p:ph idx="2" type="sldImg"/>
          </p:nvPr>
        </p:nvSpPr>
        <p:spPr>
          <a:xfrm>
            <a:off x="1450340" y="1192213"/>
            <a:ext cx="4350900" cy="321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14488971b3_0_1265:notes"/>
          <p:cNvSpPr/>
          <p:nvPr>
            <p:ph idx="2" type="sldImg"/>
          </p:nvPr>
        </p:nvSpPr>
        <p:spPr>
          <a:xfrm>
            <a:off x="1450340" y="1192213"/>
            <a:ext cx="4350900" cy="321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114488971b3_0_1265:notes"/>
          <p:cNvSpPr txBox="1"/>
          <p:nvPr>
            <p:ph idx="1" type="body"/>
          </p:nvPr>
        </p:nvSpPr>
        <p:spPr>
          <a:xfrm>
            <a:off x="725170" y="4590018"/>
            <a:ext cx="5801400" cy="3755700"/>
          </a:xfrm>
          <a:prstGeom prst="rect">
            <a:avLst/>
          </a:prstGeom>
        </p:spPr>
        <p:txBody>
          <a:bodyPr anchorCtr="0" anchor="t" bIns="46475" lIns="94600" spcFirstLastPara="1" rIns="94600" wrap="square" tIns="46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g114488971b3_0_1265:notes"/>
          <p:cNvSpPr txBox="1"/>
          <p:nvPr>
            <p:ph idx="12" type="sldNum"/>
          </p:nvPr>
        </p:nvSpPr>
        <p:spPr>
          <a:xfrm>
            <a:off x="4107618" y="9059160"/>
            <a:ext cx="31425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6225" lIns="96225" spcFirstLastPara="1" rIns="96225" wrap="square" tIns="9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500"/>
              <a:t>‹#›</a:t>
            </a:fld>
            <a:endParaRPr sz="15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152400" y="304800"/>
            <a:ext cx="8839200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 rot="5400000">
            <a:off x="2400300" y="-647700"/>
            <a:ext cx="4343400" cy="88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342900" lvl="0" marL="4572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/>
          <p:nvPr>
            <p:ph type="title"/>
          </p:nvPr>
        </p:nvSpPr>
        <p:spPr>
          <a:xfrm rot="5400000">
            <a:off x="5067300" y="2019300"/>
            <a:ext cx="5638800" cy="220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" type="body"/>
          </p:nvPr>
        </p:nvSpPr>
        <p:spPr>
          <a:xfrm rot="5400000">
            <a:off x="571500" y="-114300"/>
            <a:ext cx="5638800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342900" lvl="0" marL="4572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>
            <a:lvl1pPr indent="-406400" lvl="0" marL="457200" rtl="0">
              <a:spcBef>
                <a:spcPts val="56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rtl="0"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3pPr>
            <a:lvl4pPr indent="-355600" lvl="3" marL="1828800" rtl="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42900" lvl="5" marL="27432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152400" y="304800"/>
            <a:ext cx="8839200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342900" lvl="0" marL="4572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152400" y="304800"/>
            <a:ext cx="8839200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152400" y="1600200"/>
            <a:ext cx="4343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342900" lvl="0" marL="4572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2" type="body"/>
          </p:nvPr>
        </p:nvSpPr>
        <p:spPr>
          <a:xfrm>
            <a:off x="4648200" y="1600200"/>
            <a:ext cx="4343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342900" lvl="0" marL="4572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1pPr>
            <a:lvl2pPr lvl="1" algn="ctr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None/>
              <a:defRPr sz="2000"/>
            </a:lvl2pPr>
            <a:lvl3pPr lvl="2" algn="ctr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228600" lvl="0" marL="457200" algn="l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1pPr>
            <a:lvl2pPr indent="-228600" lvl="1" marL="914400" algn="l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None/>
              <a:defRPr sz="2000"/>
            </a:lvl2pPr>
            <a:lvl3pPr indent="-2286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>
            <a:lvl1pPr indent="-228600" lvl="0" marL="457200" algn="l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 b="1" sz="2400"/>
            </a:lvl1pPr>
            <a:lvl2pPr indent="-228600" lvl="1" marL="914400" algn="l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None/>
              <a:defRPr b="1" sz="2000"/>
            </a:lvl2pPr>
            <a:lvl3pPr indent="-2286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8" name="Google Shape;28;p7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342900" lvl="0" marL="4572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>
            <a:lvl1pPr indent="-228600" lvl="0" marL="457200" algn="l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 b="1" sz="2400"/>
            </a:lvl1pPr>
            <a:lvl2pPr indent="-228600" lvl="1" marL="914400" algn="l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None/>
              <a:defRPr b="1" sz="2000"/>
            </a:lvl2pPr>
            <a:lvl3pPr indent="-2286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0" name="Google Shape;30;p7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342900" lvl="0" marL="4572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/>
          <p:nvPr>
            <p:ph type="title"/>
          </p:nvPr>
        </p:nvSpPr>
        <p:spPr>
          <a:xfrm>
            <a:off x="152400" y="304800"/>
            <a:ext cx="8839200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431800" lvl="0" marL="457200" algn="l">
              <a:lnSpc>
                <a:spcPct val="95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Arial"/>
              <a:buChar char="•"/>
              <a:defRPr sz="3200"/>
            </a:lvl1pPr>
            <a:lvl2pPr indent="-406400" lvl="1" marL="914400" algn="l">
              <a:lnSpc>
                <a:spcPct val="95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  <a:defRPr sz="2800"/>
            </a:lvl2pPr>
            <a:lvl3pPr indent="-381000" lvl="2" marL="1371600" algn="l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"/>
              <a:buChar char="»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228600" lvl="0" marL="457200" algn="l">
              <a:lnSpc>
                <a:spcPct val="9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1pPr>
            <a:lvl2pPr indent="-228600" lvl="1" marL="914400" algn="l">
              <a:lnSpc>
                <a:spcPct val="95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indent="-228600" lvl="2" marL="1371600" algn="l">
              <a:lnSpc>
                <a:spcPct val="95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None/>
              <a:defRPr sz="12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"/>
              <a:buNone/>
              <a:defRPr sz="10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lvl="0" marR="0" rtl="0" algn="l">
              <a:lnSpc>
                <a:spcPct val="9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"/>
              <a:buNone/>
              <a:defRPr b="0" i="0" sz="20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"/>
              <a:buNone/>
              <a:defRPr b="0" i="0" sz="20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0" name="Google Shape;40;p10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228600" lvl="0" marL="457200" algn="l">
              <a:lnSpc>
                <a:spcPct val="9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1pPr>
            <a:lvl2pPr indent="-228600" lvl="1" marL="914400" algn="l">
              <a:lnSpc>
                <a:spcPct val="95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indent="-228600" lvl="2" marL="1371600" algn="l">
              <a:lnSpc>
                <a:spcPct val="95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None/>
              <a:defRPr sz="12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"/>
              <a:buNone/>
              <a:defRPr sz="10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" y="6154220"/>
            <a:ext cx="9144000" cy="703780"/>
          </a:xfrm>
          <a:prstGeom prst="rect">
            <a:avLst/>
          </a:prstGeom>
          <a:solidFill>
            <a:srgbClr val="4848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6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52400" y="304800"/>
            <a:ext cx="8839200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Autofit/>
          </a:bodyPr>
          <a:lstStyle>
            <a:lvl1pPr lv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3600" u="none" cap="none" strike="noStrike">
                <a:solidFill>
                  <a:srgbClr val="0000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3600" u="none" cap="none" strike="noStrike">
                <a:solidFill>
                  <a:srgbClr val="0000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3600" u="none" cap="none" strike="noStrike">
                <a:solidFill>
                  <a:srgbClr val="0000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3600" u="none" cap="none" strike="noStrike">
                <a:solidFill>
                  <a:srgbClr val="0000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3600" u="none" cap="none" strike="noStrike">
                <a:solidFill>
                  <a:srgbClr val="0000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3600" u="none" cap="none" strike="noStrike">
                <a:solidFill>
                  <a:srgbClr val="0000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3600" u="none" cap="none" strike="noStrike">
                <a:solidFill>
                  <a:srgbClr val="0000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3600" u="none" cap="none" strike="noStrike">
                <a:solidFill>
                  <a:srgbClr val="0000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50" lIns="90475" spcFirstLastPara="1" rIns="90475" wrap="square" tIns="44450">
            <a:noAutofit/>
          </a:bodyPr>
          <a:lstStyle>
            <a:lvl1pPr indent="-406400" lvl="0" marL="457200" marR="0" rtl="0" algn="l">
              <a:lnSpc>
                <a:spcPct val="9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1" i="0" sz="2800" u="none" cap="none" strike="noStrike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"/>
              <a:buChar char="–"/>
              <a:defRPr b="0" i="0" sz="20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"/>
              <a:buChar char="»"/>
              <a:defRPr b="0" i="0" sz="20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7972" l="822" r="832" t="4632"/>
          <a:stretch/>
        </p:blipFill>
        <p:spPr>
          <a:xfrm>
            <a:off x="470780" y="6340068"/>
            <a:ext cx="2367912" cy="27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10400" y="6340375"/>
            <a:ext cx="1657350" cy="33147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Relationship Id="rId4" Type="http://schemas.openxmlformats.org/officeDocument/2006/relationships/image" Target="../media/image30.png"/><Relationship Id="rId5" Type="http://schemas.openxmlformats.org/officeDocument/2006/relationships/image" Target="../media/image25.png"/><Relationship Id="rId6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jpg"/><Relationship Id="rId4" Type="http://schemas.openxmlformats.org/officeDocument/2006/relationships/image" Target="../media/image19.png"/><Relationship Id="rId5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tinyurl.com/nsdf2022-sla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2.jpg"/><Relationship Id="rId9" Type="http://schemas.openxmlformats.org/officeDocument/2006/relationships/image" Target="../media/image13.png"/><Relationship Id="rId5" Type="http://schemas.openxmlformats.org/officeDocument/2006/relationships/image" Target="../media/image9.jpg"/><Relationship Id="rId6" Type="http://schemas.openxmlformats.org/officeDocument/2006/relationships/image" Target="../media/image5.png"/><Relationship Id="rId7" Type="http://schemas.openxmlformats.org/officeDocument/2006/relationships/image" Target="../media/image4.png"/><Relationship Id="rId8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1" y="0"/>
            <a:ext cx="9144000" cy="703780"/>
          </a:xfrm>
          <a:prstGeom prst="rect">
            <a:avLst/>
          </a:prstGeom>
          <a:solidFill>
            <a:srgbClr val="4848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6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6" name="Google Shape;56;p14"/>
          <p:cNvPicPr preferRelativeResize="0"/>
          <p:nvPr/>
        </p:nvPicPr>
        <p:blipFill rotWithShape="1">
          <a:blip r:embed="rId3">
            <a:alphaModFix/>
          </a:blip>
          <a:srcRect b="0" l="5218" r="3550" t="0"/>
          <a:stretch/>
        </p:blipFill>
        <p:spPr>
          <a:xfrm>
            <a:off x="1" y="703779"/>
            <a:ext cx="9144000" cy="545044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4"/>
          <p:cNvSpPr txBox="1"/>
          <p:nvPr/>
        </p:nvSpPr>
        <p:spPr>
          <a:xfrm>
            <a:off x="704625" y="1571275"/>
            <a:ext cx="83058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sp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Winter 2022 Meeting</a:t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075" y="759350"/>
            <a:ext cx="4285325" cy="22400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4002300" y="5614525"/>
            <a:ext cx="514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</a:rPr>
              <a:t>This work funded by the National Science Foundation, award </a:t>
            </a:r>
            <a:r>
              <a:rPr lang="en-US" sz="1200">
                <a:solidFill>
                  <a:schemeClr val="lt1"/>
                </a:solidFill>
              </a:rPr>
              <a:t>213881</a:t>
            </a:r>
            <a:r>
              <a:rPr lang="en-US" sz="1200">
                <a:solidFill>
                  <a:schemeClr val="lt1"/>
                </a:solidFill>
              </a:rPr>
              <a:t>1.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23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3399"/>
                </a:solidFill>
              </a:rPr>
              <a:t>Open Science Grid (OSG) + Universal Scale Storage (USS) &amp; SDSC Cloud</a:t>
            </a:r>
            <a:endParaRPr sz="3400">
              <a:solidFill>
                <a:srgbClr val="003399"/>
              </a:solidFill>
            </a:endParaRPr>
          </a:p>
        </p:txBody>
      </p:sp>
      <p:sp>
        <p:nvSpPr>
          <p:cNvPr id="668" name="Google Shape;668;p23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24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OSG </a:t>
            </a:r>
            <a:r>
              <a:rPr lang="en-US">
                <a:solidFill>
                  <a:srgbClr val="003399"/>
                </a:solidFill>
              </a:rPr>
              <a:t>Integration</a:t>
            </a:r>
            <a:r>
              <a:rPr lang="en-US">
                <a:solidFill>
                  <a:srgbClr val="003399"/>
                </a:solidFill>
              </a:rPr>
              <a:t> with NSDF</a:t>
            </a:r>
            <a:endParaRPr>
              <a:solidFill>
                <a:srgbClr val="003399"/>
              </a:solidFill>
            </a:endParaRPr>
          </a:p>
        </p:txBody>
      </p:sp>
      <p:pic>
        <p:nvPicPr>
          <p:cNvPr id="674" name="Google Shape;67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98500"/>
            <a:ext cx="8839197" cy="3692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5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SDSC Universal Scale Storage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680" name="Google Shape;680;p25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25 Qumulo QC260 </a:t>
            </a:r>
            <a:endParaRPr b="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26 x 10 TB HDD + </a:t>
            </a:r>
            <a:br>
              <a:rPr lang="en-US"/>
            </a:br>
            <a:r>
              <a:rPr lang="en-US"/>
              <a:t>13 x 480 GB SSD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2x40GbE LACP per node connected to a 100 GbE switch group</a:t>
            </a:r>
            <a:endParaRPr b="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NFS, SMB and S3 access via MinIO</a:t>
            </a:r>
            <a:endParaRPr b="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1" name="Google Shape;68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7200" y="1670662"/>
            <a:ext cx="3674976" cy="113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25"/>
          <p:cNvPicPr preferRelativeResize="0"/>
          <p:nvPr/>
        </p:nvPicPr>
        <p:blipFill rotWithShape="1">
          <a:blip r:embed="rId4">
            <a:alphaModFix/>
          </a:blip>
          <a:srcRect b="38623" l="0" r="0" t="39422"/>
          <a:stretch/>
        </p:blipFill>
        <p:spPr>
          <a:xfrm>
            <a:off x="742150" y="4560800"/>
            <a:ext cx="7659700" cy="134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6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SDSC OpenStack Cloud Compute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688" name="Google Shape;688;p26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-336550" lvl="0" marL="457200" rtl="0" algn="l">
              <a:spcBef>
                <a:spcPts val="360"/>
              </a:spcBef>
              <a:spcAft>
                <a:spcPts val="0"/>
              </a:spcAft>
              <a:buSzPts val="1700"/>
              <a:buChar char="•"/>
            </a:pPr>
            <a:r>
              <a:rPr lang="en-US" sz="2700"/>
              <a:t>22 hypervisors</a:t>
            </a:r>
            <a:endParaRPr sz="2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2300"/>
              <a:t>~1200 vCPUs</a:t>
            </a:r>
            <a:endParaRPr sz="23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2300"/>
              <a:t>~10 TB RAM </a:t>
            </a:r>
            <a:endParaRPr sz="23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2700"/>
              <a:t>10GBe internal networking</a:t>
            </a:r>
            <a:endParaRPr sz="2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2700"/>
              <a:t>4x 40GBe networking to SDSC </a:t>
            </a:r>
            <a:endParaRPr sz="27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700"/>
              <a:t>100 GBe networking upgrades in 2022</a:t>
            </a:r>
            <a:endParaRPr sz="27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700"/>
              <a:t>SDSC has been using OpenStack to run Kubernetes since 2018. </a:t>
            </a:r>
            <a:endParaRPr sz="2700"/>
          </a:p>
          <a:p>
            <a:pPr indent="-336550" lvl="0" marL="457200" rtl="0" algn="l">
              <a:spcBef>
                <a:spcPts val="360"/>
              </a:spcBef>
              <a:spcAft>
                <a:spcPts val="0"/>
              </a:spcAft>
              <a:buSzPts val="1700"/>
              <a:buChar char="•"/>
            </a:pPr>
            <a:r>
              <a:rPr lang="en-US" sz="2700"/>
              <a:t>Deployment using Ansible + Kubespray</a:t>
            </a:r>
            <a:endParaRPr sz="27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9" name="Google Shape;68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0575" y="1346088"/>
            <a:ext cx="3262134" cy="1576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8250" y="3196875"/>
            <a:ext cx="1624438" cy="157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27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Scaled Out </a:t>
            </a:r>
            <a:r>
              <a:rPr lang="en-US">
                <a:solidFill>
                  <a:srgbClr val="003399"/>
                </a:solidFill>
              </a:rPr>
              <a:t>OSG Integration with NSDF</a:t>
            </a:r>
            <a:endParaRPr>
              <a:solidFill>
                <a:srgbClr val="003399"/>
              </a:solidFill>
            </a:endParaRPr>
          </a:p>
        </p:txBody>
      </p:sp>
      <p:pic>
        <p:nvPicPr>
          <p:cNvPr id="696" name="Google Shape;69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175" y="1182725"/>
            <a:ext cx="8189649" cy="494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8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USS </a:t>
            </a:r>
            <a:r>
              <a:rPr lang="en-US">
                <a:solidFill>
                  <a:srgbClr val="003399"/>
                </a:solidFill>
              </a:rPr>
              <a:t>Performance</a:t>
            </a:r>
            <a:r>
              <a:rPr lang="en-US">
                <a:solidFill>
                  <a:srgbClr val="003399"/>
                </a:solidFill>
              </a:rPr>
              <a:t> Benchmarks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702" name="Google Shape;702;p28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br>
              <a:rPr lang="en-US" sz="2000"/>
            </a:br>
            <a:br>
              <a:rPr lang="en-US" sz="2000"/>
            </a:br>
            <a:br>
              <a:rPr lang="en-US" sz="2000"/>
            </a:br>
            <a:endParaRPr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r>
              <a:rPr lang="en-US" sz="2000"/>
              <a:t>Single Server: 6 core + 16 GB with x 10 GBe </a:t>
            </a:r>
            <a:endParaRPr sz="2000"/>
          </a:p>
        </p:txBody>
      </p:sp>
      <p:pic>
        <p:nvPicPr>
          <p:cNvPr id="703" name="Google Shape;70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1150" y="1343138"/>
            <a:ext cx="5917500" cy="4171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9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USS Performance Benchmarks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709" name="Google Shape;709;p29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r>
              <a:rPr lang="en-US" sz="2000"/>
              <a:t>Single Server: 6 core + 16 GB with x 10 GBe </a:t>
            </a:r>
            <a:endParaRPr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0" name="Google Shape;71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1275" y="1492750"/>
            <a:ext cx="5676149" cy="4001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30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Access Methods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716" name="Google Shape;716;p30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Protocols Supported</a:t>
            </a:r>
            <a:endParaRPr/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xrootd</a:t>
            </a:r>
            <a:endParaRPr b="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https</a:t>
            </a:r>
            <a:endParaRPr b="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S3</a:t>
            </a:r>
            <a:endParaRPr b="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Authentication Methods</a:t>
            </a:r>
            <a:endParaRPr/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SciTokens</a:t>
            </a:r>
            <a:endParaRPr b="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X.509 Certificates</a:t>
            </a:r>
            <a:endParaRPr b="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0" lang="en-US"/>
              <a:t>S3 API Keys (minio)</a:t>
            </a:r>
            <a:endParaRPr b="0"/>
          </a:p>
        </p:txBody>
      </p:sp>
      <p:pic>
        <p:nvPicPr>
          <p:cNvPr id="717" name="Google Shape;71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5925" y="4180699"/>
            <a:ext cx="2279650" cy="170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3250" y="2055400"/>
            <a:ext cx="3276975" cy="12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83075" y="3221263"/>
            <a:ext cx="1637175" cy="15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06575" y="4831019"/>
            <a:ext cx="2212125" cy="767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1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>
                <a:solidFill>
                  <a:srgbClr val="003399"/>
                </a:solidFill>
              </a:rPr>
              <a:t>GO FAIR:</a:t>
            </a:r>
            <a:br>
              <a:rPr lang="en-US" sz="4300">
                <a:solidFill>
                  <a:srgbClr val="003399"/>
                </a:solidFill>
              </a:rPr>
            </a:br>
            <a:r>
              <a:rPr lang="en-US" sz="4300">
                <a:solidFill>
                  <a:srgbClr val="003399"/>
                </a:solidFill>
              </a:rPr>
              <a:t>FAIR Data Point (FDP)</a:t>
            </a:r>
            <a:endParaRPr sz="4300">
              <a:solidFill>
                <a:srgbClr val="003399"/>
              </a:solidFill>
            </a:endParaRPr>
          </a:p>
        </p:txBody>
      </p:sp>
      <p:sp>
        <p:nvSpPr>
          <p:cNvPr id="726" name="Google Shape;726;p31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Google Shape;73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9000" y="1996300"/>
            <a:ext cx="5148324" cy="3118675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32"/>
          <p:cNvSpPr txBox="1"/>
          <p:nvPr/>
        </p:nvSpPr>
        <p:spPr>
          <a:xfrm>
            <a:off x="191625" y="1470100"/>
            <a:ext cx="3326400" cy="35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Founded by FAIR paper authors (2016) to advance practical implementations of FAIR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emphasis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machine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actionable data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GFISCO </a:t>
            </a: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(GO FAIR International Support &amp; Coordination Office)</a:t>
            </a:r>
            <a:endParaRPr sz="1100"/>
          </a:p>
          <a:p>
            <a: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Offices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France, Brazil, Germany, Netherlands, Austria, U.S.</a:t>
            </a:r>
            <a:endParaRPr sz="1100"/>
          </a:p>
          <a:p>
            <a:pPr indent="-342900" lvl="0" marL="457200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(SDSC)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Mobilization around Pillars </a:t>
            </a:r>
            <a:endParaRPr sz="1100"/>
          </a:p>
        </p:txBody>
      </p:sp>
      <p:pic>
        <p:nvPicPr>
          <p:cNvPr descr="A picture containing graphics, drawing&#10;&#10;Description automatically generated" id="733" name="Google Shape;733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3257550" cy="1097794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32"/>
          <p:cNvSpPr txBox="1"/>
          <p:nvPr/>
        </p:nvSpPr>
        <p:spPr>
          <a:xfrm>
            <a:off x="5704831" y="1350410"/>
            <a:ext cx="1100400" cy="6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Pillars</a:t>
            </a:r>
            <a:endParaRPr sz="1100"/>
          </a:p>
        </p:txBody>
      </p:sp>
      <p:sp>
        <p:nvSpPr>
          <p:cNvPr id="735" name="Google Shape;735;p32"/>
          <p:cNvSpPr txBox="1"/>
          <p:nvPr/>
        </p:nvSpPr>
        <p:spPr>
          <a:xfrm>
            <a:off x="3337975" y="228267"/>
            <a:ext cx="3150600" cy="10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rgbClr val="1756A9"/>
                </a:solidFill>
              </a:rPr>
              <a:t>Initiative</a:t>
            </a:r>
            <a:endParaRPr b="1" sz="3900">
              <a:solidFill>
                <a:srgbClr val="1756A9"/>
              </a:solidFill>
            </a:endParaRPr>
          </a:p>
        </p:txBody>
      </p:sp>
      <p:pic>
        <p:nvPicPr>
          <p:cNvPr descr="A close up of a sign&#10;&#10;Description automatically generated" id="736" name="Google Shape;73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200" y="4514960"/>
            <a:ext cx="1245700" cy="2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Overview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SDSC systems in NSDF ‘system of systems’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Open Storage Network (OSN)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Open Science Grid + USS Storage &amp; SDSC Cloud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GO FAIR - FAIR Data Point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Federated Infrastructure Working Group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33"/>
          <p:cNvSpPr txBox="1"/>
          <p:nvPr>
            <p:ph type="title"/>
          </p:nvPr>
        </p:nvSpPr>
        <p:spPr>
          <a:xfrm>
            <a:off x="311700" y="339367"/>
            <a:ext cx="8520600" cy="7635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FAIR Data Points</a:t>
            </a:r>
            <a:endParaRPr>
              <a:solidFill>
                <a:srgbClr val="003399"/>
              </a:solidFill>
            </a:endParaRPr>
          </a:p>
        </p:txBody>
      </p:sp>
      <p:pic>
        <p:nvPicPr>
          <p:cNvPr id="742" name="Google Shape;74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9050" y="1843792"/>
            <a:ext cx="3886200" cy="2833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743" name="Google Shape;74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64950" y="6339635"/>
            <a:ext cx="1245700" cy="265375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33"/>
          <p:cNvSpPr txBox="1"/>
          <p:nvPr/>
        </p:nvSpPr>
        <p:spPr>
          <a:xfrm>
            <a:off x="180975" y="6275350"/>
            <a:ext cx="30000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https://www.fairdatapoint.org/</a:t>
            </a:r>
            <a:endParaRPr/>
          </a:p>
        </p:txBody>
      </p:sp>
      <p:sp>
        <p:nvSpPr>
          <p:cNvPr id="745" name="Google Shape;745;p33"/>
          <p:cNvSpPr txBox="1"/>
          <p:nvPr/>
        </p:nvSpPr>
        <p:spPr>
          <a:xfrm>
            <a:off x="254550" y="1752600"/>
            <a:ext cx="4317600" cy="35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590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/>
              <a:t>3 point FAIRification framework along with FAIR Implementation Profiles and Metadata for Machines workshops</a:t>
            </a:r>
            <a:endParaRPr sz="1600"/>
          </a:p>
          <a:p>
            <a:pPr indent="-21590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-US" sz="1600"/>
              <a:t>S</a:t>
            </a:r>
            <a:r>
              <a:rPr lang="en-US" sz="1600"/>
              <a:t>tandards-based, web-accessible store of </a:t>
            </a:r>
            <a:r>
              <a:rPr i="1" lang="en-US" sz="1600"/>
              <a:t>information about data sets</a:t>
            </a:r>
            <a:endParaRPr i="1" sz="1600"/>
          </a:p>
          <a:p>
            <a:pPr indent="-21590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-US" sz="1600"/>
              <a:t>Components include</a:t>
            </a:r>
            <a:endParaRPr sz="1600"/>
          </a:p>
          <a:p>
            <a:pPr indent="-203200" lvl="1" marL="514350" rtl="0" algn="l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Defined “API”</a:t>
            </a:r>
            <a:endParaRPr/>
          </a:p>
          <a:p>
            <a:pPr indent="-203200" lvl="1" marL="514350" rtl="0" algn="l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Reference implementation</a:t>
            </a:r>
            <a:endParaRPr/>
          </a:p>
          <a:p>
            <a:pPr indent="-203200" lvl="1" marL="514350" rtl="0" algn="l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API client</a:t>
            </a:r>
            <a:endParaRPr/>
          </a:p>
          <a:p>
            <a:pPr indent="-203200" lvl="0" marL="28575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NSDF datasets can be offered via the FDP along with simple metadata</a:t>
            </a:r>
            <a:endParaRPr/>
          </a:p>
          <a:p>
            <a:pPr indent="0" lvl="0" marL="28575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34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>
                <a:solidFill>
                  <a:srgbClr val="003399"/>
                </a:solidFill>
              </a:rPr>
              <a:t>Federated Infrastructure Working Group</a:t>
            </a:r>
            <a:endParaRPr sz="4300">
              <a:solidFill>
                <a:srgbClr val="003399"/>
              </a:solidFill>
            </a:endParaRPr>
          </a:p>
        </p:txBody>
      </p:sp>
      <p:sp>
        <p:nvSpPr>
          <p:cNvPr id="751" name="Google Shape;751;p34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35"/>
          <p:cNvSpPr txBox="1"/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900">
                <a:solidFill>
                  <a:srgbClr val="003399"/>
                </a:solidFill>
              </a:rPr>
              <a:t>Federated Infrastructure Charter Goals</a:t>
            </a:r>
            <a:endParaRPr sz="2900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7" name="Google Shape;757;p35"/>
          <p:cNvGrpSpPr/>
          <p:nvPr/>
        </p:nvGrpSpPr>
        <p:grpSpPr>
          <a:xfrm>
            <a:off x="579689" y="2459646"/>
            <a:ext cx="8556120" cy="2486849"/>
            <a:chOff x="8189" y="101386"/>
            <a:chExt cx="8556120" cy="2486849"/>
          </a:xfrm>
        </p:grpSpPr>
        <p:sp>
          <p:nvSpPr>
            <p:cNvPr id="758" name="Google Shape;758;p35"/>
            <p:cNvSpPr/>
            <p:nvPr/>
          </p:nvSpPr>
          <p:spPr>
            <a:xfrm>
              <a:off x="8189" y="101386"/>
              <a:ext cx="893923" cy="893923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5"/>
            <p:cNvSpPr/>
            <p:nvPr/>
          </p:nvSpPr>
          <p:spPr>
            <a:xfrm>
              <a:off x="8189" y="1102243"/>
              <a:ext cx="2554065" cy="1022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5"/>
            <p:cNvSpPr txBox="1"/>
            <p:nvPr/>
          </p:nvSpPr>
          <p:spPr>
            <a:xfrm>
              <a:off x="8189" y="1102243"/>
              <a:ext cx="2554065" cy="1022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>
                  <a:solidFill>
                    <a:schemeClr val="dk1"/>
                  </a:solidFill>
                </a:rPr>
                <a:t>U</a:t>
              </a:r>
              <a:r>
                <a:rPr b="0" i="0" lang="en-US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nderstand the NSDF and the national research ecosystem as a </a:t>
              </a:r>
              <a:r>
                <a:rPr b="1" i="0" lang="en-US" sz="1400" u="none" cap="none" strike="noStrike">
                  <a:solidFill>
                    <a:schemeClr val="dk1"/>
                  </a:solidFill>
                </a:rPr>
                <a:t>system of systems </a:t>
              </a:r>
              <a:r>
                <a:rPr i="0" lang="en-US" sz="1400" u="none" cap="none" strike="noStrike">
                  <a:solidFill>
                    <a:schemeClr val="dk1"/>
                  </a:solidFill>
                </a:rPr>
                <a:t>(Task 1)</a:t>
              </a:r>
              <a:endParaRPr i="0" sz="14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8189" y="2174356"/>
              <a:ext cx="2554065" cy="4138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5"/>
            <p:cNvSpPr/>
            <p:nvPr/>
          </p:nvSpPr>
          <p:spPr>
            <a:xfrm>
              <a:off x="3009217" y="101386"/>
              <a:ext cx="893923" cy="893923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5"/>
            <p:cNvSpPr/>
            <p:nvPr/>
          </p:nvSpPr>
          <p:spPr>
            <a:xfrm>
              <a:off x="3009217" y="1102243"/>
              <a:ext cx="2554065" cy="1022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5"/>
            <p:cNvSpPr txBox="1"/>
            <p:nvPr/>
          </p:nvSpPr>
          <p:spPr>
            <a:xfrm>
              <a:off x="3009217" y="1102243"/>
              <a:ext cx="2554065" cy="1022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lang="en-US">
                  <a:solidFill>
                    <a:schemeClr val="dk1"/>
                  </a:solidFill>
                </a:rPr>
                <a:t>F</a:t>
              </a:r>
              <a:r>
                <a:rPr b="1" i="0" lang="en-US" sz="1400" u="none" cap="none" strike="noStrike">
                  <a:solidFill>
                    <a:schemeClr val="dk1"/>
                  </a:solidFill>
                </a:rPr>
                <a:t>acilitate interactions</a:t>
              </a:r>
              <a:r>
                <a:rPr b="0" i="0" lang="en-US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between OSN, OSG, public clouds, CloudBank, etc. and the NSDF to create a </a:t>
              </a:r>
              <a:r>
                <a:rPr b="1" i="0" lang="en-US" sz="1400" u="none" cap="none" strike="noStrike">
                  <a:solidFill>
                    <a:schemeClr val="dk1"/>
                  </a:solidFill>
                </a:rPr>
                <a:t>neutral infrastructure </a:t>
              </a:r>
              <a:r>
                <a:rPr i="0" lang="en-US" sz="1400" u="none" cap="none" strike="noStrike">
                  <a:solidFill>
                    <a:schemeClr val="dk1"/>
                  </a:solidFill>
                </a:rPr>
                <a:t>(Task </a:t>
              </a:r>
              <a:r>
                <a:rPr lang="en-US">
                  <a:solidFill>
                    <a:schemeClr val="dk1"/>
                  </a:solidFill>
                </a:rPr>
                <a:t>2-3)</a:t>
              </a:r>
              <a:endParaRPr i="0" sz="14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765" name="Google Shape;765;p35"/>
            <p:cNvSpPr/>
            <p:nvPr/>
          </p:nvSpPr>
          <p:spPr>
            <a:xfrm>
              <a:off x="3009217" y="2174356"/>
              <a:ext cx="2554065" cy="4138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5"/>
            <p:cNvSpPr/>
            <p:nvPr/>
          </p:nvSpPr>
          <p:spPr>
            <a:xfrm>
              <a:off x="6010244" y="101386"/>
              <a:ext cx="893923" cy="893923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6010244" y="1102243"/>
              <a:ext cx="2554065" cy="1022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5"/>
            <p:cNvSpPr txBox="1"/>
            <p:nvPr/>
          </p:nvSpPr>
          <p:spPr>
            <a:xfrm>
              <a:off x="6010244" y="1102243"/>
              <a:ext cx="2554065" cy="1022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>
                  <a:solidFill>
                    <a:schemeClr val="dk1"/>
                  </a:solidFill>
                </a:rPr>
                <a:t>U</a:t>
              </a:r>
              <a:r>
                <a:rPr b="0" i="0" lang="en-US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nderstand the </a:t>
              </a:r>
              <a:r>
                <a:rPr b="1" i="0" lang="en-US" sz="1400" u="none" cap="none" strike="noStrike">
                  <a:solidFill>
                    <a:schemeClr val="dk1"/>
                  </a:solidFill>
                </a:rPr>
                <a:t>operational needs</a:t>
              </a:r>
              <a:r>
                <a:rPr b="0" i="0" lang="en-US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of the federated NSDF components and to prepare for </a:t>
              </a:r>
              <a:r>
                <a:rPr b="1" i="0" lang="en-US" sz="1400" u="none" cap="none" strike="noStrike">
                  <a:solidFill>
                    <a:schemeClr val="dk1"/>
                  </a:solidFill>
                </a:rPr>
                <a:t>scale up</a:t>
              </a:r>
              <a:r>
                <a:rPr b="0" i="0" lang="en-US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5"/>
            <p:cNvSpPr/>
            <p:nvPr/>
          </p:nvSpPr>
          <p:spPr>
            <a:xfrm>
              <a:off x="6010244" y="2174356"/>
              <a:ext cx="2554065" cy="4138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36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NSDF as a System of Systems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775" name="Google Shape;775;p36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300"/>
              <a:t>System of Systems</a:t>
            </a:r>
            <a:endParaRPr sz="2300"/>
          </a:p>
          <a:p>
            <a:pPr indent="-374650" lvl="0" marL="457200" rtl="0" algn="l">
              <a:spcBef>
                <a:spcPts val="360"/>
              </a:spcBef>
              <a:spcAft>
                <a:spcPts val="0"/>
              </a:spcAft>
              <a:buSzPts val="2300"/>
              <a:buChar char="•"/>
            </a:pPr>
            <a:r>
              <a:rPr b="0" lang="en-US" sz="2300"/>
              <a:t>Leverage existing systems to grow the NSDF ecosystem</a:t>
            </a:r>
            <a:endParaRPr b="0"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b="0" lang="en-US" sz="2300"/>
              <a:t>Create additional value by extending existing systems; only build where gaps exist</a:t>
            </a:r>
            <a:endParaRPr b="0" sz="23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300"/>
              <a:t>Operational and Managerial Independence</a:t>
            </a:r>
            <a:endParaRPr sz="2300"/>
          </a:p>
          <a:p>
            <a:pPr indent="-374650" lvl="0" marL="457200" rtl="0" algn="l">
              <a:spcBef>
                <a:spcPts val="360"/>
              </a:spcBef>
              <a:spcAft>
                <a:spcPts val="0"/>
              </a:spcAft>
              <a:buSzPts val="2300"/>
              <a:buChar char="•"/>
            </a:pPr>
            <a:r>
              <a:rPr b="0" lang="en-US" sz="2300"/>
              <a:t>Systems should be able to be operated independent of the NSDF and agreements, like a Service Level Agreement, should dictate system to system interactions</a:t>
            </a:r>
            <a:endParaRPr b="0" sz="23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300"/>
              <a:t>Systems from Different Domains should be able to Coexist</a:t>
            </a:r>
            <a:endParaRPr sz="2300"/>
          </a:p>
          <a:p>
            <a:pPr indent="-374650" lvl="0" marL="457200" rtl="0" algn="l">
              <a:spcBef>
                <a:spcPts val="360"/>
              </a:spcBef>
              <a:spcAft>
                <a:spcPts val="0"/>
              </a:spcAft>
              <a:buSzPts val="2300"/>
              <a:buChar char="•"/>
            </a:pPr>
            <a:r>
              <a:rPr b="0" lang="en-US" sz="2300"/>
              <a:t>Common low level APIs should be used to bring together systems from different domains</a:t>
            </a:r>
            <a:endParaRPr b="0" sz="23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37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NSDF as a System of Systems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781" name="Google Shape;781;p37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/>
              <a:t>Loosely Coupled </a:t>
            </a:r>
            <a:endParaRPr sz="2000"/>
          </a:p>
          <a:p>
            <a:pPr indent="-355600" lvl="0" marL="457200" rtl="0" algn="l">
              <a:spcBef>
                <a:spcPts val="360"/>
              </a:spcBef>
              <a:spcAft>
                <a:spcPts val="0"/>
              </a:spcAft>
              <a:buSzPts val="2000"/>
              <a:buChar char="•"/>
            </a:pPr>
            <a:r>
              <a:rPr b="0" lang="en-US" sz="2000"/>
              <a:t>Construct the system of systems so each system can run </a:t>
            </a:r>
            <a:r>
              <a:rPr b="0" lang="en-US" sz="2000"/>
              <a:t>independent</a:t>
            </a:r>
            <a:r>
              <a:rPr b="0" lang="en-US" sz="2000"/>
              <a:t> of each other</a:t>
            </a:r>
            <a:endParaRPr b="0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0" lang="en-US" sz="2000"/>
              <a:t>Don’t federate by “reaching in” to a system, maintain a clean boundary between systems</a:t>
            </a:r>
            <a:endParaRPr b="0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0" lang="en-US" sz="2000"/>
              <a:t>Each system should be </a:t>
            </a:r>
            <a:r>
              <a:rPr b="0" lang="en-US" sz="2000"/>
              <a:t>allowed</a:t>
            </a:r>
            <a:r>
              <a:rPr b="0" lang="en-US" sz="2000"/>
              <a:t> to evolve independently</a:t>
            </a:r>
            <a:endParaRPr b="0"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/>
              <a:t>Agile</a:t>
            </a:r>
            <a:endParaRPr sz="2000"/>
          </a:p>
          <a:p>
            <a:pPr indent="-355600" lvl="0" marL="457200" rtl="0" algn="l">
              <a:spcBef>
                <a:spcPts val="360"/>
              </a:spcBef>
              <a:spcAft>
                <a:spcPts val="0"/>
              </a:spcAft>
              <a:buSzPts val="2000"/>
              <a:buChar char="•"/>
            </a:pPr>
            <a:r>
              <a:rPr b="0" lang="en-US" sz="2000"/>
              <a:t>Interact with common APIs so the systems can be interchanged and updated with new functionality</a:t>
            </a:r>
            <a:endParaRPr b="0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0" lang="en-US" sz="2000"/>
              <a:t>Take advantage of the price competition between cloud providers</a:t>
            </a:r>
            <a:endParaRPr b="0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0" lang="en-US" sz="2000"/>
              <a:t>Be ready to </a:t>
            </a:r>
            <a:r>
              <a:rPr b="0" lang="en-US" sz="2000"/>
              <a:t>integrate</a:t>
            </a:r>
            <a:r>
              <a:rPr b="0" lang="en-US" sz="2000"/>
              <a:t> with new systems as new researcher needs are identified</a:t>
            </a:r>
            <a:endParaRPr b="0"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8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A Neutral Infrastructure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787" name="Google Shape;787;p38"/>
          <p:cNvSpPr txBox="1"/>
          <p:nvPr>
            <p:ph idx="1" type="body"/>
          </p:nvPr>
        </p:nvSpPr>
        <p:spPr>
          <a:xfrm>
            <a:off x="152400" y="1507425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400"/>
              <a:t>Use tools that abstract cloud deployment </a:t>
            </a:r>
            <a:endParaRPr sz="2400"/>
          </a:p>
          <a:p>
            <a:pPr indent="-317500" lvl="0" marL="457200" rtl="0" algn="l">
              <a:spcBef>
                <a:spcPts val="360"/>
              </a:spcBef>
              <a:spcAft>
                <a:spcPts val="0"/>
              </a:spcAft>
              <a:buSzPts val="1400"/>
              <a:buChar char="•"/>
            </a:pPr>
            <a:r>
              <a:rPr b="0" lang="en-US" sz="2400"/>
              <a:t>Terraform and Ansible can deploy the same infrastructure to multiple clouds with little modifications</a:t>
            </a:r>
            <a:endParaRPr b="0" sz="24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400"/>
              <a:t>Use services that have open APIs</a:t>
            </a:r>
            <a:endParaRPr sz="2400"/>
          </a:p>
          <a:p>
            <a:pPr indent="-317500" lvl="0" marL="457200" rtl="0" algn="l">
              <a:spcBef>
                <a:spcPts val="360"/>
              </a:spcBef>
              <a:spcAft>
                <a:spcPts val="0"/>
              </a:spcAft>
              <a:buSzPts val="1400"/>
              <a:buChar char="•"/>
            </a:pPr>
            <a:r>
              <a:rPr b="0" lang="en-US" sz="2400"/>
              <a:t>Services like Kubernetes and S3 are </a:t>
            </a:r>
            <a:r>
              <a:rPr b="0" lang="en-US" sz="2400"/>
              <a:t>ubiquitous and the APIs are well supported by many tools</a:t>
            </a:r>
            <a:endParaRPr b="0" sz="24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400"/>
              <a:t>Maintain a list of infrastructure providers</a:t>
            </a:r>
            <a:endParaRPr sz="2400"/>
          </a:p>
          <a:p>
            <a:pPr indent="-317500" lvl="0" marL="457200" rtl="0" algn="l">
              <a:spcBef>
                <a:spcPts val="360"/>
              </a:spcBef>
              <a:spcAft>
                <a:spcPts val="0"/>
              </a:spcAft>
              <a:buSzPts val="1400"/>
              <a:buChar char="•"/>
            </a:pPr>
            <a:r>
              <a:rPr b="0" lang="en-US" sz="2400"/>
              <a:t>Track services provided and APIs used so developers know where their applications can be deployed</a:t>
            </a:r>
            <a:endParaRPr b="0" sz="2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b="0" lang="en-US" sz="2400"/>
              <a:t>Track locations so services can be deployed in geographically similar areas for latency or geographically different areas for fault tolerance</a:t>
            </a:r>
            <a:endParaRPr b="0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9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03399"/>
                </a:solidFill>
              </a:rPr>
              <a:t>Task 1: </a:t>
            </a:r>
            <a:r>
              <a:rPr lang="en-US" sz="3300">
                <a:solidFill>
                  <a:srgbClr val="003399"/>
                </a:solidFill>
              </a:rPr>
              <a:t>Federated Infrastructure Providers</a:t>
            </a:r>
            <a:endParaRPr sz="3300">
              <a:solidFill>
                <a:srgbClr val="003399"/>
              </a:solidFill>
            </a:endParaRPr>
          </a:p>
        </p:txBody>
      </p:sp>
      <p:sp>
        <p:nvSpPr>
          <p:cNvPr id="793" name="Google Shape;793;p39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600"/>
              <a:t>Expanded on </a:t>
            </a:r>
            <a:r>
              <a:rPr lang="en-US" sz="2600"/>
              <a:t>services</a:t>
            </a:r>
            <a:r>
              <a:rPr lang="en-US" sz="2600"/>
              <a:t> map to include: </a:t>
            </a:r>
            <a:r>
              <a:rPr lang="en-US" sz="2600"/>
              <a:t>   </a:t>
            </a:r>
            <a:endParaRPr sz="26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-330200" lvl="0" marL="457200" rtl="0" algn="l">
              <a:spcBef>
                <a:spcPts val="360"/>
              </a:spcBef>
              <a:spcAft>
                <a:spcPts val="0"/>
              </a:spcAft>
              <a:buSzPts val="1600"/>
              <a:buChar char="•"/>
            </a:pPr>
            <a:r>
              <a:rPr b="0" lang="en-US" sz="2600"/>
              <a:t>Links to </a:t>
            </a:r>
            <a:r>
              <a:rPr b="0" lang="en-US" sz="2600"/>
              <a:t>documentation</a:t>
            </a:r>
            <a:r>
              <a:rPr b="0" lang="en-US" sz="2600"/>
              <a:t> by i</a:t>
            </a:r>
            <a:r>
              <a:rPr b="0" lang="en-US" sz="2600"/>
              <a:t>nfrastructure</a:t>
            </a:r>
            <a:r>
              <a:rPr b="0" lang="en-US" sz="2600"/>
              <a:t> providers </a:t>
            </a:r>
            <a:endParaRPr b="0" sz="2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b="0" lang="en-US" sz="2600"/>
              <a:t>Physical locations of the infrastructure</a:t>
            </a:r>
            <a:endParaRPr b="0" sz="2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b="0" lang="en-US" sz="2600"/>
              <a:t>Allocations</a:t>
            </a:r>
            <a:endParaRPr b="0" sz="2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b="0" lang="en-US" sz="2600"/>
              <a:t>The APIs the </a:t>
            </a:r>
            <a:r>
              <a:rPr b="0" lang="en-US" sz="2600"/>
              <a:t>infrastructure</a:t>
            </a:r>
            <a:r>
              <a:rPr b="0" lang="en-US" sz="2600"/>
              <a:t> supports </a:t>
            </a:r>
            <a:endParaRPr b="0" sz="26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600"/>
              <a:t>Summary available at NSDF → Resources</a:t>
            </a:r>
            <a:endParaRPr sz="26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lang="en-US" sz="2600"/>
              <a:t>https://nsdf-fabric.github.io/resources.html </a:t>
            </a:r>
            <a:endParaRPr b="0" sz="26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40"/>
          <p:cNvSpPr txBox="1"/>
          <p:nvPr>
            <p:ph type="title"/>
          </p:nvPr>
        </p:nvSpPr>
        <p:spPr>
          <a:xfrm>
            <a:off x="152400" y="304800"/>
            <a:ext cx="8839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Task 1 ct: </a:t>
            </a:r>
            <a:r>
              <a:rPr lang="en-US">
                <a:solidFill>
                  <a:srgbClr val="003399"/>
                </a:solidFill>
              </a:rPr>
              <a:t>Service Level Agreement for Federated Partners and Users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799" name="Google Shape;799;p40"/>
          <p:cNvSpPr txBox="1"/>
          <p:nvPr>
            <p:ph idx="1" type="body"/>
          </p:nvPr>
        </p:nvSpPr>
        <p:spPr>
          <a:xfrm>
            <a:off x="152400" y="1600200"/>
            <a:ext cx="88392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500"/>
              <a:t>Draft SLA available for comment:</a:t>
            </a:r>
            <a:br>
              <a:rPr lang="en-US" sz="2500"/>
            </a:br>
            <a:r>
              <a:rPr lang="en-US" sz="2500" u="sng">
                <a:solidFill>
                  <a:schemeClr val="hlink"/>
                </a:solidFill>
                <a:hlinkClick r:id="rId3"/>
              </a:rPr>
              <a:t>https://tinyurl.com/nsdf2022-sla</a:t>
            </a:r>
            <a:endParaRPr sz="25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200"/>
              <a:t>Key r</a:t>
            </a:r>
            <a:r>
              <a:rPr lang="en-US" sz="2200"/>
              <a:t>ecommendations:</a:t>
            </a:r>
            <a:endParaRPr sz="2200"/>
          </a:p>
          <a:p>
            <a:pPr indent="-304800" lvl="0" marL="457200" rtl="0" algn="l">
              <a:spcBef>
                <a:spcPts val="360"/>
              </a:spcBef>
              <a:spcAft>
                <a:spcPts val="0"/>
              </a:spcAft>
              <a:buSzPts val="1200"/>
              <a:buChar char="•"/>
            </a:pPr>
            <a:r>
              <a:rPr lang="en-US" sz="2200"/>
              <a:t>Create a single point of contact for federated partners and users</a:t>
            </a:r>
            <a:endParaRPr sz="2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en-US" sz="2200"/>
              <a:t>Create a status page for federated partners and users to go to for updates on production services</a:t>
            </a:r>
            <a:endParaRPr sz="2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en-US" sz="2200"/>
              <a:t>Collect a single point of contact for all federated partners in order to alert them of planned and unplanned outages </a:t>
            </a:r>
            <a:endParaRPr sz="2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1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Questions?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805" name="Google Shape;805;p41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152400" y="304800"/>
            <a:ext cx="8839200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SDSC Contributions to </a:t>
            </a:r>
            <a:br>
              <a:rPr lang="en-US">
                <a:solidFill>
                  <a:srgbClr val="003399"/>
                </a:solidFill>
              </a:rPr>
            </a:br>
            <a:r>
              <a:rPr lang="en-US">
                <a:solidFill>
                  <a:srgbClr val="003399"/>
                </a:solidFill>
              </a:rPr>
              <a:t>NSDF Architecture</a:t>
            </a:r>
            <a:endParaRPr>
              <a:solidFill>
                <a:srgbClr val="003399"/>
              </a:solidFill>
            </a:endParaRPr>
          </a:p>
        </p:txBody>
      </p:sp>
      <p:pic>
        <p:nvPicPr>
          <p:cNvPr id="71" name="Google Shape;7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4513" y="1284325"/>
            <a:ext cx="7114974" cy="473912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/>
          <p:nvPr/>
        </p:nvSpPr>
        <p:spPr>
          <a:xfrm>
            <a:off x="973150" y="974700"/>
            <a:ext cx="117600" cy="1608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6"/>
          <p:cNvSpPr/>
          <p:nvPr/>
        </p:nvSpPr>
        <p:spPr>
          <a:xfrm>
            <a:off x="896950" y="5099450"/>
            <a:ext cx="117600" cy="962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/>
          <p:nvPr/>
        </p:nvSpPr>
        <p:spPr>
          <a:xfrm>
            <a:off x="765500" y="1531400"/>
            <a:ext cx="3726600" cy="4600200"/>
          </a:xfrm>
          <a:prstGeom prst="ellipse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>
                <a:solidFill>
                  <a:srgbClr val="1756A9"/>
                </a:solidFill>
              </a:rPr>
              <a:t>Open Storage Network (OSN)</a:t>
            </a:r>
            <a:endParaRPr sz="4300">
              <a:solidFill>
                <a:srgbClr val="1756A9"/>
              </a:solidFill>
            </a:endParaRPr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114300" y="304800"/>
            <a:ext cx="89052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Open Storage Network</a:t>
            </a:r>
            <a:endParaRPr>
              <a:solidFill>
                <a:srgbClr val="003399"/>
              </a:solidFill>
            </a:endParaRPr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8881" y="1780988"/>
            <a:ext cx="6220613" cy="329602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2955450" y="4254350"/>
            <a:ext cx="2302200" cy="17691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/>
              <a:t>Johns Hopkins University </a:t>
            </a:r>
            <a:endParaRPr sz="1000"/>
          </a:p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/>
              <a:t>MGHPCC</a:t>
            </a:r>
            <a:endParaRPr sz="1000"/>
          </a:p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/>
              <a:t>San Diego Supercomputing Center</a:t>
            </a:r>
            <a:endParaRPr sz="1000"/>
          </a:p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/>
              <a:t>NCSA at University of Illinois</a:t>
            </a:r>
            <a:endParaRPr sz="1000"/>
          </a:p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/>
              <a:t>RENCI UNC Chapel Hill</a:t>
            </a:r>
            <a:endParaRPr sz="1000"/>
          </a:p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000"/>
              <a:t>Northwestern University </a:t>
            </a:r>
            <a:br>
              <a:rPr lang="en-US" sz="1000"/>
            </a:br>
            <a:r>
              <a:rPr lang="en-US" sz="1000"/>
              <a:t>   (Starlight)</a:t>
            </a:r>
            <a:endParaRPr sz="1000"/>
          </a:p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000"/>
              <a:t>Alabama AMU</a:t>
            </a:r>
            <a:endParaRPr sz="1000"/>
          </a:p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/>
              <a:t>University of Maine</a:t>
            </a:r>
            <a:endParaRPr sz="1000"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224275" y="1183475"/>
            <a:ext cx="2574600" cy="46701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/>
              <a:t>Goals: </a:t>
            </a:r>
            <a:endParaRPr sz="1600"/>
          </a:p>
          <a:p>
            <a:pPr indent="-330200" lvl="0" marL="45720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1600"/>
              <a:t>Simple, performant, reliable object store for sharing research data during active research</a:t>
            </a:r>
            <a:endParaRPr sz="1600"/>
          </a:p>
          <a:p>
            <a:pPr indent="-330200" lvl="0" marL="45720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1600"/>
              <a:t>Substrate to layer other services on top of/access via API, e.g. data catalogue, analysis, notebook data source</a:t>
            </a:r>
            <a:endParaRPr sz="1600"/>
          </a:p>
          <a:p>
            <a:pPr indent="-330200" lvl="0" marL="457200" rtl="0" algn="l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1600"/>
              <a:t>Open source, low annual cost, upkeep of storage distributed</a:t>
            </a:r>
            <a:endParaRPr sz="1600"/>
          </a:p>
          <a:p>
            <a:pPr indent="0" lvl="0" marL="0" rtl="0" algn="l">
              <a:lnSpc>
                <a:spcPct val="98181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/>
          </a:p>
        </p:txBody>
      </p:sp>
      <p:sp>
        <p:nvSpPr>
          <p:cNvPr id="90" name="Google Shape;90;p18"/>
          <p:cNvSpPr txBox="1"/>
          <p:nvPr/>
        </p:nvSpPr>
        <p:spPr>
          <a:xfrm>
            <a:off x="5543750" y="5406950"/>
            <a:ext cx="2922600" cy="6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50">
                <a:solidFill>
                  <a:schemeClr val="dk1"/>
                </a:solidFill>
              </a:rPr>
              <a:t>The Open Storage Network was funded by the National Science Foundation under grants #1747552, 1747493, 1747507, 1747490, 1747483 and by Schmidt Futures.</a:t>
            </a:r>
            <a:endParaRPr i="1" sz="8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114300" y="304800"/>
            <a:ext cx="89076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OSN Pod Overview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114300" y="1105350"/>
            <a:ext cx="3960300" cy="43434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i="1" lang="en-US" sz="2100">
                <a:solidFill>
                  <a:srgbClr val="C00000"/>
                </a:solidFill>
              </a:rPr>
              <a:t>Hardware</a:t>
            </a:r>
            <a:r>
              <a:rPr lang="en-US" sz="2100"/>
              <a:t> is deployed in scalable units aka Pods</a:t>
            </a:r>
            <a:endParaRPr sz="21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100"/>
              <a:t>Each Pod is:</a:t>
            </a:r>
            <a:endParaRPr sz="2100"/>
          </a:p>
          <a:p>
            <a:pPr indent="-298450" lvl="0" marL="457200" rtl="0" algn="l">
              <a:spcBef>
                <a:spcPts val="360"/>
              </a:spcBef>
              <a:spcAft>
                <a:spcPts val="0"/>
              </a:spcAft>
              <a:buSzPts val="1100"/>
              <a:buChar char="•"/>
            </a:pPr>
            <a:r>
              <a:rPr lang="en-US" sz="2100"/>
              <a:t>A single bill of materials </a:t>
            </a:r>
            <a:endParaRPr sz="2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•"/>
            </a:pPr>
            <a:r>
              <a:rPr lang="en-US" sz="2100"/>
              <a:t>Delivered with all hardware racked and configured</a:t>
            </a:r>
            <a:endParaRPr sz="2100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•"/>
            </a:pPr>
            <a:r>
              <a:rPr lang="en-US" sz="1700"/>
              <a:t>Sites just need to connect power and networking</a:t>
            </a:r>
            <a:endParaRPr sz="17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•"/>
            </a:pPr>
            <a:r>
              <a:rPr lang="en-US" sz="2100"/>
              <a:t>Capable of 40Gbps sequential IO</a:t>
            </a:r>
            <a:endParaRPr sz="2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•"/>
            </a:pPr>
            <a:r>
              <a:rPr lang="en-US" sz="2100"/>
              <a:t>Target cost $150,000</a:t>
            </a:r>
            <a:endParaRPr sz="2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•"/>
            </a:pPr>
            <a:r>
              <a:rPr lang="en-US" sz="2100"/>
              <a:t>1 PB useable storage (2019 hard drive prices)</a:t>
            </a:r>
            <a:endParaRPr sz="2100"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2900" y="1550150"/>
            <a:ext cx="1698600" cy="45559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5517900" y="1105350"/>
            <a:ext cx="3543900" cy="45951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/>
              <a:t>Open source, </a:t>
            </a:r>
            <a:r>
              <a:rPr i="1" lang="en-US" sz="2000">
                <a:solidFill>
                  <a:srgbClr val="C00000"/>
                </a:solidFill>
              </a:rPr>
              <a:t>distributed object storage service</a:t>
            </a:r>
            <a:r>
              <a:rPr lang="en-US" sz="2000"/>
              <a:t> </a:t>
            </a:r>
            <a:endParaRPr sz="2000"/>
          </a:p>
          <a:p>
            <a:pPr indent="-292100" lvl="0" marL="457200" rtl="0" algn="l">
              <a:spcBef>
                <a:spcPts val="360"/>
              </a:spcBef>
              <a:spcAft>
                <a:spcPts val="0"/>
              </a:spcAft>
              <a:buSzPts val="1000"/>
              <a:buChar char="•"/>
            </a:pPr>
            <a:r>
              <a:rPr b="1" lang="en-US" sz="2000"/>
              <a:t>S3 Compatible </a:t>
            </a:r>
            <a:endParaRPr b="1" sz="2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-US" sz="2000"/>
              <a:t>Block storage</a:t>
            </a:r>
            <a:endParaRPr sz="2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-US" sz="2000"/>
              <a:t>POSIX-compatible </a:t>
            </a:r>
            <a:endParaRPr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/>
              <a:t>Two Versions of </a:t>
            </a:r>
            <a:r>
              <a:rPr i="1" lang="en-US" sz="2000">
                <a:solidFill>
                  <a:srgbClr val="C00000"/>
                </a:solidFill>
              </a:rPr>
              <a:t>Ceph</a:t>
            </a:r>
            <a:endParaRPr i="1" sz="2000">
              <a:solidFill>
                <a:srgbClr val="C00000"/>
              </a:solidFill>
            </a:endParaRPr>
          </a:p>
          <a:p>
            <a:pPr indent="-292100" lvl="0" marL="457200" rtl="0" algn="l">
              <a:spcBef>
                <a:spcPts val="360"/>
              </a:spcBef>
              <a:spcAft>
                <a:spcPts val="0"/>
              </a:spcAft>
              <a:buSzPts val="1000"/>
              <a:buChar char="•"/>
            </a:pPr>
            <a:r>
              <a:rPr lang="en-US" sz="2000"/>
              <a:t>Red Hat Ceph Storage (RHCS) - Licensed</a:t>
            </a:r>
            <a:endParaRPr sz="2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b="1" lang="en-US" sz="2000"/>
              <a:t>Community Supported - Free</a:t>
            </a:r>
            <a:endParaRPr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400"/>
              <a:t>All OSN Pods are running version 16.2 (</a:t>
            </a:r>
            <a:r>
              <a:rPr b="1" lang="en-US" sz="1400"/>
              <a:t>Pacific</a:t>
            </a:r>
            <a:r>
              <a:rPr lang="en-US" sz="1400"/>
              <a:t>) w/ Docker Containers</a:t>
            </a:r>
            <a:endParaRPr sz="14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/>
              <a:t>Using </a:t>
            </a:r>
            <a:r>
              <a:rPr b="1" i="1" lang="en-US" sz="2000">
                <a:solidFill>
                  <a:srgbClr val="C00000"/>
                </a:solidFill>
              </a:rPr>
              <a:t>ceph-ansible</a:t>
            </a:r>
            <a:r>
              <a:rPr lang="en-US" sz="2000"/>
              <a:t> for deployment &amp; config. mgmt</a:t>
            </a:r>
            <a:endParaRPr sz="20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/>
              <a:t>Audited by TrustedCI</a:t>
            </a:r>
            <a:endParaRPr sz="2000"/>
          </a:p>
        </p:txBody>
      </p:sp>
      <p:pic>
        <p:nvPicPr>
          <p:cNvPr id="100" name="Google Shape;100;p19"/>
          <p:cNvPicPr preferRelativeResize="0"/>
          <p:nvPr/>
        </p:nvPicPr>
        <p:blipFill rotWithShape="1">
          <a:blip r:embed="rId4">
            <a:alphaModFix/>
          </a:blip>
          <a:srcRect b="38015" l="0" r="0" t="0"/>
          <a:stretch/>
        </p:blipFill>
        <p:spPr>
          <a:xfrm>
            <a:off x="8137025" y="2511575"/>
            <a:ext cx="924776" cy="713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630238" y="365125"/>
            <a:ext cx="7886700" cy="13257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OSN Stats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440775" y="1386250"/>
            <a:ext cx="4058400" cy="608100"/>
          </a:xfrm>
          <a:prstGeom prst="rect">
            <a:avLst/>
          </a:prstGeom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Pod Durability</a:t>
            </a:r>
            <a:endParaRPr/>
          </a:p>
        </p:txBody>
      </p:sp>
      <p:graphicFrame>
        <p:nvGraphicFramePr>
          <p:cNvPr id="108" name="Google Shape;108;p20"/>
          <p:cNvGraphicFramePr/>
          <p:nvPr/>
        </p:nvGraphicFramePr>
        <p:xfrm>
          <a:off x="545631" y="3636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{DA243EE2-DD7A-4B50-A64F-2A1C2099851A}</a:tableStyleId>
              </a:tblPr>
              <a:tblGrid>
                <a:gridCol w="1486900"/>
                <a:gridCol w="21839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Erasure Code Profile</a:t>
                      </a:r>
                      <a:endParaRPr b="1" sz="1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Durability</a:t>
                      </a:r>
                      <a:endParaRPr b="1" sz="1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3+1 (</a:t>
                      </a:r>
                      <a:r>
                        <a:rPr b="1" lang="en-US" sz="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OSN First Gen</a:t>
                      </a: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b="1" sz="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99.9999% (6 9s)</a:t>
                      </a:r>
                      <a:endParaRPr b="1" sz="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4+2 (</a:t>
                      </a:r>
                      <a:r>
                        <a:rPr b="1" lang="en-US" sz="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OSN Future Variation</a:t>
                      </a: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b="1" sz="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99.99999999% (10 9s)</a:t>
                      </a:r>
                      <a:endParaRPr b="1" sz="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AWS S3 Standard</a:t>
                      </a:r>
                      <a:endParaRPr i="1" sz="1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99.999999999% (11 9s)</a:t>
                      </a:r>
                      <a:endParaRPr i="1" sz="1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8+3 (</a:t>
                      </a:r>
                      <a:r>
                        <a:rPr b="1" lang="en-US" sz="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OSN Future Variation</a:t>
                      </a: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b="1" sz="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99.999999999999% (14 9s)</a:t>
                      </a:r>
                      <a:endParaRPr b="1" sz="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sp>
        <p:nvSpPr>
          <p:cNvPr id="109" name="Google Shape;109;p20"/>
          <p:cNvSpPr txBox="1"/>
          <p:nvPr>
            <p:ph idx="2" type="body"/>
          </p:nvPr>
        </p:nvSpPr>
        <p:spPr>
          <a:xfrm>
            <a:off x="402125" y="2246950"/>
            <a:ext cx="4097100" cy="13893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/>
              <a:t>Assumptions: </a:t>
            </a:r>
            <a:endParaRPr sz="1500"/>
          </a:p>
          <a:p>
            <a:pPr indent="-323850" lvl="0" marL="457200" rtl="0" algn="l">
              <a:spcBef>
                <a:spcPts val="480"/>
              </a:spcBef>
              <a:spcAft>
                <a:spcPts val="0"/>
              </a:spcAft>
              <a:buSzPts val="1500"/>
              <a:buChar char="•"/>
            </a:pPr>
            <a:r>
              <a:rPr b="0" lang="en-US" sz="1500"/>
              <a:t>0.44% Annual Failure Rate (Seagate)</a:t>
            </a:r>
            <a:endParaRPr b="0"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b="0" lang="en-US" sz="1500"/>
              <a:t>Failed disk removed &lt;1 day of failure</a:t>
            </a:r>
            <a:endParaRPr b="0" sz="1500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1500"/>
            </a:br>
            <a:r>
              <a:rPr lang="en-US" sz="1100"/>
              <a:t>https://github.com/Backblaze/erasure-coding-durability</a:t>
            </a:r>
            <a:endParaRPr sz="11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  <p:sp>
        <p:nvSpPr>
          <p:cNvPr id="110" name="Google Shape;110;p20"/>
          <p:cNvSpPr txBox="1"/>
          <p:nvPr>
            <p:ph idx="3" type="body"/>
          </p:nvPr>
        </p:nvSpPr>
        <p:spPr>
          <a:xfrm>
            <a:off x="4629150" y="1348726"/>
            <a:ext cx="3887700" cy="608100"/>
          </a:xfrm>
          <a:prstGeom prst="rect">
            <a:avLst/>
          </a:prstGeom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Network Benchmarks</a:t>
            </a:r>
            <a:endParaRPr/>
          </a:p>
        </p:txBody>
      </p:sp>
      <p:sp>
        <p:nvSpPr>
          <p:cNvPr id="111" name="Google Shape;111;p20"/>
          <p:cNvSpPr txBox="1"/>
          <p:nvPr>
            <p:ph idx="4" type="body"/>
          </p:nvPr>
        </p:nvSpPr>
        <p:spPr>
          <a:xfrm>
            <a:off x="4629150" y="2172525"/>
            <a:ext cx="4308900" cy="36846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US" sz="2200"/>
              <a:t>IceCube (SDSC): 5.5 GBps read speed from 10 nodes</a:t>
            </a:r>
            <a:r>
              <a:rPr lang="en-US" sz="2200"/>
              <a:t> </a:t>
            </a:r>
            <a:endParaRPr sz="2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US" sz="2200"/>
              <a:t>Same test w/ Azure Storage and AWS S3 was only able to achieve  4 GBps </a:t>
            </a:r>
            <a:endParaRPr b="0" sz="2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5788" y="3085225"/>
            <a:ext cx="4262275" cy="18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114300" y="304800"/>
            <a:ext cx="87540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400">
                <a:solidFill>
                  <a:srgbClr val="003399"/>
                </a:solidFill>
              </a:rPr>
              <a:t>Support, </a:t>
            </a:r>
            <a:r>
              <a:rPr lang="en-US" sz="3400">
                <a:solidFill>
                  <a:srgbClr val="003399"/>
                </a:solidFill>
              </a:rPr>
              <a:t>Configuration, and Maintenance</a:t>
            </a:r>
            <a:endParaRPr sz="3400">
              <a:solidFill>
                <a:srgbClr val="003399"/>
              </a:solidFill>
            </a:endParaRPr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77425" y="1624825"/>
            <a:ext cx="2690700" cy="3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687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20"/>
              <a:buChar char="•"/>
            </a:pPr>
            <a:r>
              <a:rPr b="0" lang="en-US" sz="2020"/>
              <a:t>Central command center w/ remote hands</a:t>
            </a:r>
            <a:endParaRPr b="0" sz="2020"/>
          </a:p>
          <a:p>
            <a:pPr indent="-35687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20"/>
              <a:buChar char="•"/>
            </a:pPr>
            <a:r>
              <a:rPr b="0" lang="en-US" sz="2020"/>
              <a:t>Developer checks out a bugfix/feature branch</a:t>
            </a:r>
            <a:endParaRPr b="0" sz="2600"/>
          </a:p>
          <a:p>
            <a:pPr indent="-35687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20"/>
              <a:buChar char="•"/>
            </a:pPr>
            <a:r>
              <a:rPr b="0" lang="en-US" sz="2020"/>
              <a:t>Modify, debug, and test locally</a:t>
            </a:r>
            <a:endParaRPr b="0" sz="2600"/>
          </a:p>
          <a:p>
            <a:pPr indent="-35687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20"/>
              <a:buChar char="•"/>
            </a:pPr>
            <a:r>
              <a:rPr b="0" lang="en-US" sz="2020"/>
              <a:t>Trial deployment on a single pod</a:t>
            </a:r>
            <a:endParaRPr b="0" sz="2600"/>
          </a:p>
          <a:p>
            <a:pPr indent="-35687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20"/>
              <a:buChar char="•"/>
            </a:pPr>
            <a:r>
              <a:rPr b="0" lang="en-US" sz="2020"/>
              <a:t>Implementation team review and and approval</a:t>
            </a:r>
            <a:endParaRPr b="0" sz="2600"/>
          </a:p>
          <a:p>
            <a:pPr indent="-35687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20"/>
              <a:buChar char="•"/>
            </a:pPr>
            <a:r>
              <a:rPr b="0" lang="en-US" sz="2020"/>
              <a:t>Branch is merged to main branch for deployment in next update</a:t>
            </a:r>
            <a:endParaRPr b="0" sz="2600"/>
          </a:p>
        </p:txBody>
      </p:sp>
      <p:sp>
        <p:nvSpPr>
          <p:cNvPr id="119" name="Google Shape;119;p21"/>
          <p:cNvSpPr/>
          <p:nvPr/>
        </p:nvSpPr>
        <p:spPr>
          <a:xfrm>
            <a:off x="2728875" y="1624825"/>
            <a:ext cx="6283500" cy="4421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0" name="Google Shape;120;p21"/>
          <p:cNvGrpSpPr/>
          <p:nvPr/>
        </p:nvGrpSpPr>
        <p:grpSpPr>
          <a:xfrm>
            <a:off x="4862812" y="1624831"/>
            <a:ext cx="571500" cy="944901"/>
            <a:chOff x="5275237" y="2336873"/>
            <a:chExt cx="762001" cy="944901"/>
          </a:xfrm>
        </p:grpSpPr>
        <p:pic>
          <p:nvPicPr>
            <p:cNvPr id="121" name="Google Shape;121;p21"/>
            <p:cNvPicPr preferRelativeResize="0"/>
            <p:nvPr/>
          </p:nvPicPr>
          <p:blipFill rotWithShape="1">
            <a:blip r:embed="rId3">
              <a:alphaModFix/>
            </a:blip>
            <a:srcRect b="8894" l="32463" r="30165" t="22315"/>
            <a:stretch/>
          </p:blipFill>
          <p:spPr>
            <a:xfrm flipH="1">
              <a:off x="5275237" y="2595974"/>
              <a:ext cx="762001" cy="68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Google Shape;122;p21"/>
            <p:cNvSpPr txBox="1"/>
            <p:nvPr/>
          </p:nvSpPr>
          <p:spPr>
            <a:xfrm>
              <a:off x="5313337" y="2336873"/>
              <a:ext cx="7239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</a:rPr>
                <a:t>GitHub</a:t>
              </a:r>
              <a:endParaRPr/>
            </a:p>
          </p:txBody>
        </p:sp>
      </p:grpSp>
      <p:grpSp>
        <p:nvGrpSpPr>
          <p:cNvPr id="123" name="Google Shape;123;p21"/>
          <p:cNvGrpSpPr/>
          <p:nvPr/>
        </p:nvGrpSpPr>
        <p:grpSpPr>
          <a:xfrm>
            <a:off x="6264829" y="1893269"/>
            <a:ext cx="1371600" cy="327426"/>
            <a:chOff x="8394405" y="2671275"/>
            <a:chExt cx="1828800" cy="327426"/>
          </a:xfrm>
        </p:grpSpPr>
        <p:pic>
          <p:nvPicPr>
            <p:cNvPr descr="Image result for 1U Supermicro" id="124" name="Google Shape;124;p21"/>
            <p:cNvPicPr preferRelativeResize="0"/>
            <p:nvPr/>
          </p:nvPicPr>
          <p:blipFill rotWithShape="1">
            <a:blip r:embed="rId4">
              <a:alphaModFix/>
            </a:blip>
            <a:srcRect b="10772" l="3152" r="1898" t="51231"/>
            <a:stretch/>
          </p:blipFill>
          <p:spPr>
            <a:xfrm>
              <a:off x="8394405" y="2671275"/>
              <a:ext cx="1828800" cy="1637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 result for 1U Supermicro" id="125" name="Google Shape;125;p21"/>
            <p:cNvPicPr preferRelativeResize="0"/>
            <p:nvPr/>
          </p:nvPicPr>
          <p:blipFill rotWithShape="1">
            <a:blip r:embed="rId4">
              <a:alphaModFix/>
            </a:blip>
            <a:srcRect b="10772" l="3152" r="1898" t="51231"/>
            <a:stretch/>
          </p:blipFill>
          <p:spPr>
            <a:xfrm>
              <a:off x="8394405" y="2834988"/>
              <a:ext cx="1828800" cy="16371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6" name="Google Shape;126;p21"/>
          <p:cNvPicPr preferRelativeResize="0"/>
          <p:nvPr/>
        </p:nvPicPr>
        <p:blipFill rotWithShape="1">
          <a:blip r:embed="rId5">
            <a:alphaModFix/>
          </a:blip>
          <a:srcRect b="16742" l="0" r="49589" t="0"/>
          <a:stretch/>
        </p:blipFill>
        <p:spPr>
          <a:xfrm>
            <a:off x="3564425" y="4825025"/>
            <a:ext cx="1300525" cy="95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84877" y="3572495"/>
            <a:ext cx="726521" cy="44621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/>
          <p:nvPr/>
        </p:nvSpPr>
        <p:spPr>
          <a:xfrm>
            <a:off x="2804474" y="3571450"/>
            <a:ext cx="879900" cy="586200"/>
          </a:xfrm>
          <a:prstGeom prst="rect">
            <a:avLst/>
          </a:prstGeom>
          <a:solidFill>
            <a:srgbClr val="003399"/>
          </a:solidFill>
          <a:ln cap="flat" cmpd="sng" w="127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Local Test HW/VMs</a:t>
            </a:r>
            <a:endParaRPr/>
          </a:p>
        </p:txBody>
      </p:sp>
      <p:grpSp>
        <p:nvGrpSpPr>
          <p:cNvPr id="129" name="Google Shape;129;p21"/>
          <p:cNvGrpSpPr/>
          <p:nvPr/>
        </p:nvGrpSpPr>
        <p:grpSpPr>
          <a:xfrm>
            <a:off x="6850570" y="3204866"/>
            <a:ext cx="1170036" cy="2017001"/>
            <a:chOff x="9021341" y="3919397"/>
            <a:chExt cx="1560048" cy="2017001"/>
          </a:xfrm>
        </p:grpSpPr>
        <p:grpSp>
          <p:nvGrpSpPr>
            <p:cNvPr id="130" name="Google Shape;130;p21"/>
            <p:cNvGrpSpPr/>
            <p:nvPr/>
          </p:nvGrpSpPr>
          <p:grpSpPr>
            <a:xfrm>
              <a:off x="9021341" y="3919397"/>
              <a:ext cx="645648" cy="1102601"/>
              <a:chOff x="3357606" y="2097540"/>
              <a:chExt cx="1832145" cy="4234260"/>
            </a:xfrm>
          </p:grpSpPr>
          <p:pic>
            <p:nvPicPr>
              <p:cNvPr id="131" name="Google Shape;131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32" name="Google Shape;132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33" name="Google Shape;133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34" name="Google Shape;134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35" name="Google Shape;135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36" name="Google Shape;136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137" name="Google Shape;137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138" name="Google Shape;138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9" name="Google Shape;139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140" name="Google Shape;140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1" name="Google Shape;141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49" name="Google Shape;149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150" name="Google Shape;150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151" name="Google Shape;151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152" name="Google Shape;152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153" name="Google Shape;153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154" name="Google Shape;154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155" name="Google Shape;155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56" name="Google Shape;156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157" name="Google Shape;157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158" name="Google Shape;158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59" name="Google Shape;159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160" name="Google Shape;160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161" name="Google Shape;161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62" name="Google Shape;162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163" name="Google Shape;163;p21"/>
            <p:cNvGrpSpPr/>
            <p:nvPr/>
          </p:nvGrpSpPr>
          <p:grpSpPr>
            <a:xfrm>
              <a:off x="9173741" y="4071797"/>
              <a:ext cx="645648" cy="1102601"/>
              <a:chOff x="3357606" y="2097540"/>
              <a:chExt cx="1832145" cy="4234260"/>
            </a:xfrm>
          </p:grpSpPr>
          <p:pic>
            <p:nvPicPr>
              <p:cNvPr id="164" name="Google Shape;164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65" name="Google Shape;165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66" name="Google Shape;166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67" name="Google Shape;167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68" name="Google Shape;168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69" name="Google Shape;169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170" name="Google Shape;170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171" name="Google Shape;171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2" name="Google Shape;172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173" name="Google Shape;173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4" name="Google Shape;174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82" name="Google Shape;182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183" name="Google Shape;183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184" name="Google Shape;184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185" name="Google Shape;185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186" name="Google Shape;186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187" name="Google Shape;187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188" name="Google Shape;188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9" name="Google Shape;189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190" name="Google Shape;190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191" name="Google Shape;191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2" name="Google Shape;192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193" name="Google Shape;193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194" name="Google Shape;194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5" name="Google Shape;195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196" name="Google Shape;196;p21"/>
            <p:cNvGrpSpPr/>
            <p:nvPr/>
          </p:nvGrpSpPr>
          <p:grpSpPr>
            <a:xfrm>
              <a:off x="9326141" y="4224197"/>
              <a:ext cx="645648" cy="1102601"/>
              <a:chOff x="3357606" y="2097540"/>
              <a:chExt cx="1832145" cy="4234260"/>
            </a:xfrm>
          </p:grpSpPr>
          <p:pic>
            <p:nvPicPr>
              <p:cNvPr id="197" name="Google Shape;197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98" name="Google Shape;198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199" name="Google Shape;199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00" name="Google Shape;200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01" name="Google Shape;201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02" name="Google Shape;202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03" name="Google Shape;203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04" name="Google Shape;204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5" name="Google Shape;205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06" name="Google Shape;206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7" name="Google Shape;207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5" name="Google Shape;215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16" name="Google Shape;216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17" name="Google Shape;217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18" name="Google Shape;218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19" name="Google Shape;219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220" name="Google Shape;220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221" name="Google Shape;221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22" name="Google Shape;222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223" name="Google Shape;223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224" name="Google Shape;224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25" name="Google Shape;225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226" name="Google Shape;226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227" name="Google Shape;227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28" name="Google Shape;228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229" name="Google Shape;229;p21"/>
            <p:cNvGrpSpPr/>
            <p:nvPr/>
          </p:nvGrpSpPr>
          <p:grpSpPr>
            <a:xfrm>
              <a:off x="9478541" y="4376597"/>
              <a:ext cx="645648" cy="1102601"/>
              <a:chOff x="3357606" y="2097540"/>
              <a:chExt cx="1832145" cy="4234260"/>
            </a:xfrm>
          </p:grpSpPr>
          <p:pic>
            <p:nvPicPr>
              <p:cNvPr id="230" name="Google Shape;230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31" name="Google Shape;231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32" name="Google Shape;232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33" name="Google Shape;233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34" name="Google Shape;234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35" name="Google Shape;235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36" name="Google Shape;236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37" name="Google Shape;237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8" name="Google Shape;238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39" name="Google Shape;239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0" name="Google Shape;240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8" name="Google Shape;248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49" name="Google Shape;249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50" name="Google Shape;250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51" name="Google Shape;251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52" name="Google Shape;252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253" name="Google Shape;253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254" name="Google Shape;254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55" name="Google Shape;255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256" name="Google Shape;256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257" name="Google Shape;257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58" name="Google Shape;258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259" name="Google Shape;259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260" name="Google Shape;260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61" name="Google Shape;261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262" name="Google Shape;262;p21"/>
            <p:cNvGrpSpPr/>
            <p:nvPr/>
          </p:nvGrpSpPr>
          <p:grpSpPr>
            <a:xfrm>
              <a:off x="9630941" y="4528997"/>
              <a:ext cx="645648" cy="1102601"/>
              <a:chOff x="3357606" y="2097540"/>
              <a:chExt cx="1832145" cy="4234260"/>
            </a:xfrm>
          </p:grpSpPr>
          <p:pic>
            <p:nvPicPr>
              <p:cNvPr id="263" name="Google Shape;263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64" name="Google Shape;264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65" name="Google Shape;265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66" name="Google Shape;266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67" name="Google Shape;267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68" name="Google Shape;268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69" name="Google Shape;269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70" name="Google Shape;270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1" name="Google Shape;271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272" name="Google Shape;272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3" name="Google Shape;273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81" name="Google Shape;281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82" name="Google Shape;282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83" name="Google Shape;283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84" name="Google Shape;284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285" name="Google Shape;285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286" name="Google Shape;286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287" name="Google Shape;287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88" name="Google Shape;288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289" name="Google Shape;289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290" name="Google Shape;290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91" name="Google Shape;291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292" name="Google Shape;292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293" name="Google Shape;293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94" name="Google Shape;294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295" name="Google Shape;295;p21"/>
            <p:cNvGrpSpPr/>
            <p:nvPr/>
          </p:nvGrpSpPr>
          <p:grpSpPr>
            <a:xfrm>
              <a:off x="9783341" y="4681397"/>
              <a:ext cx="645648" cy="1102601"/>
              <a:chOff x="3357606" y="2097540"/>
              <a:chExt cx="1832145" cy="4234260"/>
            </a:xfrm>
          </p:grpSpPr>
          <p:pic>
            <p:nvPicPr>
              <p:cNvPr id="296" name="Google Shape;296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97" name="Google Shape;297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98" name="Google Shape;298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299" name="Google Shape;299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00" name="Google Shape;300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01" name="Google Shape;301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02" name="Google Shape;302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03" name="Google Shape;303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4" name="Google Shape;304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05" name="Google Shape;305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6" name="Google Shape;306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14" name="Google Shape;314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15" name="Google Shape;315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16" name="Google Shape;316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17" name="Google Shape;317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18" name="Google Shape;318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319" name="Google Shape;319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320" name="Google Shape;320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21" name="Google Shape;321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322" name="Google Shape;322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323" name="Google Shape;323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24" name="Google Shape;324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325" name="Google Shape;325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326" name="Google Shape;326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27" name="Google Shape;327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328" name="Google Shape;328;p21"/>
            <p:cNvGrpSpPr/>
            <p:nvPr/>
          </p:nvGrpSpPr>
          <p:grpSpPr>
            <a:xfrm>
              <a:off x="9935741" y="4833797"/>
              <a:ext cx="645648" cy="1102601"/>
              <a:chOff x="3357606" y="2097540"/>
              <a:chExt cx="1832145" cy="4234260"/>
            </a:xfrm>
          </p:grpSpPr>
          <p:pic>
            <p:nvPicPr>
              <p:cNvPr id="329" name="Google Shape;329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30" name="Google Shape;330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31" name="Google Shape;331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32" name="Google Shape;332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33" name="Google Shape;333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34" name="Google Shape;334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35" name="Google Shape;335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36" name="Google Shape;336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7" name="Google Shape;337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38" name="Google Shape;338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9" name="Google Shape;339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7" name="Google Shape;347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48" name="Google Shape;348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49" name="Google Shape;349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50" name="Google Shape;350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51" name="Google Shape;351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352" name="Google Shape;352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353" name="Google Shape;353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54" name="Google Shape;354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355" name="Google Shape;355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356" name="Google Shape;356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57" name="Google Shape;357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358" name="Google Shape;358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359" name="Google Shape;359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0" name="Google Shape;360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</p:grpSp>
      <p:grpSp>
        <p:nvGrpSpPr>
          <p:cNvPr id="361" name="Google Shape;361;p21"/>
          <p:cNvGrpSpPr/>
          <p:nvPr/>
        </p:nvGrpSpPr>
        <p:grpSpPr>
          <a:xfrm>
            <a:off x="7744622" y="2409136"/>
            <a:ext cx="1170036" cy="2017001"/>
            <a:chOff x="10367462" y="2977239"/>
            <a:chExt cx="1560048" cy="2017001"/>
          </a:xfrm>
        </p:grpSpPr>
        <p:grpSp>
          <p:nvGrpSpPr>
            <p:cNvPr id="362" name="Google Shape;362;p21"/>
            <p:cNvGrpSpPr/>
            <p:nvPr/>
          </p:nvGrpSpPr>
          <p:grpSpPr>
            <a:xfrm>
              <a:off x="10367462" y="2977239"/>
              <a:ext cx="645648" cy="1102601"/>
              <a:chOff x="3357606" y="2097540"/>
              <a:chExt cx="1832145" cy="4234260"/>
            </a:xfrm>
          </p:grpSpPr>
          <p:pic>
            <p:nvPicPr>
              <p:cNvPr id="363" name="Google Shape;363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64" name="Google Shape;364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65" name="Google Shape;365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66" name="Google Shape;366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67" name="Google Shape;367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68" name="Google Shape;368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69" name="Google Shape;369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70" name="Google Shape;370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71" name="Google Shape;371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372" name="Google Shape;372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73" name="Google Shape;373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81" name="Google Shape;381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82" name="Google Shape;382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83" name="Google Shape;383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84" name="Google Shape;384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385" name="Google Shape;385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386" name="Google Shape;386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387" name="Google Shape;387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8" name="Google Shape;388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389" name="Google Shape;389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390" name="Google Shape;390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1" name="Google Shape;391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392" name="Google Shape;392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393" name="Google Shape;393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4" name="Google Shape;394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395" name="Google Shape;395;p21"/>
            <p:cNvGrpSpPr/>
            <p:nvPr/>
          </p:nvGrpSpPr>
          <p:grpSpPr>
            <a:xfrm>
              <a:off x="10519862" y="3129639"/>
              <a:ext cx="645648" cy="1102601"/>
              <a:chOff x="3357606" y="2097540"/>
              <a:chExt cx="1832145" cy="4234260"/>
            </a:xfrm>
          </p:grpSpPr>
          <p:pic>
            <p:nvPicPr>
              <p:cNvPr id="396" name="Google Shape;396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97" name="Google Shape;397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98" name="Google Shape;398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399" name="Google Shape;399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00" name="Google Shape;400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01" name="Google Shape;401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02" name="Google Shape;402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03" name="Google Shape;403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4" name="Google Shape;404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05" name="Google Shape;405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6" name="Google Shape;406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4" name="Google Shape;414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15" name="Google Shape;415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16" name="Google Shape;416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17" name="Google Shape;417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18" name="Google Shape;418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419" name="Google Shape;419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420" name="Google Shape;420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21" name="Google Shape;421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422" name="Google Shape;422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423" name="Google Shape;423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24" name="Google Shape;424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425" name="Google Shape;425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426" name="Google Shape;426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27" name="Google Shape;427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428" name="Google Shape;428;p21"/>
            <p:cNvGrpSpPr/>
            <p:nvPr/>
          </p:nvGrpSpPr>
          <p:grpSpPr>
            <a:xfrm>
              <a:off x="10672262" y="3282039"/>
              <a:ext cx="645648" cy="1102601"/>
              <a:chOff x="3357606" y="2097540"/>
              <a:chExt cx="1832145" cy="4234260"/>
            </a:xfrm>
          </p:grpSpPr>
          <p:pic>
            <p:nvPicPr>
              <p:cNvPr id="429" name="Google Shape;429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30" name="Google Shape;430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31" name="Google Shape;431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32" name="Google Shape;432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33" name="Google Shape;433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34" name="Google Shape;434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35" name="Google Shape;435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36" name="Google Shape;436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7" name="Google Shape;437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38" name="Google Shape;438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39" name="Google Shape;439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7" name="Google Shape;447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48" name="Google Shape;448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49" name="Google Shape;449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50" name="Google Shape;450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51" name="Google Shape;451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452" name="Google Shape;452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453" name="Google Shape;453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54" name="Google Shape;454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455" name="Google Shape;455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456" name="Google Shape;456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57" name="Google Shape;457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458" name="Google Shape;458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459" name="Google Shape;459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60" name="Google Shape;460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461" name="Google Shape;461;p21"/>
            <p:cNvGrpSpPr/>
            <p:nvPr/>
          </p:nvGrpSpPr>
          <p:grpSpPr>
            <a:xfrm>
              <a:off x="10824662" y="3434439"/>
              <a:ext cx="645648" cy="1102601"/>
              <a:chOff x="3357606" y="2097540"/>
              <a:chExt cx="1832145" cy="4234260"/>
            </a:xfrm>
          </p:grpSpPr>
          <p:pic>
            <p:nvPicPr>
              <p:cNvPr id="462" name="Google Shape;462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63" name="Google Shape;463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64" name="Google Shape;464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65" name="Google Shape;465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66" name="Google Shape;466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67" name="Google Shape;467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68" name="Google Shape;468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69" name="Google Shape;469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70" name="Google Shape;470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471" name="Google Shape;471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72" name="Google Shape;472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80" name="Google Shape;480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81" name="Google Shape;481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82" name="Google Shape;482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83" name="Google Shape;483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484" name="Google Shape;484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485" name="Google Shape;485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486" name="Google Shape;486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87" name="Google Shape;487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488" name="Google Shape;488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489" name="Google Shape;489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90" name="Google Shape;490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491" name="Google Shape;491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492" name="Google Shape;492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93" name="Google Shape;493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494" name="Google Shape;494;p21"/>
            <p:cNvGrpSpPr/>
            <p:nvPr/>
          </p:nvGrpSpPr>
          <p:grpSpPr>
            <a:xfrm>
              <a:off x="10977062" y="3586839"/>
              <a:ext cx="645648" cy="1102601"/>
              <a:chOff x="3357606" y="2097540"/>
              <a:chExt cx="1832145" cy="4234260"/>
            </a:xfrm>
          </p:grpSpPr>
          <p:pic>
            <p:nvPicPr>
              <p:cNvPr id="495" name="Google Shape;495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96" name="Google Shape;496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97" name="Google Shape;497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98" name="Google Shape;498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499" name="Google Shape;499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00" name="Google Shape;500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01" name="Google Shape;501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02" name="Google Shape;502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03" name="Google Shape;503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04" name="Google Shape;504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05" name="Google Shape;505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13" name="Google Shape;513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14" name="Google Shape;514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15" name="Google Shape;515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16" name="Google Shape;516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17" name="Google Shape;517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518" name="Google Shape;518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519" name="Google Shape;519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20" name="Google Shape;520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521" name="Google Shape;521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522" name="Google Shape;522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23" name="Google Shape;523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524" name="Google Shape;524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525" name="Google Shape;525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26" name="Google Shape;526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527" name="Google Shape;527;p21"/>
            <p:cNvGrpSpPr/>
            <p:nvPr/>
          </p:nvGrpSpPr>
          <p:grpSpPr>
            <a:xfrm>
              <a:off x="11129462" y="3739239"/>
              <a:ext cx="645648" cy="1102601"/>
              <a:chOff x="3357606" y="2097540"/>
              <a:chExt cx="1832145" cy="4234260"/>
            </a:xfrm>
          </p:grpSpPr>
          <p:pic>
            <p:nvPicPr>
              <p:cNvPr id="528" name="Google Shape;528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29" name="Google Shape;529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30" name="Google Shape;530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31" name="Google Shape;531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32" name="Google Shape;532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33" name="Google Shape;533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34" name="Google Shape;534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35" name="Google Shape;535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6" name="Google Shape;536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37" name="Google Shape;537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8" name="Google Shape;538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46" name="Google Shape;546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47" name="Google Shape;547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48" name="Google Shape;548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49" name="Google Shape;549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50" name="Google Shape;550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551" name="Google Shape;551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552" name="Google Shape;552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53" name="Google Shape;553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554" name="Google Shape;554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555" name="Google Shape;555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56" name="Google Shape;556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557" name="Google Shape;557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558" name="Google Shape;558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59" name="Google Shape;559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  <p:grpSp>
          <p:nvGrpSpPr>
            <p:cNvPr id="560" name="Google Shape;560;p21"/>
            <p:cNvGrpSpPr/>
            <p:nvPr/>
          </p:nvGrpSpPr>
          <p:grpSpPr>
            <a:xfrm>
              <a:off x="11281862" y="3891640"/>
              <a:ext cx="645648" cy="1102601"/>
              <a:chOff x="3357606" y="2097540"/>
              <a:chExt cx="1832145" cy="4234260"/>
            </a:xfrm>
          </p:grpSpPr>
          <p:pic>
            <p:nvPicPr>
              <p:cNvPr id="561" name="Google Shape;561;p21"/>
              <p:cNvPicPr preferRelativeResize="0"/>
              <p:nvPr/>
            </p:nvPicPr>
            <p:blipFill rotWithShape="1">
              <a:blip r:embed="rId7">
                <a:alphaModFix/>
              </a:blip>
              <a:srcRect b="0" l="959" r="2160" t="38164"/>
              <a:stretch/>
            </p:blipFill>
            <p:spPr>
              <a:xfrm>
                <a:off x="3357606" y="2097540"/>
                <a:ext cx="1828800" cy="1995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62" name="Google Shape;562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298177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63" name="Google Shape;563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365178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64" name="Google Shape;564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32178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65" name="Google Shape;565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4991790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ttp://www.supermicro.com/CDS_Image/uploads/chassis/cse-847beic-r1k28lpb_front_1.jpg" id="566" name="Google Shape;566;p21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21777"/>
              <a:stretch/>
            </p:blipFill>
            <p:spPr>
              <a:xfrm>
                <a:off x="3360953" y="5661795"/>
                <a:ext cx="1828798" cy="6700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67" name="Google Shape;567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64014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68" name="Google Shape;568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486754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69" name="Google Shape;569;p21"/>
              <p:cNvPicPr preferRelativeResize="0"/>
              <p:nvPr/>
            </p:nvPicPr>
            <p:blipFill rotWithShape="1">
              <a:blip r:embed="rId9">
                <a:alphaModFix/>
              </a:blip>
              <a:srcRect b="38820" l="4811" r="4567" t="49232"/>
              <a:stretch/>
            </p:blipFill>
            <p:spPr>
              <a:xfrm>
                <a:off x="3357606" y="2297051"/>
                <a:ext cx="1828800" cy="1808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 result for 1U Supermicro" id="570" name="Google Shape;570;p21"/>
              <p:cNvPicPr preferRelativeResize="0"/>
              <p:nvPr/>
            </p:nvPicPr>
            <p:blipFill rotWithShape="1">
              <a:blip r:embed="rId4">
                <a:alphaModFix/>
              </a:blip>
              <a:srcRect b="10772" l="3152" r="1898" t="51231"/>
              <a:stretch/>
            </p:blipFill>
            <p:spPr>
              <a:xfrm>
                <a:off x="3357606" y="2806619"/>
                <a:ext cx="1828800" cy="16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71" name="Google Shape;571;p21"/>
              <p:cNvSpPr txBox="1"/>
              <p:nvPr/>
            </p:nvSpPr>
            <p:spPr>
              <a:xfrm>
                <a:off x="4676674" y="24959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1"/>
              <p:cNvSpPr txBox="1"/>
              <p:nvPr/>
            </p:nvSpPr>
            <p:spPr>
              <a:xfrm>
                <a:off x="4676674" y="264838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573;p21"/>
              <p:cNvSpPr txBox="1"/>
              <p:nvPr/>
            </p:nvSpPr>
            <p:spPr>
              <a:xfrm>
                <a:off x="4676674" y="2803858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21"/>
              <p:cNvSpPr txBox="1"/>
              <p:nvPr/>
            </p:nvSpPr>
            <p:spPr>
              <a:xfrm>
                <a:off x="4676674" y="3221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1"/>
              <p:cNvSpPr txBox="1"/>
              <p:nvPr/>
            </p:nvSpPr>
            <p:spPr>
              <a:xfrm>
                <a:off x="4676674" y="3874269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21"/>
              <p:cNvSpPr txBox="1"/>
              <p:nvPr/>
            </p:nvSpPr>
            <p:spPr>
              <a:xfrm>
                <a:off x="4676674" y="4544274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21"/>
              <p:cNvSpPr txBox="1"/>
              <p:nvPr/>
            </p:nvSpPr>
            <p:spPr>
              <a:xfrm>
                <a:off x="4676674" y="5257543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21"/>
              <p:cNvSpPr txBox="1"/>
              <p:nvPr/>
            </p:nvSpPr>
            <p:spPr>
              <a:xfrm>
                <a:off x="4676674" y="5927547"/>
                <a:ext cx="360600" cy="138600"/>
              </a:xfrm>
              <a:prstGeom prst="rect">
                <a:avLst/>
              </a:prstGeom>
              <a:solidFill>
                <a:srgbClr val="8DA9DB">
                  <a:alpha val="57650"/>
                </a:srgb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79" name="Google Shape;579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4" y="3221542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80" name="Google Shape;580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47183" y="3874269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81" name="Google Shape;581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70875" y="453067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82" name="Google Shape;582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249260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pic>
            <p:nvPicPr>
              <p:cNvPr id="583" name="Google Shape;583;p21"/>
              <p:cNvPicPr preferRelativeResize="0"/>
              <p:nvPr/>
            </p:nvPicPr>
            <p:blipFill rotWithShape="1">
              <a:blip r:embed="rId10">
                <a:alphaModFix/>
              </a:blip>
              <a:srcRect b="35318" l="0" r="0" t="30302"/>
              <a:stretch/>
            </p:blipFill>
            <p:spPr>
              <a:xfrm>
                <a:off x="3588028" y="5870685"/>
                <a:ext cx="861573" cy="135763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  <p:grpSp>
            <p:nvGrpSpPr>
              <p:cNvPr id="584" name="Google Shape;584;p21"/>
              <p:cNvGrpSpPr/>
              <p:nvPr/>
            </p:nvGrpSpPr>
            <p:grpSpPr>
              <a:xfrm>
                <a:off x="3558906" y="2492396"/>
                <a:ext cx="1031348" cy="146469"/>
                <a:chOff x="6979753" y="2528456"/>
                <a:chExt cx="1031348" cy="146469"/>
              </a:xfrm>
            </p:grpSpPr>
            <p:sp>
              <p:nvSpPr>
                <p:cNvPr id="585" name="Google Shape;585;p21"/>
                <p:cNvSpPr txBox="1"/>
                <p:nvPr/>
              </p:nvSpPr>
              <p:spPr>
                <a:xfrm>
                  <a:off x="6979753" y="253632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86" name="Google Shape;586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0806" y="2528456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587" name="Google Shape;587;p21"/>
              <p:cNvGrpSpPr/>
              <p:nvPr/>
            </p:nvGrpSpPr>
            <p:grpSpPr>
              <a:xfrm>
                <a:off x="3813640" y="2648383"/>
                <a:ext cx="782964" cy="142969"/>
                <a:chOff x="7234487" y="2684443"/>
                <a:chExt cx="782964" cy="142969"/>
              </a:xfrm>
            </p:grpSpPr>
            <p:sp>
              <p:nvSpPr>
                <p:cNvPr id="588" name="Google Shape;588;p21"/>
                <p:cNvSpPr txBox="1"/>
                <p:nvPr/>
              </p:nvSpPr>
              <p:spPr>
                <a:xfrm>
                  <a:off x="7234487" y="2688812"/>
                  <a:ext cx="1569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89" name="Google Shape;589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684443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  <p:grpSp>
            <p:nvGrpSpPr>
              <p:cNvPr id="590" name="Google Shape;590;p21"/>
              <p:cNvGrpSpPr/>
              <p:nvPr/>
            </p:nvGrpSpPr>
            <p:grpSpPr>
              <a:xfrm>
                <a:off x="3914675" y="2818899"/>
                <a:ext cx="681929" cy="139726"/>
                <a:chOff x="7335522" y="2854959"/>
                <a:chExt cx="681929" cy="139726"/>
              </a:xfrm>
            </p:grpSpPr>
            <p:sp>
              <p:nvSpPr>
                <p:cNvPr id="591" name="Google Shape;591;p21"/>
                <p:cNvSpPr txBox="1"/>
                <p:nvPr/>
              </p:nvSpPr>
              <p:spPr>
                <a:xfrm>
                  <a:off x="7335522" y="2856085"/>
                  <a:ext cx="360600" cy="138600"/>
                </a:xfrm>
                <a:prstGeom prst="rect">
                  <a:avLst/>
                </a:prstGeom>
                <a:solidFill>
                  <a:schemeClr val="accent2">
                    <a:alpha val="57650"/>
                  </a:schemeClr>
                </a:solidFill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92" name="Google Shape;592;p2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13721" l="10478" r="62987" t="13641"/>
                <a:stretch/>
              </p:blipFill>
              <p:spPr>
                <a:xfrm>
                  <a:off x="7847156" y="2854959"/>
                  <a:ext cx="170295" cy="132706"/>
                </a:xfrm>
                <a:prstGeom prst="rect">
                  <a:avLst/>
                </a:prstGeom>
                <a:solidFill>
                  <a:schemeClr val="accent2">
                    <a:alpha val="52940"/>
                  </a:schemeClr>
                </a:solidFill>
                <a:ln>
                  <a:noFill/>
                </a:ln>
              </p:spPr>
            </p:pic>
          </p:grpSp>
        </p:grpSp>
      </p:grpSp>
      <p:grpSp>
        <p:nvGrpSpPr>
          <p:cNvPr id="593" name="Google Shape;593;p21"/>
          <p:cNvGrpSpPr/>
          <p:nvPr/>
        </p:nvGrpSpPr>
        <p:grpSpPr>
          <a:xfrm>
            <a:off x="5538873" y="3526630"/>
            <a:ext cx="484236" cy="1102601"/>
            <a:chOff x="3357606" y="2097540"/>
            <a:chExt cx="1832145" cy="4234260"/>
          </a:xfrm>
        </p:grpSpPr>
        <p:pic>
          <p:nvPicPr>
            <p:cNvPr id="594" name="Google Shape;594;p21"/>
            <p:cNvPicPr preferRelativeResize="0"/>
            <p:nvPr/>
          </p:nvPicPr>
          <p:blipFill rotWithShape="1">
            <a:blip r:embed="rId7">
              <a:alphaModFix/>
            </a:blip>
            <a:srcRect b="0" l="959" r="2160" t="38164"/>
            <a:stretch/>
          </p:blipFill>
          <p:spPr>
            <a:xfrm>
              <a:off x="3357606" y="2097540"/>
              <a:ext cx="1828800" cy="1995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://www.supermicro.com/CDS_Image/uploads/chassis/cse-847beic-r1k28lpb_front_1.jpg" id="595" name="Google Shape;595;p21"/>
            <p:cNvPicPr preferRelativeResize="0"/>
            <p:nvPr/>
          </p:nvPicPr>
          <p:blipFill rotWithShape="1">
            <a:blip r:embed="rId8">
              <a:alphaModFix/>
            </a:blip>
            <a:srcRect b="0" l="0" r="0" t="21777"/>
            <a:stretch/>
          </p:blipFill>
          <p:spPr>
            <a:xfrm>
              <a:off x="3360953" y="2981775"/>
              <a:ext cx="1828798" cy="670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://www.supermicro.com/CDS_Image/uploads/chassis/cse-847beic-r1k28lpb_front_1.jpg" id="596" name="Google Shape;596;p21"/>
            <p:cNvPicPr preferRelativeResize="0"/>
            <p:nvPr/>
          </p:nvPicPr>
          <p:blipFill rotWithShape="1">
            <a:blip r:embed="rId8">
              <a:alphaModFix/>
            </a:blip>
            <a:srcRect b="0" l="0" r="0" t="21777"/>
            <a:stretch/>
          </p:blipFill>
          <p:spPr>
            <a:xfrm>
              <a:off x="3360953" y="3651780"/>
              <a:ext cx="1828798" cy="670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://www.supermicro.com/CDS_Image/uploads/chassis/cse-847beic-r1k28lpb_front_1.jpg" id="597" name="Google Shape;597;p21"/>
            <p:cNvPicPr preferRelativeResize="0"/>
            <p:nvPr/>
          </p:nvPicPr>
          <p:blipFill rotWithShape="1">
            <a:blip r:embed="rId8">
              <a:alphaModFix/>
            </a:blip>
            <a:srcRect b="0" l="0" r="0" t="21777"/>
            <a:stretch/>
          </p:blipFill>
          <p:spPr>
            <a:xfrm>
              <a:off x="3360953" y="4321785"/>
              <a:ext cx="1828798" cy="670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://www.supermicro.com/CDS_Image/uploads/chassis/cse-847beic-r1k28lpb_front_1.jpg" id="598" name="Google Shape;598;p21"/>
            <p:cNvPicPr preferRelativeResize="0"/>
            <p:nvPr/>
          </p:nvPicPr>
          <p:blipFill rotWithShape="1">
            <a:blip r:embed="rId8">
              <a:alphaModFix/>
            </a:blip>
            <a:srcRect b="0" l="0" r="0" t="21777"/>
            <a:stretch/>
          </p:blipFill>
          <p:spPr>
            <a:xfrm>
              <a:off x="3360953" y="4991790"/>
              <a:ext cx="1828798" cy="670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://www.supermicro.com/CDS_Image/uploads/chassis/cse-847beic-r1k28lpb_front_1.jpg" id="599" name="Google Shape;599;p21"/>
            <p:cNvPicPr preferRelativeResize="0"/>
            <p:nvPr/>
          </p:nvPicPr>
          <p:blipFill rotWithShape="1">
            <a:blip r:embed="rId8">
              <a:alphaModFix/>
            </a:blip>
            <a:srcRect b="0" l="0" r="0" t="21777"/>
            <a:stretch/>
          </p:blipFill>
          <p:spPr>
            <a:xfrm>
              <a:off x="3360953" y="5661795"/>
              <a:ext cx="1828798" cy="670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 result for 1U Supermicro" id="600" name="Google Shape;600;p21"/>
            <p:cNvPicPr preferRelativeResize="0"/>
            <p:nvPr/>
          </p:nvPicPr>
          <p:blipFill rotWithShape="1">
            <a:blip r:embed="rId4">
              <a:alphaModFix/>
            </a:blip>
            <a:srcRect b="10772" l="3152" r="1898" t="51231"/>
            <a:stretch/>
          </p:blipFill>
          <p:spPr>
            <a:xfrm>
              <a:off x="3357606" y="2640144"/>
              <a:ext cx="1828800" cy="1637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 result for 1U Supermicro" id="601" name="Google Shape;601;p21"/>
            <p:cNvPicPr preferRelativeResize="0"/>
            <p:nvPr/>
          </p:nvPicPr>
          <p:blipFill rotWithShape="1">
            <a:blip r:embed="rId4">
              <a:alphaModFix/>
            </a:blip>
            <a:srcRect b="10772" l="3152" r="1898" t="51231"/>
            <a:stretch/>
          </p:blipFill>
          <p:spPr>
            <a:xfrm>
              <a:off x="3357606" y="2486754"/>
              <a:ext cx="1828800" cy="1637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2" name="Google Shape;602;p21"/>
            <p:cNvPicPr preferRelativeResize="0"/>
            <p:nvPr/>
          </p:nvPicPr>
          <p:blipFill rotWithShape="1">
            <a:blip r:embed="rId9">
              <a:alphaModFix/>
            </a:blip>
            <a:srcRect b="38820" l="4811" r="4567" t="49232"/>
            <a:stretch/>
          </p:blipFill>
          <p:spPr>
            <a:xfrm>
              <a:off x="3357606" y="2297051"/>
              <a:ext cx="1828800" cy="1808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 result for 1U Supermicro" id="603" name="Google Shape;603;p21"/>
            <p:cNvPicPr preferRelativeResize="0"/>
            <p:nvPr/>
          </p:nvPicPr>
          <p:blipFill rotWithShape="1">
            <a:blip r:embed="rId4">
              <a:alphaModFix/>
            </a:blip>
            <a:srcRect b="10772" l="3152" r="1898" t="51231"/>
            <a:stretch/>
          </p:blipFill>
          <p:spPr>
            <a:xfrm>
              <a:off x="3357606" y="2806619"/>
              <a:ext cx="1828800" cy="16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4" name="Google Shape;604;p21"/>
            <p:cNvSpPr txBox="1"/>
            <p:nvPr/>
          </p:nvSpPr>
          <p:spPr>
            <a:xfrm>
              <a:off x="4676674" y="2495983"/>
              <a:ext cx="360600" cy="138600"/>
            </a:xfrm>
            <a:prstGeom prst="rect">
              <a:avLst/>
            </a:prstGeom>
            <a:solidFill>
              <a:srgbClr val="8DA9DB">
                <a:alpha val="576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21"/>
            <p:cNvSpPr txBox="1"/>
            <p:nvPr/>
          </p:nvSpPr>
          <p:spPr>
            <a:xfrm>
              <a:off x="4676674" y="2648383"/>
              <a:ext cx="360600" cy="138600"/>
            </a:xfrm>
            <a:prstGeom prst="rect">
              <a:avLst/>
            </a:prstGeom>
            <a:solidFill>
              <a:srgbClr val="8DA9DB">
                <a:alpha val="576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21"/>
            <p:cNvSpPr txBox="1"/>
            <p:nvPr/>
          </p:nvSpPr>
          <p:spPr>
            <a:xfrm>
              <a:off x="4676674" y="2803858"/>
              <a:ext cx="360600" cy="138600"/>
            </a:xfrm>
            <a:prstGeom prst="rect">
              <a:avLst/>
            </a:prstGeom>
            <a:solidFill>
              <a:srgbClr val="8DA9DB">
                <a:alpha val="576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21"/>
            <p:cNvSpPr txBox="1"/>
            <p:nvPr/>
          </p:nvSpPr>
          <p:spPr>
            <a:xfrm>
              <a:off x="4676674" y="3221543"/>
              <a:ext cx="360600" cy="138600"/>
            </a:xfrm>
            <a:prstGeom prst="rect">
              <a:avLst/>
            </a:prstGeom>
            <a:solidFill>
              <a:srgbClr val="8DA9DB">
                <a:alpha val="576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21"/>
            <p:cNvSpPr txBox="1"/>
            <p:nvPr/>
          </p:nvSpPr>
          <p:spPr>
            <a:xfrm>
              <a:off x="4676674" y="3874269"/>
              <a:ext cx="360600" cy="138600"/>
            </a:xfrm>
            <a:prstGeom prst="rect">
              <a:avLst/>
            </a:prstGeom>
            <a:solidFill>
              <a:srgbClr val="8DA9DB">
                <a:alpha val="576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21"/>
            <p:cNvSpPr txBox="1"/>
            <p:nvPr/>
          </p:nvSpPr>
          <p:spPr>
            <a:xfrm>
              <a:off x="4676674" y="4544274"/>
              <a:ext cx="360600" cy="138600"/>
            </a:xfrm>
            <a:prstGeom prst="rect">
              <a:avLst/>
            </a:prstGeom>
            <a:solidFill>
              <a:srgbClr val="8DA9DB">
                <a:alpha val="576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21"/>
            <p:cNvSpPr txBox="1"/>
            <p:nvPr/>
          </p:nvSpPr>
          <p:spPr>
            <a:xfrm>
              <a:off x="4676674" y="5257543"/>
              <a:ext cx="360600" cy="138600"/>
            </a:xfrm>
            <a:prstGeom prst="rect">
              <a:avLst/>
            </a:prstGeom>
            <a:solidFill>
              <a:srgbClr val="8DA9DB">
                <a:alpha val="576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21"/>
            <p:cNvSpPr txBox="1"/>
            <p:nvPr/>
          </p:nvSpPr>
          <p:spPr>
            <a:xfrm>
              <a:off x="4676674" y="5927547"/>
              <a:ext cx="360600" cy="138600"/>
            </a:xfrm>
            <a:prstGeom prst="rect">
              <a:avLst/>
            </a:prstGeom>
            <a:solidFill>
              <a:srgbClr val="8DA9DB">
                <a:alpha val="576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12" name="Google Shape;612;p21"/>
            <p:cNvPicPr preferRelativeResize="0"/>
            <p:nvPr/>
          </p:nvPicPr>
          <p:blipFill rotWithShape="1">
            <a:blip r:embed="rId10">
              <a:alphaModFix/>
            </a:blip>
            <a:srcRect b="35318" l="0" r="0" t="30302"/>
            <a:stretch/>
          </p:blipFill>
          <p:spPr>
            <a:xfrm>
              <a:off x="3570874" y="3221542"/>
              <a:ext cx="861573" cy="135763"/>
            </a:xfrm>
            <a:prstGeom prst="rect">
              <a:avLst/>
            </a:prstGeom>
            <a:solidFill>
              <a:schemeClr val="accent2">
                <a:alpha val="52940"/>
              </a:schemeClr>
            </a:solidFill>
            <a:ln>
              <a:noFill/>
            </a:ln>
          </p:spPr>
        </p:pic>
        <p:pic>
          <p:nvPicPr>
            <p:cNvPr id="613" name="Google Shape;613;p21"/>
            <p:cNvPicPr preferRelativeResize="0"/>
            <p:nvPr/>
          </p:nvPicPr>
          <p:blipFill rotWithShape="1">
            <a:blip r:embed="rId10">
              <a:alphaModFix/>
            </a:blip>
            <a:srcRect b="35318" l="0" r="0" t="30302"/>
            <a:stretch/>
          </p:blipFill>
          <p:spPr>
            <a:xfrm>
              <a:off x="3547183" y="3874269"/>
              <a:ext cx="861573" cy="135763"/>
            </a:xfrm>
            <a:prstGeom prst="rect">
              <a:avLst/>
            </a:prstGeom>
            <a:solidFill>
              <a:schemeClr val="accent2">
                <a:alpha val="52940"/>
              </a:schemeClr>
            </a:solidFill>
            <a:ln>
              <a:noFill/>
            </a:ln>
          </p:spPr>
        </p:pic>
        <p:pic>
          <p:nvPicPr>
            <p:cNvPr id="614" name="Google Shape;614;p21"/>
            <p:cNvPicPr preferRelativeResize="0"/>
            <p:nvPr/>
          </p:nvPicPr>
          <p:blipFill rotWithShape="1">
            <a:blip r:embed="rId10">
              <a:alphaModFix/>
            </a:blip>
            <a:srcRect b="35318" l="0" r="0" t="30302"/>
            <a:stretch/>
          </p:blipFill>
          <p:spPr>
            <a:xfrm>
              <a:off x="3570875" y="4530675"/>
              <a:ext cx="861573" cy="135763"/>
            </a:xfrm>
            <a:prstGeom prst="rect">
              <a:avLst/>
            </a:prstGeom>
            <a:solidFill>
              <a:schemeClr val="accent2">
                <a:alpha val="52940"/>
              </a:schemeClr>
            </a:solidFill>
            <a:ln>
              <a:noFill/>
            </a:ln>
          </p:spPr>
        </p:pic>
        <p:pic>
          <p:nvPicPr>
            <p:cNvPr id="615" name="Google Shape;615;p21"/>
            <p:cNvPicPr preferRelativeResize="0"/>
            <p:nvPr/>
          </p:nvPicPr>
          <p:blipFill rotWithShape="1">
            <a:blip r:embed="rId10">
              <a:alphaModFix/>
            </a:blip>
            <a:srcRect b="35318" l="0" r="0" t="30302"/>
            <a:stretch/>
          </p:blipFill>
          <p:spPr>
            <a:xfrm>
              <a:off x="3588028" y="5249260"/>
              <a:ext cx="861573" cy="135763"/>
            </a:xfrm>
            <a:prstGeom prst="rect">
              <a:avLst/>
            </a:prstGeom>
            <a:solidFill>
              <a:schemeClr val="accent2">
                <a:alpha val="52940"/>
              </a:schemeClr>
            </a:solidFill>
            <a:ln>
              <a:noFill/>
            </a:ln>
          </p:spPr>
        </p:pic>
        <p:pic>
          <p:nvPicPr>
            <p:cNvPr id="616" name="Google Shape;616;p21"/>
            <p:cNvPicPr preferRelativeResize="0"/>
            <p:nvPr/>
          </p:nvPicPr>
          <p:blipFill rotWithShape="1">
            <a:blip r:embed="rId10">
              <a:alphaModFix/>
            </a:blip>
            <a:srcRect b="35318" l="0" r="0" t="30302"/>
            <a:stretch/>
          </p:blipFill>
          <p:spPr>
            <a:xfrm>
              <a:off x="3588028" y="5870685"/>
              <a:ext cx="861573" cy="135763"/>
            </a:xfrm>
            <a:prstGeom prst="rect">
              <a:avLst/>
            </a:prstGeom>
            <a:solidFill>
              <a:schemeClr val="accent2">
                <a:alpha val="52940"/>
              </a:schemeClr>
            </a:solidFill>
            <a:ln>
              <a:noFill/>
            </a:ln>
          </p:spPr>
        </p:pic>
        <p:grpSp>
          <p:nvGrpSpPr>
            <p:cNvPr id="617" name="Google Shape;617;p21"/>
            <p:cNvGrpSpPr/>
            <p:nvPr/>
          </p:nvGrpSpPr>
          <p:grpSpPr>
            <a:xfrm>
              <a:off x="3558906" y="2492396"/>
              <a:ext cx="1031348" cy="146469"/>
              <a:chOff x="6979753" y="2528456"/>
              <a:chExt cx="1031348" cy="146469"/>
            </a:xfrm>
          </p:grpSpPr>
          <p:sp>
            <p:nvSpPr>
              <p:cNvPr id="618" name="Google Shape;618;p21"/>
              <p:cNvSpPr txBox="1"/>
              <p:nvPr/>
            </p:nvSpPr>
            <p:spPr>
              <a:xfrm>
                <a:off x="6979753" y="2536325"/>
                <a:ext cx="360600" cy="138600"/>
              </a:xfrm>
              <a:prstGeom prst="rect">
                <a:avLst/>
              </a:prstGeom>
              <a:solidFill>
                <a:schemeClr val="accent2">
                  <a:alpha val="5765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19" name="Google Shape;619;p21"/>
              <p:cNvPicPr preferRelativeResize="0"/>
              <p:nvPr/>
            </p:nvPicPr>
            <p:blipFill rotWithShape="1">
              <a:blip r:embed="rId10">
                <a:alphaModFix/>
              </a:blip>
              <a:srcRect b="13721" l="10478" r="62987" t="13641"/>
              <a:stretch/>
            </p:blipFill>
            <p:spPr>
              <a:xfrm>
                <a:off x="7840806" y="2528456"/>
                <a:ext cx="170295" cy="132706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</p:grpSp>
        <p:grpSp>
          <p:nvGrpSpPr>
            <p:cNvPr id="620" name="Google Shape;620;p21"/>
            <p:cNvGrpSpPr/>
            <p:nvPr/>
          </p:nvGrpSpPr>
          <p:grpSpPr>
            <a:xfrm>
              <a:off x="3813640" y="2648383"/>
              <a:ext cx="782964" cy="142969"/>
              <a:chOff x="7234487" y="2684443"/>
              <a:chExt cx="782964" cy="142969"/>
            </a:xfrm>
          </p:grpSpPr>
          <p:sp>
            <p:nvSpPr>
              <p:cNvPr id="621" name="Google Shape;621;p21"/>
              <p:cNvSpPr txBox="1"/>
              <p:nvPr/>
            </p:nvSpPr>
            <p:spPr>
              <a:xfrm>
                <a:off x="7234487" y="2688812"/>
                <a:ext cx="156900" cy="138600"/>
              </a:xfrm>
              <a:prstGeom prst="rect">
                <a:avLst/>
              </a:prstGeom>
              <a:solidFill>
                <a:schemeClr val="accent2">
                  <a:alpha val="5765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22" name="Google Shape;622;p21"/>
              <p:cNvPicPr preferRelativeResize="0"/>
              <p:nvPr/>
            </p:nvPicPr>
            <p:blipFill rotWithShape="1">
              <a:blip r:embed="rId10">
                <a:alphaModFix/>
              </a:blip>
              <a:srcRect b="13721" l="10478" r="62987" t="13641"/>
              <a:stretch/>
            </p:blipFill>
            <p:spPr>
              <a:xfrm>
                <a:off x="7847156" y="2684443"/>
                <a:ext cx="170295" cy="132706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</p:grpSp>
        <p:grpSp>
          <p:nvGrpSpPr>
            <p:cNvPr id="623" name="Google Shape;623;p21"/>
            <p:cNvGrpSpPr/>
            <p:nvPr/>
          </p:nvGrpSpPr>
          <p:grpSpPr>
            <a:xfrm>
              <a:off x="3914675" y="2818899"/>
              <a:ext cx="681929" cy="139726"/>
              <a:chOff x="7335522" y="2854959"/>
              <a:chExt cx="681929" cy="139726"/>
            </a:xfrm>
          </p:grpSpPr>
          <p:sp>
            <p:nvSpPr>
              <p:cNvPr id="624" name="Google Shape;624;p21"/>
              <p:cNvSpPr txBox="1"/>
              <p:nvPr/>
            </p:nvSpPr>
            <p:spPr>
              <a:xfrm>
                <a:off x="7335522" y="2856085"/>
                <a:ext cx="360600" cy="138600"/>
              </a:xfrm>
              <a:prstGeom prst="rect">
                <a:avLst/>
              </a:prstGeom>
              <a:solidFill>
                <a:schemeClr val="accent2">
                  <a:alpha val="5765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25" name="Google Shape;625;p21"/>
              <p:cNvPicPr preferRelativeResize="0"/>
              <p:nvPr/>
            </p:nvPicPr>
            <p:blipFill rotWithShape="1">
              <a:blip r:embed="rId10">
                <a:alphaModFix/>
              </a:blip>
              <a:srcRect b="13721" l="10478" r="62987" t="13641"/>
              <a:stretch/>
            </p:blipFill>
            <p:spPr>
              <a:xfrm>
                <a:off x="7847156" y="2854959"/>
                <a:ext cx="170295" cy="132706"/>
              </a:xfrm>
              <a:prstGeom prst="rect">
                <a:avLst/>
              </a:prstGeom>
              <a:solidFill>
                <a:schemeClr val="accent2">
                  <a:alpha val="52940"/>
                </a:schemeClr>
              </a:solidFill>
              <a:ln>
                <a:noFill/>
              </a:ln>
            </p:spPr>
          </p:pic>
        </p:grpSp>
      </p:grpSp>
      <p:cxnSp>
        <p:nvCxnSpPr>
          <p:cNvPr id="626" name="Google Shape;626;p21"/>
          <p:cNvCxnSpPr/>
          <p:nvPr/>
        </p:nvCxnSpPr>
        <p:spPr>
          <a:xfrm>
            <a:off x="5464197" y="2062257"/>
            <a:ext cx="694200" cy="0"/>
          </a:xfrm>
          <a:prstGeom prst="straightConnector1">
            <a:avLst/>
          </a:prstGeom>
          <a:noFill/>
          <a:ln cap="flat" cmpd="sng" w="41275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627" name="Google Shape;627;p21"/>
          <p:cNvGrpSpPr/>
          <p:nvPr/>
        </p:nvGrpSpPr>
        <p:grpSpPr>
          <a:xfrm>
            <a:off x="4155440" y="2369727"/>
            <a:ext cx="667575" cy="939486"/>
            <a:chOff x="5581887" y="3073302"/>
            <a:chExt cx="890100" cy="939486"/>
          </a:xfrm>
        </p:grpSpPr>
        <p:cxnSp>
          <p:nvCxnSpPr>
            <p:cNvPr id="628" name="Google Shape;628;p21"/>
            <p:cNvCxnSpPr/>
            <p:nvPr/>
          </p:nvCxnSpPr>
          <p:spPr>
            <a:xfrm flipH="1">
              <a:off x="5581887" y="3108288"/>
              <a:ext cx="890100" cy="904500"/>
            </a:xfrm>
            <a:prstGeom prst="straightConnector1">
              <a:avLst/>
            </a:prstGeom>
            <a:noFill/>
            <a:ln cap="flat" cmpd="sng" w="41275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629" name="Google Shape;629;p21"/>
            <p:cNvSpPr txBox="1"/>
            <p:nvPr/>
          </p:nvSpPr>
          <p:spPr>
            <a:xfrm rot="-2761431">
              <a:off x="5599096" y="3319604"/>
              <a:ext cx="795410" cy="261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lt1"/>
                  </a:solidFill>
                </a:rPr>
                <a:t>Branch</a:t>
              </a:r>
              <a:endParaRPr/>
            </a:p>
          </p:txBody>
        </p:sp>
      </p:grpSp>
      <p:grpSp>
        <p:nvGrpSpPr>
          <p:cNvPr id="630" name="Google Shape;630;p21"/>
          <p:cNvGrpSpPr/>
          <p:nvPr/>
        </p:nvGrpSpPr>
        <p:grpSpPr>
          <a:xfrm>
            <a:off x="4322491" y="2361277"/>
            <a:ext cx="880008" cy="1159500"/>
            <a:chOff x="5804622" y="3064852"/>
            <a:chExt cx="1173343" cy="1159500"/>
          </a:xfrm>
        </p:grpSpPr>
        <p:cxnSp>
          <p:nvCxnSpPr>
            <p:cNvPr id="631" name="Google Shape;631;p21"/>
            <p:cNvCxnSpPr/>
            <p:nvPr/>
          </p:nvCxnSpPr>
          <p:spPr>
            <a:xfrm flipH="1" rot="10800000">
              <a:off x="5804622" y="3237307"/>
              <a:ext cx="890100" cy="904500"/>
            </a:xfrm>
            <a:prstGeom prst="straightConnector1">
              <a:avLst/>
            </a:prstGeom>
            <a:noFill/>
            <a:ln cap="flat" cmpd="sng" w="41275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632" name="Google Shape;632;p21"/>
            <p:cNvSpPr txBox="1"/>
            <p:nvPr/>
          </p:nvSpPr>
          <p:spPr>
            <a:xfrm rot="-2760848">
              <a:off x="5728993" y="3517621"/>
              <a:ext cx="1366344" cy="253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lt1"/>
                  </a:solidFill>
                </a:rPr>
                <a:t>Review/merge</a:t>
              </a:r>
              <a:endParaRPr/>
            </a:p>
          </p:txBody>
        </p:sp>
      </p:grpSp>
      <p:grpSp>
        <p:nvGrpSpPr>
          <p:cNvPr id="633" name="Google Shape;633;p21"/>
          <p:cNvGrpSpPr/>
          <p:nvPr/>
        </p:nvGrpSpPr>
        <p:grpSpPr>
          <a:xfrm>
            <a:off x="3761326" y="1795950"/>
            <a:ext cx="1193072" cy="442800"/>
            <a:chOff x="5561122" y="2499526"/>
            <a:chExt cx="1086289" cy="442800"/>
          </a:xfrm>
        </p:grpSpPr>
        <p:sp>
          <p:nvSpPr>
            <p:cNvPr id="634" name="Google Shape;634;p21"/>
            <p:cNvSpPr/>
            <p:nvPr/>
          </p:nvSpPr>
          <p:spPr>
            <a:xfrm rot="-4017870">
              <a:off x="6233777" y="2480654"/>
              <a:ext cx="276769" cy="480544"/>
            </a:xfrm>
            <a:prstGeom prst="uturnArrow">
              <a:avLst>
                <a:gd fmla="val 25000" name="adj1"/>
                <a:gd fmla="val 25000" name="adj2"/>
                <a:gd fmla="val 25000" name="adj3"/>
                <a:gd fmla="val 43750" name="adj4"/>
                <a:gd fmla="val 100000" name="adj5"/>
              </a:avLst>
            </a:prstGeom>
            <a:solidFill>
              <a:schemeClr val="accent4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21"/>
            <p:cNvSpPr txBox="1"/>
            <p:nvPr/>
          </p:nvSpPr>
          <p:spPr>
            <a:xfrm>
              <a:off x="5561122" y="2501621"/>
              <a:ext cx="6270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lt1"/>
                  </a:solidFill>
                </a:rPr>
                <a:t>Release</a:t>
              </a:r>
              <a:endParaRPr/>
            </a:p>
          </p:txBody>
        </p:sp>
      </p:grpSp>
      <p:sp>
        <p:nvSpPr>
          <p:cNvPr id="636" name="Google Shape;636;p21"/>
          <p:cNvSpPr txBox="1"/>
          <p:nvPr/>
        </p:nvSpPr>
        <p:spPr>
          <a:xfrm>
            <a:off x="5503895" y="1790775"/>
            <a:ext cx="1137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lt1"/>
                </a:solidFill>
              </a:rPr>
              <a:t>Candidate</a:t>
            </a:r>
            <a:endParaRPr/>
          </a:p>
        </p:txBody>
      </p:sp>
      <p:grpSp>
        <p:nvGrpSpPr>
          <p:cNvPr id="637" name="Google Shape;637;p21"/>
          <p:cNvGrpSpPr/>
          <p:nvPr/>
        </p:nvGrpSpPr>
        <p:grpSpPr>
          <a:xfrm rot="-714840">
            <a:off x="5686241" y="2430463"/>
            <a:ext cx="673903" cy="912106"/>
            <a:chOff x="7309089" y="3163487"/>
            <a:chExt cx="890100" cy="917031"/>
          </a:xfrm>
        </p:grpSpPr>
        <p:cxnSp>
          <p:nvCxnSpPr>
            <p:cNvPr id="638" name="Google Shape;638;p21"/>
            <p:cNvCxnSpPr/>
            <p:nvPr/>
          </p:nvCxnSpPr>
          <p:spPr>
            <a:xfrm flipH="1">
              <a:off x="7309089" y="3176018"/>
              <a:ext cx="890100" cy="904500"/>
            </a:xfrm>
            <a:prstGeom prst="straightConnector1">
              <a:avLst/>
            </a:prstGeom>
            <a:noFill/>
            <a:ln cap="flat" cmpd="sng" w="41275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639" name="Google Shape;639;p21"/>
            <p:cNvSpPr txBox="1"/>
            <p:nvPr/>
          </p:nvSpPr>
          <p:spPr>
            <a:xfrm rot="-2761216">
              <a:off x="7298489" y="3407607"/>
              <a:ext cx="786286" cy="253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lt1"/>
                  </a:solidFill>
                </a:rPr>
                <a:t>Validate</a:t>
              </a:r>
              <a:endParaRPr/>
            </a:p>
          </p:txBody>
        </p:sp>
      </p:grpSp>
      <p:sp>
        <p:nvSpPr>
          <p:cNvPr id="640" name="Google Shape;640;p21"/>
          <p:cNvSpPr txBox="1"/>
          <p:nvPr/>
        </p:nvSpPr>
        <p:spPr>
          <a:xfrm>
            <a:off x="5556645" y="2082363"/>
            <a:ext cx="859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lt1"/>
                </a:solidFill>
              </a:rPr>
              <a:t>Release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641" name="Google Shape;641;p21"/>
          <p:cNvGrpSpPr/>
          <p:nvPr/>
        </p:nvGrpSpPr>
        <p:grpSpPr>
          <a:xfrm>
            <a:off x="6538777" y="2411690"/>
            <a:ext cx="1038377" cy="609600"/>
            <a:chOff x="8759670" y="3115265"/>
            <a:chExt cx="1384502" cy="609600"/>
          </a:xfrm>
        </p:grpSpPr>
        <p:sp>
          <p:nvSpPr>
            <p:cNvPr id="642" name="Google Shape;642;p21"/>
            <p:cNvSpPr/>
            <p:nvPr/>
          </p:nvSpPr>
          <p:spPr>
            <a:xfrm rot="2229766">
              <a:off x="9567329" y="3233343"/>
              <a:ext cx="516487" cy="37344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4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21"/>
            <p:cNvSpPr txBox="1"/>
            <p:nvPr/>
          </p:nvSpPr>
          <p:spPr>
            <a:xfrm>
              <a:off x="8759670" y="3298200"/>
              <a:ext cx="9243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lt1"/>
                  </a:solidFill>
                </a:rPr>
                <a:t>Release</a:t>
              </a:r>
              <a:endParaRPr/>
            </a:p>
          </p:txBody>
        </p:sp>
      </p:grpSp>
      <p:sp>
        <p:nvSpPr>
          <p:cNvPr id="644" name="Google Shape;644;p21"/>
          <p:cNvSpPr txBox="1"/>
          <p:nvPr/>
        </p:nvSpPr>
        <p:spPr>
          <a:xfrm>
            <a:off x="5361076" y="4784300"/>
            <a:ext cx="1137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lt1"/>
                </a:solidFill>
              </a:rPr>
              <a:t>Test/Staging</a:t>
            </a:r>
            <a:endParaRPr/>
          </a:p>
        </p:txBody>
      </p:sp>
      <p:sp>
        <p:nvSpPr>
          <p:cNvPr id="645" name="Google Shape;645;p21"/>
          <p:cNvSpPr txBox="1"/>
          <p:nvPr/>
        </p:nvSpPr>
        <p:spPr>
          <a:xfrm>
            <a:off x="3422940" y="5743500"/>
            <a:ext cx="18504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Community Development</a:t>
            </a:r>
            <a:endParaRPr/>
          </a:p>
        </p:txBody>
      </p:sp>
      <p:grpSp>
        <p:nvGrpSpPr>
          <p:cNvPr id="646" name="Google Shape;646;p21"/>
          <p:cNvGrpSpPr/>
          <p:nvPr/>
        </p:nvGrpSpPr>
        <p:grpSpPr>
          <a:xfrm>
            <a:off x="4091644" y="4281989"/>
            <a:ext cx="977163" cy="460827"/>
            <a:chOff x="5496825" y="4985564"/>
            <a:chExt cx="1302885" cy="460827"/>
          </a:xfrm>
        </p:grpSpPr>
        <p:cxnSp>
          <p:nvCxnSpPr>
            <p:cNvPr id="647" name="Google Shape;647;p21"/>
            <p:cNvCxnSpPr/>
            <p:nvPr/>
          </p:nvCxnSpPr>
          <p:spPr>
            <a:xfrm>
              <a:off x="5496825" y="4985564"/>
              <a:ext cx="0" cy="432900"/>
            </a:xfrm>
            <a:prstGeom prst="straightConnector1">
              <a:avLst/>
            </a:prstGeom>
            <a:noFill/>
            <a:ln cap="flat" cmpd="sng" w="41275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48" name="Google Shape;648;p21"/>
            <p:cNvCxnSpPr/>
            <p:nvPr/>
          </p:nvCxnSpPr>
          <p:spPr>
            <a:xfrm rot="10800000">
              <a:off x="5713401" y="5013491"/>
              <a:ext cx="0" cy="432900"/>
            </a:xfrm>
            <a:prstGeom prst="straightConnector1">
              <a:avLst/>
            </a:prstGeom>
            <a:noFill/>
            <a:ln cap="flat" cmpd="sng" w="41275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649" name="Google Shape;649;p21"/>
            <p:cNvSpPr txBox="1"/>
            <p:nvPr/>
          </p:nvSpPr>
          <p:spPr>
            <a:xfrm>
              <a:off x="5713410" y="5075425"/>
              <a:ext cx="10863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lt1"/>
                  </a:solidFill>
                </a:rPr>
                <a:t>Develop</a:t>
              </a:r>
              <a:endParaRPr/>
            </a:p>
          </p:txBody>
        </p:sp>
      </p:grpSp>
      <p:grpSp>
        <p:nvGrpSpPr>
          <p:cNvPr id="650" name="Google Shape;650;p21"/>
          <p:cNvGrpSpPr/>
          <p:nvPr/>
        </p:nvGrpSpPr>
        <p:grpSpPr>
          <a:xfrm>
            <a:off x="3671865" y="3572500"/>
            <a:ext cx="609754" cy="282181"/>
            <a:chOff x="4725254" y="4272000"/>
            <a:chExt cx="813005" cy="282181"/>
          </a:xfrm>
        </p:grpSpPr>
        <p:cxnSp>
          <p:nvCxnSpPr>
            <p:cNvPr id="651" name="Google Shape;651;p21"/>
            <p:cNvCxnSpPr/>
            <p:nvPr/>
          </p:nvCxnSpPr>
          <p:spPr>
            <a:xfrm>
              <a:off x="4941704" y="4337731"/>
              <a:ext cx="0" cy="432900"/>
            </a:xfrm>
            <a:prstGeom prst="straightConnector1">
              <a:avLst/>
            </a:prstGeom>
            <a:noFill/>
            <a:ln cap="flat" cmpd="sng" w="41275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652" name="Google Shape;652;p21"/>
            <p:cNvSpPr txBox="1"/>
            <p:nvPr/>
          </p:nvSpPr>
          <p:spPr>
            <a:xfrm>
              <a:off x="4776259" y="4272000"/>
              <a:ext cx="7620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lt1"/>
                  </a:solidFill>
                </a:rPr>
                <a:t>Test</a:t>
              </a:r>
              <a:endParaRPr/>
            </a:p>
          </p:txBody>
        </p:sp>
      </p:grpSp>
      <p:sp>
        <p:nvSpPr>
          <p:cNvPr id="653" name="Google Shape;653;p21"/>
          <p:cNvSpPr txBox="1"/>
          <p:nvPr/>
        </p:nvSpPr>
        <p:spPr>
          <a:xfrm>
            <a:off x="8318249" y="4714875"/>
            <a:ext cx="694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</a:rPr>
              <a:t>OSN</a:t>
            </a:r>
            <a:endParaRPr sz="10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</a:rPr>
              <a:t>Sites</a:t>
            </a:r>
            <a:endParaRPr sz="1000"/>
          </a:p>
        </p:txBody>
      </p:sp>
      <p:sp>
        <p:nvSpPr>
          <p:cNvPr id="654" name="Google Shape;654;p21"/>
          <p:cNvSpPr txBox="1"/>
          <p:nvPr/>
        </p:nvSpPr>
        <p:spPr>
          <a:xfrm>
            <a:off x="6314550" y="2220700"/>
            <a:ext cx="1779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lt1"/>
                </a:solidFill>
              </a:rPr>
              <a:t>Command Center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2"/>
          <p:cNvSpPr txBox="1"/>
          <p:nvPr>
            <p:ph type="title"/>
          </p:nvPr>
        </p:nvSpPr>
        <p:spPr>
          <a:xfrm>
            <a:off x="114300" y="304800"/>
            <a:ext cx="8907600" cy="1041300"/>
          </a:xfrm>
          <a:prstGeom prst="rect">
            <a:avLst/>
          </a:prstGeom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99"/>
                </a:solidFill>
              </a:rPr>
              <a:t>OSN in </a:t>
            </a:r>
            <a:r>
              <a:rPr lang="en-US">
                <a:solidFill>
                  <a:srgbClr val="003399"/>
                </a:solidFill>
              </a:rPr>
              <a:t>Use</a:t>
            </a:r>
            <a:endParaRPr>
              <a:solidFill>
                <a:srgbClr val="003399"/>
              </a:solidFill>
            </a:endParaRPr>
          </a:p>
        </p:txBody>
      </p:sp>
      <p:sp>
        <p:nvSpPr>
          <p:cNvPr id="661" name="Google Shape;661;p22"/>
          <p:cNvSpPr txBox="1"/>
          <p:nvPr>
            <p:ph idx="1" type="body"/>
          </p:nvPr>
        </p:nvSpPr>
        <p:spPr>
          <a:xfrm>
            <a:off x="528601" y="1722775"/>
            <a:ext cx="8079000" cy="3252000"/>
          </a:xfrm>
          <a:prstGeom prst="rect">
            <a:avLst/>
          </a:prstGeom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</a:endParaRPr>
          </a:p>
        </p:txBody>
      </p:sp>
      <p:pic>
        <p:nvPicPr>
          <p:cNvPr id="662" name="Google Shape;66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213" y="1346100"/>
            <a:ext cx="8287574" cy="464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PACI/SDSC (logo) templat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