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8" roundtripDataSignature="AMtx7miw8YgiqnUpoHkQ5jgVxNeTzWz6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6B4EE5A-7644-4CC8-9FB4-15BA48782A59}">
  <a:tblStyle styleId="{F6B4EE5A-7644-4CC8-9FB4-15BA48782A5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3E9B8A8-2A68-4A49-849F-A580FA316734}"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customschemas.google.com/relationships/presentationmetadata" Target="metadata"/><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bm.com/cloud/learn/block-storage" TargetMode="External"/><Relationship Id="rId3" Type="http://schemas.openxmlformats.org/officeDocument/2006/relationships/hyperlink" Target="https://www.ibm.com/cloud/learn/object-storage" TargetMode="External"/><Relationship Id="rId4" Type="http://schemas.openxmlformats.org/officeDocument/2006/relationships/hyperlink" Target="https://www.ibm.com/cloud/blog/object-vs-file-vs-block-storage" TargetMode="External"/><Relationship Id="rId5" Type="http://schemas.openxmlformats.org/officeDocument/2006/relationships/hyperlink" Target="https://ubuntu.com/blog/what-are-the-different-types-of-storage-block-object-and-file"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bm.com/cloud/learn/block-storage" TargetMode="External"/><Relationship Id="rId3" Type="http://schemas.openxmlformats.org/officeDocument/2006/relationships/hyperlink" Target="https://www.ibm.com/cloud/learn/object-storage" TargetMode="External"/><Relationship Id="rId4" Type="http://schemas.openxmlformats.org/officeDocument/2006/relationships/hyperlink" Target="https://www.ibm.com/cloud/blog/object-vs-file-vs-block-storage" TargetMode="External"/><Relationship Id="rId5" Type="http://schemas.openxmlformats.org/officeDocument/2006/relationships/hyperlink" Target="https://ubuntu.com/blog/what-are-the-different-types-of-storage-block-object-and-fil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bm.com/cloud/object-storage/resiliency" TargetMode="External"/><Relationship Id="rId3" Type="http://schemas.openxmlformats.org/officeDocument/2006/relationships/hyperlink" Target="https://aws.amazon.com/s3/" TargetMode="External"/><Relationship Id="rId4" Type="http://schemas.openxmlformats.org/officeDocument/2006/relationships/hyperlink" Target="https://aws.amazon.com/s3/" TargetMode="External"/><Relationship Id="rId11" Type="http://schemas.openxmlformats.org/officeDocument/2006/relationships/hyperlink" Target="https://github.com/libfuse/libfuse" TargetMode="External"/><Relationship Id="rId10" Type="http://schemas.openxmlformats.org/officeDocument/2006/relationships/hyperlink" Target="https://github.com/libfuse/libfuse" TargetMode="External"/><Relationship Id="rId9" Type="http://schemas.openxmlformats.org/officeDocument/2006/relationships/hyperlink" Target="https://en.wikipedia.org/wiki/Filesystem_in_Userspace" TargetMode="External"/><Relationship Id="rId5" Type="http://schemas.openxmlformats.org/officeDocument/2006/relationships/hyperlink" Target="https://en.wikipedia.org/wiki/Single_UNIX_Specification" TargetMode="External"/><Relationship Id="rId6" Type="http://schemas.openxmlformats.org/officeDocument/2006/relationships/hyperlink" Target="https://en.wikipedia.org/wiki/Single_UNIX_Specification" TargetMode="External"/><Relationship Id="rId7" Type="http://schemas.openxmlformats.org/officeDocument/2006/relationships/hyperlink" Target="https://en.wikipedia.org/wiki/POSIX" TargetMode="External"/><Relationship Id="rId8" Type="http://schemas.openxmlformats.org/officeDocument/2006/relationships/hyperlink" Target="https://en.wikipedia.org/wiki/POSIX"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bm.com/cloud/object-storage/resiliency" TargetMode="External"/><Relationship Id="rId3" Type="http://schemas.openxmlformats.org/officeDocument/2006/relationships/hyperlink" Target="https://aws.amazon.com/s3/" TargetMode="External"/><Relationship Id="rId4" Type="http://schemas.openxmlformats.org/officeDocument/2006/relationships/hyperlink" Target="https://aws.amazon.com/s3/" TargetMode="External"/><Relationship Id="rId11" Type="http://schemas.openxmlformats.org/officeDocument/2006/relationships/hyperlink" Target="https://github.com/libfuse/libfuse" TargetMode="External"/><Relationship Id="rId10" Type="http://schemas.openxmlformats.org/officeDocument/2006/relationships/hyperlink" Target="https://github.com/libfuse/libfuse" TargetMode="External"/><Relationship Id="rId9" Type="http://schemas.openxmlformats.org/officeDocument/2006/relationships/hyperlink" Target="https://en.wikipedia.org/wiki/Filesystem_in_Userspace" TargetMode="External"/><Relationship Id="rId5" Type="http://schemas.openxmlformats.org/officeDocument/2006/relationships/hyperlink" Target="https://en.wikipedia.org/wiki/Single_UNIX_Specification" TargetMode="External"/><Relationship Id="rId6" Type="http://schemas.openxmlformats.org/officeDocument/2006/relationships/hyperlink" Target="https://en.wikipedia.org/wiki/Single_UNIX_Specification" TargetMode="External"/><Relationship Id="rId7" Type="http://schemas.openxmlformats.org/officeDocument/2006/relationships/hyperlink" Target="https://en.wikipedia.org/wiki/POSIX" TargetMode="External"/><Relationship Id="rId8" Type="http://schemas.openxmlformats.org/officeDocument/2006/relationships/hyperlink" Target="https://en.wikipedia.org/wiki/POSIX"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156688b53f_2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1156688b53f_2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156688b53f_2_1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156688b53f_2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Change cluster image of openshift so then it matches when we mount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156688b53f_0_45:notes"/>
          <p:cNvSpPr/>
          <p:nvPr>
            <p:ph idx="2" type="sldImg"/>
          </p:nvPr>
        </p:nvSpPr>
        <p:spPr>
          <a:xfrm>
            <a:off x="1821915" y="228109"/>
            <a:ext cx="3213600" cy="1808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5" name="Google Shape;325;g1156688b53f_0_45:notes"/>
          <p:cNvSpPr txBox="1"/>
          <p:nvPr>
            <p:ph idx="1" type="body"/>
          </p:nvPr>
        </p:nvSpPr>
        <p:spPr>
          <a:xfrm>
            <a:off x="219176" y="2247709"/>
            <a:ext cx="6419700" cy="6159600"/>
          </a:xfrm>
          <a:prstGeom prst="rect">
            <a:avLst/>
          </a:prstGeom>
          <a:noFill/>
          <a:ln>
            <a:noFill/>
          </a:ln>
        </p:spPr>
        <p:txBody>
          <a:bodyPr anchorCtr="0" anchor="t" bIns="0" lIns="0" spcFirstLastPara="1" rIns="0" wrap="square" tIns="0">
            <a:noAutofit/>
          </a:bodyPr>
          <a:lstStyle/>
          <a:p>
            <a:pPr indent="-279400" lvl="0" marL="406400" rtl="0" algn="l">
              <a:lnSpc>
                <a:spcPct val="100000"/>
              </a:lnSpc>
              <a:spcBef>
                <a:spcPts val="0"/>
              </a:spcBef>
              <a:spcAft>
                <a:spcPts val="0"/>
              </a:spcAft>
              <a:buSzPts val="1200"/>
              <a:buAutoNum type="arabicPeriod"/>
            </a:pPr>
            <a:r>
              <a:t/>
            </a:r>
            <a:endParaRPr/>
          </a:p>
        </p:txBody>
      </p:sp>
      <p:sp>
        <p:nvSpPr>
          <p:cNvPr id="326" name="Google Shape;326;g1156688b53f_0_45:notes"/>
          <p:cNvSpPr txBox="1"/>
          <p:nvPr>
            <p:ph idx="12" type="sldNum"/>
          </p:nvPr>
        </p:nvSpPr>
        <p:spPr>
          <a:xfrm>
            <a:off x="218859" y="8705455"/>
            <a:ext cx="338100" cy="228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1200"/>
              <a:buNone/>
            </a:pPr>
            <a:fld id="{00000000-1234-1234-1234-123412341234}" type="slidenum">
              <a:rPr lang="en-US" sz="1200"/>
              <a:t>‹#›</a:t>
            </a:fld>
            <a:endParaRP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0e30f36dc0_0_1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0e30f36dc0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Change cluster image of openshift so then it matches when we mount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1156688b53f_2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1156688b53f_2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somospie workflow execution </a:t>
            </a:r>
            <a:br>
              <a:rPr lang="en-US"/>
            </a:br>
            <a:r>
              <a:rPr lang="en-US"/>
              <a:t>read and write with title to match the figure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114e254e7df_0_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114e254e7df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114e254e7df_0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114e254e7d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10e30f36dc0_0_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10e30f36dc0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SOURCE OF DATA: STREAMING OR STATIC</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14e254e7df_0_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14e254e7df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WORKING GROUP: MEMBERS</a:t>
            </a:r>
            <a:br>
              <a:rPr lang="en-US"/>
            </a:br>
            <a:r>
              <a:rPr lang="en-US"/>
              <a:t>STORAGE/DATA IN CLOUD </a:t>
            </a:r>
            <a:endParaRPr/>
          </a:p>
          <a:p>
            <a:pPr indent="0" lvl="0" marL="0" rtl="0" algn="l">
              <a:spcBef>
                <a:spcPts val="0"/>
              </a:spcBef>
              <a:spcAft>
                <a:spcPts val="0"/>
              </a:spcAft>
              <a:buNone/>
            </a:pPr>
            <a:r>
              <a:rPr lang="en-US"/>
              <a:t>COMPOSITION OF A WORKFLOW IN CLOUD</a:t>
            </a:r>
            <a:endParaRPr/>
          </a:p>
          <a:p>
            <a:pPr indent="0" lvl="0" marL="0" rtl="0" algn="l">
              <a:spcBef>
                <a:spcPts val="64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114e254e7df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114e254e7d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Adapt both images to show how the cos is mounted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156688b53f_3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156688b53f_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156688b53f_0_1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156688b53f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Block storage</a:t>
            </a:r>
            <a:r>
              <a:rPr lang="en-US">
                <a:solidFill>
                  <a:schemeClr val="dk1"/>
                </a:solidFill>
              </a:rPr>
              <a:t> is when the data is split into fixed blocks of data and then stored separately with unique identifiers. </a:t>
            </a:r>
            <a:endParaRPr>
              <a:solidFill>
                <a:schemeClr val="dk1"/>
              </a:solidFill>
            </a:endParaRPr>
          </a:p>
          <a:p>
            <a:pPr indent="0" lvl="0" marL="0" rtl="0" algn="l">
              <a:spcBef>
                <a:spcPts val="0"/>
              </a:spcBef>
              <a:spcAft>
                <a:spcPts val="0"/>
              </a:spcAft>
              <a:buNone/>
            </a:pPr>
            <a:r>
              <a:rPr lang="en-US" u="sng">
                <a:solidFill>
                  <a:schemeClr val="hlink"/>
                </a:solidFill>
                <a:hlinkClick r:id="rId3"/>
              </a:rPr>
              <a:t>Object storage</a:t>
            </a:r>
            <a:r>
              <a:rPr lang="en-US">
                <a:solidFill>
                  <a:schemeClr val="dk1"/>
                </a:solidFill>
              </a:rPr>
              <a:t> is a system that divides data into separate, self-contained units that are re-stored in a flat environment, with all objects at the same level.</a:t>
            </a:r>
            <a:endParaRPr>
              <a:solidFill>
                <a:schemeClr val="dk1"/>
              </a:solidFill>
            </a:endParaRPr>
          </a:p>
          <a:p>
            <a:pPr indent="0" lvl="0" marL="0" rtl="0" algn="l">
              <a:spcBef>
                <a:spcPts val="0"/>
              </a:spcBef>
              <a:spcAft>
                <a:spcPts val="0"/>
              </a:spcAft>
              <a:buNone/>
            </a:pPr>
            <a:r>
              <a:rPr lang="en-US">
                <a:solidFill>
                  <a:schemeClr val="dk1"/>
                </a:solidFill>
              </a:rPr>
              <a:t>Comparison between object vs block: </a:t>
            </a:r>
            <a:r>
              <a:rPr lang="en-US" u="sng">
                <a:solidFill>
                  <a:schemeClr val="hlink"/>
                </a:solidFill>
                <a:hlinkClick r:id="rId4"/>
              </a:rPr>
              <a:t>https://www.ibm.com/cloud/blog/object-vs-file-vs-block-storage</a:t>
            </a:r>
            <a:r>
              <a:rPr lang="en-US">
                <a:solidFill>
                  <a:schemeClr val="dk1"/>
                </a:solidFill>
              </a:rPr>
              <a:t> </a:t>
            </a:r>
            <a:endParaRPr>
              <a:solidFill>
                <a:schemeClr val="dk1"/>
              </a:solidFill>
            </a:endParaRPr>
          </a:p>
          <a:p>
            <a:pPr indent="0" lvl="0" marL="0" rtl="0" algn="l">
              <a:spcBef>
                <a:spcPts val="0"/>
              </a:spcBef>
              <a:spcAft>
                <a:spcPts val="0"/>
              </a:spcAft>
              <a:buNone/>
            </a:pPr>
            <a:r>
              <a:rPr lang="en-US">
                <a:solidFill>
                  <a:schemeClr val="dk1"/>
                </a:solidFill>
              </a:rPr>
              <a:t>Images from </a:t>
            </a:r>
            <a:r>
              <a:rPr lang="en-US" u="sng">
                <a:solidFill>
                  <a:schemeClr val="hlink"/>
                </a:solidFill>
                <a:hlinkClick r:id="rId5"/>
              </a:rPr>
              <a:t>https://ubuntu.com/blog/what-are-the-different-types-of-storage-block-object-and-file</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15efaa0ea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15efaa0ea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Block storage</a:t>
            </a:r>
            <a:r>
              <a:rPr lang="en-US">
                <a:solidFill>
                  <a:schemeClr val="dk1"/>
                </a:solidFill>
              </a:rPr>
              <a:t> is when the data is split into fixed blocks of data and then stored separately with unique identifiers. </a:t>
            </a:r>
            <a:endParaRPr>
              <a:solidFill>
                <a:schemeClr val="dk1"/>
              </a:solidFill>
            </a:endParaRPr>
          </a:p>
          <a:p>
            <a:pPr indent="0" lvl="0" marL="0" rtl="0" algn="l">
              <a:spcBef>
                <a:spcPts val="0"/>
              </a:spcBef>
              <a:spcAft>
                <a:spcPts val="0"/>
              </a:spcAft>
              <a:buNone/>
            </a:pPr>
            <a:r>
              <a:rPr lang="en-US" u="sng">
                <a:solidFill>
                  <a:schemeClr val="hlink"/>
                </a:solidFill>
                <a:hlinkClick r:id="rId3"/>
              </a:rPr>
              <a:t>Object storage</a:t>
            </a:r>
            <a:r>
              <a:rPr lang="en-US">
                <a:solidFill>
                  <a:schemeClr val="dk1"/>
                </a:solidFill>
              </a:rPr>
              <a:t> is a system that divides data into separate, self-contained units that are re-stored in a flat environment, with all objects at the same level.</a:t>
            </a:r>
            <a:endParaRPr>
              <a:solidFill>
                <a:schemeClr val="dk1"/>
              </a:solidFill>
            </a:endParaRPr>
          </a:p>
          <a:p>
            <a:pPr indent="0" lvl="0" marL="0" rtl="0" algn="l">
              <a:spcBef>
                <a:spcPts val="0"/>
              </a:spcBef>
              <a:spcAft>
                <a:spcPts val="0"/>
              </a:spcAft>
              <a:buNone/>
            </a:pPr>
            <a:r>
              <a:rPr lang="en-US">
                <a:solidFill>
                  <a:schemeClr val="dk1"/>
                </a:solidFill>
              </a:rPr>
              <a:t>Comparison between object vs block: </a:t>
            </a:r>
            <a:r>
              <a:rPr lang="en-US" u="sng">
                <a:solidFill>
                  <a:schemeClr val="hlink"/>
                </a:solidFill>
                <a:hlinkClick r:id="rId4"/>
              </a:rPr>
              <a:t>https://www.ibm.com/cloud/blog/object-vs-file-vs-block-storage</a:t>
            </a:r>
            <a:r>
              <a:rPr lang="en-US">
                <a:solidFill>
                  <a:schemeClr val="dk1"/>
                </a:solidFill>
              </a:rPr>
              <a:t> </a:t>
            </a:r>
            <a:endParaRPr>
              <a:solidFill>
                <a:schemeClr val="dk1"/>
              </a:solidFill>
            </a:endParaRPr>
          </a:p>
          <a:p>
            <a:pPr indent="0" lvl="0" marL="0" rtl="0" algn="l">
              <a:spcBef>
                <a:spcPts val="0"/>
              </a:spcBef>
              <a:spcAft>
                <a:spcPts val="0"/>
              </a:spcAft>
              <a:buNone/>
            </a:pPr>
            <a:r>
              <a:rPr lang="en-US">
                <a:solidFill>
                  <a:schemeClr val="dk1"/>
                </a:solidFill>
              </a:rPr>
              <a:t>Images from </a:t>
            </a:r>
            <a:r>
              <a:rPr lang="en-US" u="sng">
                <a:solidFill>
                  <a:schemeClr val="hlink"/>
                </a:solidFill>
                <a:hlinkClick r:id="rId5"/>
              </a:rPr>
              <a:t>https://ubuntu.com/blog/what-are-the-different-types-of-storage-block-object-and-file</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14e254e7df_0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14e254e7df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Data resilience: </a:t>
            </a:r>
            <a:r>
              <a:rPr lang="en-US" u="sng">
                <a:solidFill>
                  <a:schemeClr val="hlink"/>
                </a:solidFill>
                <a:hlinkClick r:id="rId2"/>
              </a:rPr>
              <a:t>https://www.ibm.com/cloud/object-storage/resiliency</a:t>
            </a:r>
            <a:endParaRPr/>
          </a:p>
          <a:p>
            <a:pPr indent="0" lvl="0" marL="0" rtl="0" algn="l">
              <a:spcBef>
                <a:spcPts val="0"/>
              </a:spcBef>
              <a:spcAft>
                <a:spcPts val="0"/>
              </a:spcAft>
              <a:buNone/>
            </a:pPr>
            <a:r>
              <a:rPr lang="en-US"/>
              <a:t>-S3FS: </a:t>
            </a:r>
            <a:r>
              <a:rPr lang="en-US">
                <a:solidFill>
                  <a:schemeClr val="dk1"/>
                </a:solidFill>
              </a:rPr>
              <a:t>s3fs or s3fs-fuse is an</a:t>
            </a:r>
            <a:r>
              <a:rPr lang="en-US">
                <a:solidFill>
                  <a:schemeClr val="dk1"/>
                </a:solidFill>
                <a:uFill>
                  <a:noFill/>
                </a:uFill>
                <a:hlinkClick r:id="rId3">
                  <a:extLst>
                    <a:ext uri="{A12FA001-AC4F-418D-AE19-62706E023703}">
                      <ahyp:hlinkClr val="tx"/>
                    </a:ext>
                  </a:extLst>
                </a:hlinkClick>
              </a:rPr>
              <a:t> </a:t>
            </a:r>
            <a:r>
              <a:rPr lang="en-US" u="sng">
                <a:solidFill>
                  <a:srgbClr val="0000FF"/>
                </a:solidFill>
                <a:hlinkClick r:id="rId4">
                  <a:extLst>
                    <a:ext uri="{A12FA001-AC4F-418D-AE19-62706E023703}">
                      <ahyp:hlinkClr val="tx"/>
                    </a:ext>
                  </a:extLst>
                </a:hlinkClick>
              </a:rPr>
              <a:t>Amazon S3 (Simple Storage Service)</a:t>
            </a:r>
            <a:r>
              <a:rPr lang="en-US">
                <a:solidFill>
                  <a:schemeClr val="dk1"/>
                </a:solidFill>
              </a:rPr>
              <a:t> and S3-based object stores compatible FUSE filesystem disk management utility that supports a subset of</a:t>
            </a:r>
            <a:r>
              <a:rPr lang="en-US">
                <a:solidFill>
                  <a:schemeClr val="dk1"/>
                </a:solidFill>
                <a:uFill>
                  <a:noFill/>
                </a:uFill>
                <a:hlinkClick r:id="rId5">
                  <a:extLst>
                    <a:ext uri="{A12FA001-AC4F-418D-AE19-62706E023703}">
                      <ahyp:hlinkClr val="tx"/>
                    </a:ext>
                  </a:extLst>
                </a:hlinkClick>
              </a:rPr>
              <a:t> </a:t>
            </a:r>
            <a:r>
              <a:rPr lang="en-US" u="sng">
                <a:solidFill>
                  <a:srgbClr val="0000FF"/>
                </a:solidFill>
                <a:hlinkClick r:id="rId6">
                  <a:extLst>
                    <a:ext uri="{A12FA001-AC4F-418D-AE19-62706E023703}">
                      <ahyp:hlinkClr val="tx"/>
                    </a:ext>
                  </a:extLst>
                </a:hlinkClick>
              </a:rPr>
              <a:t>Single UNIX Specification (SUS)</a:t>
            </a:r>
            <a:r>
              <a:rPr lang="en-US">
                <a:solidFill>
                  <a:schemeClr val="dk1"/>
                </a:solidFill>
              </a:rPr>
              <a:t> or</a:t>
            </a:r>
            <a:r>
              <a:rPr lang="en-US">
                <a:solidFill>
                  <a:schemeClr val="dk1"/>
                </a:solidFill>
                <a:uFill>
                  <a:noFill/>
                </a:uFill>
                <a:hlinkClick r:id="rId7">
                  <a:extLst>
                    <a:ext uri="{A12FA001-AC4F-418D-AE19-62706E023703}">
                      <ahyp:hlinkClr val="tx"/>
                    </a:ext>
                  </a:extLst>
                </a:hlinkClick>
              </a:rPr>
              <a:t> </a:t>
            </a:r>
            <a:r>
              <a:rPr lang="en-US" u="sng">
                <a:solidFill>
                  <a:srgbClr val="0000FF"/>
                </a:solidFill>
                <a:hlinkClick r:id="rId8">
                  <a:extLst>
                    <a:ext uri="{A12FA001-AC4F-418D-AE19-62706E023703}">
                      <ahyp:hlinkClr val="tx"/>
                    </a:ext>
                  </a:extLst>
                </a:hlinkClick>
              </a:rPr>
              <a:t>POSIX</a:t>
            </a:r>
            <a:r>
              <a:rPr lang="en-US">
                <a:solidFill>
                  <a:schemeClr val="dk1"/>
                </a:solidFill>
              </a:rPr>
              <a:t> including reading/writing files, directories, symlinks, mode, uid/gid, and extended attributes, while preserving the original file format</a:t>
            </a:r>
            <a:endParaRPr sz="1400">
              <a:solidFill>
                <a:schemeClr val="dk1"/>
              </a:solidFill>
            </a:endParaRPr>
          </a:p>
          <a:p>
            <a:pPr indent="0" lvl="0" marL="0" rtl="0" algn="l">
              <a:spcBef>
                <a:spcPts val="0"/>
              </a:spcBef>
              <a:spcAft>
                <a:spcPts val="0"/>
              </a:spcAft>
              <a:buNone/>
            </a:pPr>
            <a:r>
              <a:rPr lang="en-US"/>
              <a:t>-</a:t>
            </a:r>
            <a:r>
              <a:rPr lang="en-US" u="sng">
                <a:solidFill>
                  <a:schemeClr val="hlink"/>
                </a:solidFill>
                <a:hlinkClick r:id="rId9"/>
              </a:rPr>
              <a:t>Filesystem in Userspace (FUSE)</a:t>
            </a:r>
            <a:r>
              <a:rPr lang="en-US">
                <a:solidFill>
                  <a:schemeClr val="dk1"/>
                </a:solidFill>
              </a:rPr>
              <a:t> lets non-privileged users create a file system in their user space. The FUSE project consists of two components: a FUSE kernel module that is part of the Linux kernel since version 2.6.14, and the libfuse userspace library. The</a:t>
            </a:r>
            <a:r>
              <a:rPr lang="en-US">
                <a:solidFill>
                  <a:schemeClr val="dk1"/>
                </a:solidFill>
                <a:uFill>
                  <a:noFill/>
                </a:uFill>
                <a:hlinkClick r:id="rId10">
                  <a:extLst>
                    <a:ext uri="{A12FA001-AC4F-418D-AE19-62706E023703}">
                      <ahyp:hlinkClr val="tx"/>
                    </a:ext>
                  </a:extLst>
                </a:hlinkClick>
              </a:rPr>
              <a:t> </a:t>
            </a:r>
            <a:r>
              <a:rPr lang="en-US" u="sng">
                <a:solidFill>
                  <a:schemeClr val="hlink"/>
                </a:solidFill>
                <a:hlinkClick r:id="rId11"/>
              </a:rPr>
              <a:t>libfuse library</a:t>
            </a:r>
            <a:r>
              <a:rPr lang="en-US">
                <a:solidFill>
                  <a:schemeClr val="dk1"/>
                </a:solidFill>
              </a:rPr>
              <a:t> provides a reference implementation for communication with the FUSE kernel module, providing client functions to mount the file system, unmount it, read requests from the kernel, and send responses back. FUSE is particularly useful for writing Virtual File Systems (VFS).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156688b53f_0_1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156688b53f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Data resilience: </a:t>
            </a:r>
            <a:r>
              <a:rPr lang="en-US" u="sng">
                <a:solidFill>
                  <a:schemeClr val="hlink"/>
                </a:solidFill>
                <a:hlinkClick r:id="rId2"/>
              </a:rPr>
              <a:t>https://www.ibm.com/cloud/object-storage/resiliency</a:t>
            </a:r>
            <a:endParaRPr/>
          </a:p>
          <a:p>
            <a:pPr indent="0" lvl="0" marL="0" rtl="0" algn="l">
              <a:spcBef>
                <a:spcPts val="0"/>
              </a:spcBef>
              <a:spcAft>
                <a:spcPts val="0"/>
              </a:spcAft>
              <a:buNone/>
            </a:pPr>
            <a:r>
              <a:rPr lang="en-US"/>
              <a:t>-S3FS: </a:t>
            </a:r>
            <a:r>
              <a:rPr lang="en-US">
                <a:solidFill>
                  <a:schemeClr val="dk1"/>
                </a:solidFill>
              </a:rPr>
              <a:t>s3fs or s3fs-fuse is an</a:t>
            </a:r>
            <a:r>
              <a:rPr lang="en-US">
                <a:solidFill>
                  <a:schemeClr val="dk1"/>
                </a:solidFill>
                <a:uFill>
                  <a:noFill/>
                </a:uFill>
                <a:hlinkClick r:id="rId3">
                  <a:extLst>
                    <a:ext uri="{A12FA001-AC4F-418D-AE19-62706E023703}">
                      <ahyp:hlinkClr val="tx"/>
                    </a:ext>
                  </a:extLst>
                </a:hlinkClick>
              </a:rPr>
              <a:t> </a:t>
            </a:r>
            <a:r>
              <a:rPr lang="en-US" u="sng">
                <a:solidFill>
                  <a:srgbClr val="0000FF"/>
                </a:solidFill>
                <a:hlinkClick r:id="rId4">
                  <a:extLst>
                    <a:ext uri="{A12FA001-AC4F-418D-AE19-62706E023703}">
                      <ahyp:hlinkClr val="tx"/>
                    </a:ext>
                  </a:extLst>
                </a:hlinkClick>
              </a:rPr>
              <a:t>Amazon S3 (Simple Storage Service)</a:t>
            </a:r>
            <a:r>
              <a:rPr lang="en-US">
                <a:solidFill>
                  <a:schemeClr val="dk1"/>
                </a:solidFill>
              </a:rPr>
              <a:t> and S3-based object stores compatible FUSE filesystem disk management utility that supports a subset of</a:t>
            </a:r>
            <a:r>
              <a:rPr lang="en-US">
                <a:solidFill>
                  <a:schemeClr val="dk1"/>
                </a:solidFill>
                <a:uFill>
                  <a:noFill/>
                </a:uFill>
                <a:hlinkClick r:id="rId5">
                  <a:extLst>
                    <a:ext uri="{A12FA001-AC4F-418D-AE19-62706E023703}">
                      <ahyp:hlinkClr val="tx"/>
                    </a:ext>
                  </a:extLst>
                </a:hlinkClick>
              </a:rPr>
              <a:t> </a:t>
            </a:r>
            <a:r>
              <a:rPr lang="en-US" u="sng">
                <a:solidFill>
                  <a:srgbClr val="0000FF"/>
                </a:solidFill>
                <a:hlinkClick r:id="rId6">
                  <a:extLst>
                    <a:ext uri="{A12FA001-AC4F-418D-AE19-62706E023703}">
                      <ahyp:hlinkClr val="tx"/>
                    </a:ext>
                  </a:extLst>
                </a:hlinkClick>
              </a:rPr>
              <a:t>Single UNIX Specification (SUS)</a:t>
            </a:r>
            <a:r>
              <a:rPr lang="en-US">
                <a:solidFill>
                  <a:schemeClr val="dk1"/>
                </a:solidFill>
              </a:rPr>
              <a:t> or</a:t>
            </a:r>
            <a:r>
              <a:rPr lang="en-US">
                <a:solidFill>
                  <a:schemeClr val="dk1"/>
                </a:solidFill>
                <a:uFill>
                  <a:noFill/>
                </a:uFill>
                <a:hlinkClick r:id="rId7">
                  <a:extLst>
                    <a:ext uri="{A12FA001-AC4F-418D-AE19-62706E023703}">
                      <ahyp:hlinkClr val="tx"/>
                    </a:ext>
                  </a:extLst>
                </a:hlinkClick>
              </a:rPr>
              <a:t> </a:t>
            </a:r>
            <a:r>
              <a:rPr lang="en-US" u="sng">
                <a:solidFill>
                  <a:srgbClr val="0000FF"/>
                </a:solidFill>
                <a:hlinkClick r:id="rId8">
                  <a:extLst>
                    <a:ext uri="{A12FA001-AC4F-418D-AE19-62706E023703}">
                      <ahyp:hlinkClr val="tx"/>
                    </a:ext>
                  </a:extLst>
                </a:hlinkClick>
              </a:rPr>
              <a:t>POSIX</a:t>
            </a:r>
            <a:r>
              <a:rPr lang="en-US">
                <a:solidFill>
                  <a:schemeClr val="dk1"/>
                </a:solidFill>
              </a:rPr>
              <a:t> including reading/writing files, directories, symlinks, mode, uid/gid, and extended attributes, while preserving the original file format</a:t>
            </a:r>
            <a:endParaRPr sz="1400">
              <a:solidFill>
                <a:schemeClr val="dk1"/>
              </a:solidFill>
            </a:endParaRPr>
          </a:p>
          <a:p>
            <a:pPr indent="0" lvl="0" marL="0" rtl="0" algn="l">
              <a:spcBef>
                <a:spcPts val="0"/>
              </a:spcBef>
              <a:spcAft>
                <a:spcPts val="0"/>
              </a:spcAft>
              <a:buNone/>
            </a:pPr>
            <a:r>
              <a:rPr lang="en-US"/>
              <a:t>-</a:t>
            </a:r>
            <a:r>
              <a:rPr lang="en-US" u="sng">
                <a:solidFill>
                  <a:schemeClr val="hlink"/>
                </a:solidFill>
                <a:hlinkClick r:id="rId9"/>
              </a:rPr>
              <a:t>Filesystem in Userspace (FUSE)</a:t>
            </a:r>
            <a:r>
              <a:rPr lang="en-US">
                <a:solidFill>
                  <a:schemeClr val="dk1"/>
                </a:solidFill>
              </a:rPr>
              <a:t> lets non-privileged users create a file system in their user space. The FUSE project consists of two components: a FUSE kernel module that is part of the Linux kernel since version 2.6.14, and the libfuse userspace library. The</a:t>
            </a:r>
            <a:r>
              <a:rPr lang="en-US">
                <a:solidFill>
                  <a:schemeClr val="dk1"/>
                </a:solidFill>
                <a:uFill>
                  <a:noFill/>
                </a:uFill>
                <a:hlinkClick r:id="rId10">
                  <a:extLst>
                    <a:ext uri="{A12FA001-AC4F-418D-AE19-62706E023703}">
                      <ahyp:hlinkClr val="tx"/>
                    </a:ext>
                  </a:extLst>
                </a:hlinkClick>
              </a:rPr>
              <a:t> </a:t>
            </a:r>
            <a:r>
              <a:rPr lang="en-US" u="sng">
                <a:solidFill>
                  <a:schemeClr val="hlink"/>
                </a:solidFill>
                <a:hlinkClick r:id="rId11"/>
              </a:rPr>
              <a:t>libfuse library</a:t>
            </a:r>
            <a:r>
              <a:rPr lang="en-US">
                <a:solidFill>
                  <a:schemeClr val="dk1"/>
                </a:solidFill>
              </a:rPr>
              <a:t> provides a reference implementation for communication with the FUSE kernel module, providing client functions to mount the file system, unmount it, read requests from the kernel, and send responses back. FUSE is particularly useful for writing Virtual File Systems (VFS).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156688b53f_2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156688b53f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156688b53f_2_2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1156688b53f_2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 name="Shape 13"/>
        <p:cNvGrpSpPr/>
        <p:nvPr/>
      </p:nvGrpSpPr>
      <p:grpSpPr>
        <a:xfrm>
          <a:off x="0" y="0"/>
          <a:ext cx="0" cy="0"/>
          <a:chOff x="0" y="0"/>
          <a:chExt cx="0" cy="0"/>
        </a:xfrm>
      </p:grpSpPr>
      <p:sp>
        <p:nvSpPr>
          <p:cNvPr id="14" name="Google Shape;14;p9"/>
          <p:cNvSpPr txBox="1"/>
          <p:nvPr>
            <p:ph type="title"/>
          </p:nvPr>
        </p:nvSpPr>
        <p:spPr>
          <a:xfrm>
            <a:off x="457200" y="-98821"/>
            <a:ext cx="8229600" cy="8574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3B3C3E"/>
              </a:buClr>
              <a:buSzPts val="3000"/>
              <a:buFont typeface="Arial"/>
              <a:buNone/>
              <a:defRPr sz="3000">
                <a:solidFill>
                  <a:srgbClr val="3B3C3E"/>
                </a:solidFill>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15" name="Google Shape;15;p9"/>
          <p:cNvSpPr txBox="1"/>
          <p:nvPr>
            <p:ph idx="1" type="body"/>
          </p:nvPr>
        </p:nvSpPr>
        <p:spPr>
          <a:xfrm>
            <a:off x="457200" y="744788"/>
            <a:ext cx="8229600" cy="38499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rgbClr val="3B3C3E"/>
              </a:buClr>
              <a:buSzPts val="3200"/>
              <a:buChar char="•"/>
              <a:defRPr>
                <a:solidFill>
                  <a:srgbClr val="3B3C3E"/>
                </a:solidFill>
              </a:defRPr>
            </a:lvl1pPr>
            <a:lvl2pPr indent="-406400" lvl="1" marL="914400" algn="l">
              <a:spcBef>
                <a:spcPts val="560"/>
              </a:spcBef>
              <a:spcAft>
                <a:spcPts val="0"/>
              </a:spcAft>
              <a:buClr>
                <a:srgbClr val="3B3C3E"/>
              </a:buClr>
              <a:buSzPts val="2800"/>
              <a:buChar char="•"/>
              <a:defRPr>
                <a:solidFill>
                  <a:srgbClr val="3B3C3E"/>
                </a:solidFill>
              </a:defRPr>
            </a:lvl2pPr>
            <a:lvl3pPr indent="-381000" lvl="2" marL="1371600" algn="l">
              <a:spcBef>
                <a:spcPts val="480"/>
              </a:spcBef>
              <a:spcAft>
                <a:spcPts val="0"/>
              </a:spcAft>
              <a:buClr>
                <a:srgbClr val="3B3C3E"/>
              </a:buClr>
              <a:buSzPts val="2400"/>
              <a:buChar char="•"/>
              <a:defRPr>
                <a:solidFill>
                  <a:srgbClr val="3B3C3E"/>
                </a:solidFill>
              </a:defRPr>
            </a:lvl3pPr>
            <a:lvl4pPr indent="-355600" lvl="3" marL="1828800" algn="l">
              <a:spcBef>
                <a:spcPts val="400"/>
              </a:spcBef>
              <a:spcAft>
                <a:spcPts val="0"/>
              </a:spcAft>
              <a:buClr>
                <a:srgbClr val="3B3C3E"/>
              </a:buClr>
              <a:buSzPts val="2000"/>
              <a:buChar char="•"/>
              <a:defRPr>
                <a:solidFill>
                  <a:srgbClr val="3B3C3E"/>
                </a:solidFill>
              </a:defRPr>
            </a:lvl4pPr>
            <a:lvl5pPr indent="-355600" lvl="4" marL="2286000" algn="l">
              <a:spcBef>
                <a:spcPts val="400"/>
              </a:spcBef>
              <a:spcAft>
                <a:spcPts val="0"/>
              </a:spcAft>
              <a:buClr>
                <a:srgbClr val="3B3C3E"/>
              </a:buClr>
              <a:buSzPts val="2000"/>
              <a:buChar char="•"/>
              <a:defRPr>
                <a:solidFill>
                  <a:srgbClr val="3B3C3E"/>
                </a:solidFil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 name="Google Shape;16;p9"/>
          <p:cNvSpPr txBox="1"/>
          <p:nvPr>
            <p:ph idx="10" type="dt"/>
          </p:nvPr>
        </p:nvSpPr>
        <p:spPr>
          <a:xfrm>
            <a:off x="457203" y="4767264"/>
            <a:ext cx="139786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9"/>
          <p:cNvSpPr txBox="1"/>
          <p:nvPr>
            <p:ph idx="11" type="ftr"/>
          </p:nvPr>
        </p:nvSpPr>
        <p:spPr>
          <a:xfrm>
            <a:off x="1855063" y="4767264"/>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9"/>
          <p:cNvSpPr txBox="1"/>
          <p:nvPr>
            <p:ph idx="12" type="sldNum"/>
          </p:nvPr>
        </p:nvSpPr>
        <p:spPr>
          <a:xfrm>
            <a:off x="4750663" y="4767264"/>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000" u="none" cap="none" strike="noStrike">
                <a:solidFill>
                  <a:schemeClr val="lt1"/>
                </a:solidFill>
                <a:latin typeface="Arial"/>
                <a:ea typeface="Arial"/>
                <a:cs typeface="Arial"/>
                <a:sym typeface="Arial"/>
              </a:defRPr>
            </a:lvl1pPr>
            <a:lvl2pPr indent="0" lvl="1" marL="0" algn="r">
              <a:spcBef>
                <a:spcPts val="0"/>
              </a:spcBef>
              <a:buNone/>
              <a:defRPr b="0" i="0" sz="1000" u="none" cap="none" strike="noStrike">
                <a:solidFill>
                  <a:schemeClr val="lt1"/>
                </a:solidFill>
                <a:latin typeface="Arial"/>
                <a:ea typeface="Arial"/>
                <a:cs typeface="Arial"/>
                <a:sym typeface="Arial"/>
              </a:defRPr>
            </a:lvl2pPr>
            <a:lvl3pPr indent="0" lvl="2" marL="0" algn="r">
              <a:spcBef>
                <a:spcPts val="0"/>
              </a:spcBef>
              <a:buNone/>
              <a:defRPr b="0" i="0" sz="1000" u="none" cap="none" strike="noStrike">
                <a:solidFill>
                  <a:schemeClr val="lt1"/>
                </a:solidFill>
                <a:latin typeface="Arial"/>
                <a:ea typeface="Arial"/>
                <a:cs typeface="Arial"/>
                <a:sym typeface="Arial"/>
              </a:defRPr>
            </a:lvl3pPr>
            <a:lvl4pPr indent="0" lvl="3" marL="0" algn="r">
              <a:spcBef>
                <a:spcPts val="0"/>
              </a:spcBef>
              <a:buNone/>
              <a:defRPr b="0" i="0" sz="1000" u="none" cap="none" strike="noStrike">
                <a:solidFill>
                  <a:schemeClr val="lt1"/>
                </a:solidFill>
                <a:latin typeface="Arial"/>
                <a:ea typeface="Arial"/>
                <a:cs typeface="Arial"/>
                <a:sym typeface="Arial"/>
              </a:defRPr>
            </a:lvl4pPr>
            <a:lvl5pPr indent="0" lvl="4" marL="0" algn="r">
              <a:spcBef>
                <a:spcPts val="0"/>
              </a:spcBef>
              <a:buNone/>
              <a:defRPr b="0" i="0" sz="1000" u="none" cap="none" strike="noStrike">
                <a:solidFill>
                  <a:schemeClr val="lt1"/>
                </a:solidFill>
                <a:latin typeface="Arial"/>
                <a:ea typeface="Arial"/>
                <a:cs typeface="Arial"/>
                <a:sym typeface="Arial"/>
              </a:defRPr>
            </a:lvl5pPr>
            <a:lvl6pPr indent="0" lvl="5" marL="0" algn="r">
              <a:spcBef>
                <a:spcPts val="0"/>
              </a:spcBef>
              <a:buNone/>
              <a:defRPr b="0" i="0" sz="1000" u="none" cap="none" strike="noStrike">
                <a:solidFill>
                  <a:schemeClr val="lt1"/>
                </a:solidFill>
                <a:latin typeface="Arial"/>
                <a:ea typeface="Arial"/>
                <a:cs typeface="Arial"/>
                <a:sym typeface="Arial"/>
              </a:defRPr>
            </a:lvl6pPr>
            <a:lvl7pPr indent="0" lvl="6" marL="0" algn="r">
              <a:spcBef>
                <a:spcPts val="0"/>
              </a:spcBef>
              <a:buNone/>
              <a:defRPr b="0" i="0" sz="1000" u="none" cap="none" strike="noStrike">
                <a:solidFill>
                  <a:schemeClr val="lt1"/>
                </a:solidFill>
                <a:latin typeface="Arial"/>
                <a:ea typeface="Arial"/>
                <a:cs typeface="Arial"/>
                <a:sym typeface="Arial"/>
              </a:defRPr>
            </a:lvl7pPr>
            <a:lvl8pPr indent="0" lvl="7" marL="0" algn="r">
              <a:spcBef>
                <a:spcPts val="0"/>
              </a:spcBef>
              <a:buNone/>
              <a:defRPr b="0" i="0" sz="1000" u="none" cap="none" strike="noStrike">
                <a:solidFill>
                  <a:schemeClr val="lt1"/>
                </a:solidFill>
                <a:latin typeface="Arial"/>
                <a:ea typeface="Arial"/>
                <a:cs typeface="Arial"/>
                <a:sym typeface="Arial"/>
              </a:defRPr>
            </a:lvl8pPr>
            <a:lvl9pPr indent="0" lvl="8" marL="0" algn="r">
              <a:spcBef>
                <a:spcPts val="0"/>
              </a:spcBef>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9" name="Google Shape;19;p9"/>
          <p:cNvCxnSpPr/>
          <p:nvPr/>
        </p:nvCxnSpPr>
        <p:spPr>
          <a:xfrm>
            <a:off x="457200" y="682229"/>
            <a:ext cx="8229600" cy="0"/>
          </a:xfrm>
          <a:prstGeom prst="straightConnector1">
            <a:avLst/>
          </a:prstGeom>
          <a:noFill/>
          <a:ln cap="flat" cmpd="sng" w="41275">
            <a:solidFill>
              <a:srgbClr val="FD6D08"/>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Minimal Identity" type="title">
  <p:cSld name="TITLE">
    <p:spTree>
      <p:nvGrpSpPr>
        <p:cNvPr id="84" name="Shape 84"/>
        <p:cNvGrpSpPr/>
        <p:nvPr/>
      </p:nvGrpSpPr>
      <p:grpSpPr>
        <a:xfrm>
          <a:off x="0" y="0"/>
          <a:ext cx="0" cy="0"/>
          <a:chOff x="0" y="0"/>
          <a:chExt cx="0" cy="0"/>
        </a:xfrm>
      </p:grpSpPr>
      <p:sp>
        <p:nvSpPr>
          <p:cNvPr id="85" name="Google Shape;85;p18"/>
          <p:cNvSpPr txBox="1"/>
          <p:nvPr>
            <p:ph type="ctrTitle"/>
          </p:nvPr>
        </p:nvSpPr>
        <p:spPr>
          <a:xfrm>
            <a:off x="685800" y="994389"/>
            <a:ext cx="7772400" cy="110251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3B3C3E"/>
              </a:buClr>
              <a:buSzPts val="4000"/>
              <a:buFont typeface="Arial"/>
              <a:buNone/>
              <a:defRPr b="1"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8"/>
          <p:cNvSpPr txBox="1"/>
          <p:nvPr>
            <p:ph idx="1" type="subTitle"/>
          </p:nvPr>
        </p:nvSpPr>
        <p:spPr>
          <a:xfrm>
            <a:off x="1371600" y="2311219"/>
            <a:ext cx="6400800" cy="131445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87" name="Google Shape;87;p18"/>
          <p:cNvSpPr/>
          <p:nvPr/>
        </p:nvSpPr>
        <p:spPr>
          <a:xfrm>
            <a:off x="0" y="4637997"/>
            <a:ext cx="9144000" cy="505504"/>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UT_logo_RIGHT_KNOCKOUT.eps" id="88" name="Google Shape;88;p18"/>
          <p:cNvPicPr preferRelativeResize="0"/>
          <p:nvPr/>
        </p:nvPicPr>
        <p:blipFill rotWithShape="1">
          <a:blip r:embed="rId2">
            <a:alphaModFix/>
          </a:blip>
          <a:srcRect b="0" l="0" r="0" t="0"/>
          <a:stretch/>
        </p:blipFill>
        <p:spPr>
          <a:xfrm>
            <a:off x="7588146" y="4728769"/>
            <a:ext cx="1461427" cy="326103"/>
          </a:xfrm>
          <a:prstGeom prst="rect">
            <a:avLst/>
          </a:prstGeom>
          <a:noFill/>
          <a:ln>
            <a:noFill/>
          </a:ln>
        </p:spPr>
      </p:pic>
      <p:sp>
        <p:nvSpPr>
          <p:cNvPr id="89" name="Google Shape;89;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0" name="Shape 20"/>
        <p:cNvGrpSpPr/>
        <p:nvPr/>
      </p:nvGrpSpPr>
      <p:grpSpPr>
        <a:xfrm>
          <a:off x="0" y="0"/>
          <a:ext cx="0" cy="0"/>
          <a:chOff x="0" y="0"/>
          <a:chExt cx="0" cy="0"/>
        </a:xfrm>
      </p:grpSpPr>
      <p:sp>
        <p:nvSpPr>
          <p:cNvPr id="21" name="Google Shape;21;p15"/>
          <p:cNvSpPr txBox="1"/>
          <p:nvPr>
            <p:ph type="title"/>
          </p:nvPr>
        </p:nvSpPr>
        <p:spPr>
          <a:xfrm>
            <a:off x="457200" y="-98821"/>
            <a:ext cx="8229600" cy="8574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3B3C3E"/>
              </a:buClr>
              <a:buSzPts val="4000"/>
              <a:buFont typeface="Arial"/>
              <a:buNone/>
              <a:defRPr sz="40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22" name="Google Shape;22;p15"/>
          <p:cNvSpPr txBox="1"/>
          <p:nvPr>
            <p:ph idx="1" type="body"/>
          </p:nvPr>
        </p:nvSpPr>
        <p:spPr>
          <a:xfrm>
            <a:off x="457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rgbClr val="3B3C3E"/>
              </a:buClr>
              <a:buSzPts val="2800"/>
              <a:buChar char="•"/>
              <a:defRPr sz="2800"/>
            </a:lvl1pPr>
            <a:lvl2pPr indent="-381000" lvl="1" marL="914400" algn="l">
              <a:spcBef>
                <a:spcPts val="480"/>
              </a:spcBef>
              <a:spcAft>
                <a:spcPts val="0"/>
              </a:spcAft>
              <a:buClr>
                <a:srgbClr val="3B3C3E"/>
              </a:buClr>
              <a:buSzPts val="2400"/>
              <a:buChar char="•"/>
              <a:defRPr sz="2400"/>
            </a:lvl2pPr>
            <a:lvl3pPr indent="-355600" lvl="2" marL="1371600" algn="l">
              <a:spcBef>
                <a:spcPts val="400"/>
              </a:spcBef>
              <a:spcAft>
                <a:spcPts val="0"/>
              </a:spcAft>
              <a:buClr>
                <a:srgbClr val="3B3C3E"/>
              </a:buClr>
              <a:buSzPts val="2000"/>
              <a:buChar char="•"/>
              <a:defRPr sz="2000"/>
            </a:lvl3pPr>
            <a:lvl4pPr indent="-342900" lvl="3" marL="1828800" algn="l">
              <a:spcBef>
                <a:spcPts val="360"/>
              </a:spcBef>
              <a:spcAft>
                <a:spcPts val="0"/>
              </a:spcAft>
              <a:buClr>
                <a:srgbClr val="3B3C3E"/>
              </a:buClr>
              <a:buSzPts val="1800"/>
              <a:buChar char="•"/>
              <a:defRPr sz="1800"/>
            </a:lvl4pPr>
            <a:lvl5pPr indent="-342900" lvl="4" marL="2286000" algn="l">
              <a:spcBef>
                <a:spcPts val="360"/>
              </a:spcBef>
              <a:spcAft>
                <a:spcPts val="0"/>
              </a:spcAft>
              <a:buClr>
                <a:srgbClr val="3B3C3E"/>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3" name="Google Shape;23;p15"/>
          <p:cNvSpPr txBox="1"/>
          <p:nvPr>
            <p:ph idx="2" type="body"/>
          </p:nvPr>
        </p:nvSpPr>
        <p:spPr>
          <a:xfrm>
            <a:off x="4648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rgbClr val="3B3C3E"/>
              </a:buClr>
              <a:buSzPts val="2800"/>
              <a:buChar char="•"/>
              <a:defRPr sz="2800"/>
            </a:lvl1pPr>
            <a:lvl2pPr indent="-381000" lvl="1" marL="914400" algn="l">
              <a:spcBef>
                <a:spcPts val="480"/>
              </a:spcBef>
              <a:spcAft>
                <a:spcPts val="0"/>
              </a:spcAft>
              <a:buClr>
                <a:srgbClr val="3B3C3E"/>
              </a:buClr>
              <a:buSzPts val="2400"/>
              <a:buChar char="•"/>
              <a:defRPr sz="2400"/>
            </a:lvl2pPr>
            <a:lvl3pPr indent="-355600" lvl="2" marL="1371600" algn="l">
              <a:spcBef>
                <a:spcPts val="400"/>
              </a:spcBef>
              <a:spcAft>
                <a:spcPts val="0"/>
              </a:spcAft>
              <a:buClr>
                <a:srgbClr val="3B3C3E"/>
              </a:buClr>
              <a:buSzPts val="2000"/>
              <a:buChar char="•"/>
              <a:defRPr sz="2000"/>
            </a:lvl3pPr>
            <a:lvl4pPr indent="-342900" lvl="3" marL="1828800" algn="l">
              <a:spcBef>
                <a:spcPts val="360"/>
              </a:spcBef>
              <a:spcAft>
                <a:spcPts val="0"/>
              </a:spcAft>
              <a:buClr>
                <a:srgbClr val="3B3C3E"/>
              </a:buClr>
              <a:buSzPts val="1800"/>
              <a:buChar char="•"/>
              <a:defRPr sz="1800"/>
            </a:lvl4pPr>
            <a:lvl5pPr indent="-342900" lvl="4" marL="2286000" algn="l">
              <a:spcBef>
                <a:spcPts val="360"/>
              </a:spcBef>
              <a:spcAft>
                <a:spcPts val="0"/>
              </a:spcAft>
              <a:buClr>
                <a:srgbClr val="3B3C3E"/>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4" name="Google Shape;24;p15"/>
          <p:cNvSpPr txBox="1"/>
          <p:nvPr>
            <p:ph idx="10" type="dt"/>
          </p:nvPr>
        </p:nvSpPr>
        <p:spPr>
          <a:xfrm>
            <a:off x="457203" y="4767264"/>
            <a:ext cx="1310609"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5"/>
          <p:cNvSpPr txBox="1"/>
          <p:nvPr>
            <p:ph idx="11" type="ftr"/>
          </p:nvPr>
        </p:nvSpPr>
        <p:spPr>
          <a:xfrm>
            <a:off x="1767809" y="4767264"/>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5"/>
          <p:cNvSpPr txBox="1"/>
          <p:nvPr>
            <p:ph idx="12" type="sldNum"/>
          </p:nvPr>
        </p:nvSpPr>
        <p:spPr>
          <a:xfrm>
            <a:off x="4667371" y="4767264"/>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27" name="Google Shape;27;p15"/>
          <p:cNvCxnSpPr/>
          <p:nvPr/>
        </p:nvCxnSpPr>
        <p:spPr>
          <a:xfrm>
            <a:off x="457200" y="1063229"/>
            <a:ext cx="8229600" cy="0"/>
          </a:xfrm>
          <a:prstGeom prst="straightConnector1">
            <a:avLst/>
          </a:prstGeom>
          <a:noFill/>
          <a:ln cap="flat" cmpd="sng" w="41275">
            <a:solidFill>
              <a:srgbClr val="FD6D08"/>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19"/>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3B3C3E"/>
              </a:buClr>
              <a:buSzPts val="2800"/>
              <a:buFont typeface="Arial"/>
              <a:buNone/>
              <a:defRPr b="1" sz="2800" cap="none"/>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0" name="Google Shape;30;p19"/>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1" name="Google Shape;31;p19"/>
          <p:cNvSpPr txBox="1"/>
          <p:nvPr>
            <p:ph idx="10" type="dt"/>
          </p:nvPr>
        </p:nvSpPr>
        <p:spPr>
          <a:xfrm>
            <a:off x="457203" y="4767264"/>
            <a:ext cx="1310609"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9"/>
          <p:cNvSpPr txBox="1"/>
          <p:nvPr>
            <p:ph idx="11" type="ftr"/>
          </p:nvPr>
        </p:nvSpPr>
        <p:spPr>
          <a:xfrm>
            <a:off x="1767809" y="4767264"/>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9"/>
          <p:cNvSpPr txBox="1"/>
          <p:nvPr>
            <p:ph idx="12" type="sldNum"/>
          </p:nvPr>
        </p:nvSpPr>
        <p:spPr>
          <a:xfrm>
            <a:off x="4667371" y="4767264"/>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 name="Shape 34"/>
        <p:cNvGrpSpPr/>
        <p:nvPr/>
      </p:nvGrpSpPr>
      <p:grpSpPr>
        <a:xfrm>
          <a:off x="0" y="0"/>
          <a:ext cx="0" cy="0"/>
          <a:chOff x="0" y="0"/>
          <a:chExt cx="0" cy="0"/>
        </a:xfrm>
      </p:grpSpPr>
      <p:sp>
        <p:nvSpPr>
          <p:cNvPr id="35" name="Google Shape;35;p20"/>
          <p:cNvSpPr txBox="1"/>
          <p:nvPr>
            <p:ph type="title"/>
          </p:nvPr>
        </p:nvSpPr>
        <p:spPr>
          <a:xfrm>
            <a:off x="457200" y="-98821"/>
            <a:ext cx="8229600" cy="8574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3B3C3E"/>
              </a:buClr>
              <a:buSzPts val="4000"/>
              <a:buFont typeface="Arial"/>
              <a:buNone/>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6" name="Google Shape;36;p20"/>
          <p:cNvSpPr txBox="1"/>
          <p:nvPr>
            <p:ph idx="1" type="body"/>
          </p:nvPr>
        </p:nvSpPr>
        <p:spPr>
          <a:xfrm>
            <a:off x="457200" y="1479158"/>
            <a:ext cx="4040188"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rgbClr val="3B3C3E"/>
              </a:buClr>
              <a:buSzPts val="2400"/>
              <a:buNone/>
              <a:defRPr b="1" sz="2400"/>
            </a:lvl1pPr>
            <a:lvl2pPr indent="-228600" lvl="1" marL="914400" algn="l">
              <a:spcBef>
                <a:spcPts val="400"/>
              </a:spcBef>
              <a:spcAft>
                <a:spcPts val="0"/>
              </a:spcAft>
              <a:buClr>
                <a:srgbClr val="3B3C3E"/>
              </a:buClr>
              <a:buSzPts val="2000"/>
              <a:buNone/>
              <a:defRPr b="1" sz="2000"/>
            </a:lvl2pPr>
            <a:lvl3pPr indent="-228600" lvl="2" marL="1371600" algn="l">
              <a:spcBef>
                <a:spcPts val="360"/>
              </a:spcBef>
              <a:spcAft>
                <a:spcPts val="0"/>
              </a:spcAft>
              <a:buClr>
                <a:srgbClr val="3B3C3E"/>
              </a:buClr>
              <a:buSzPts val="1800"/>
              <a:buNone/>
              <a:defRPr b="1" sz="1800"/>
            </a:lvl3pPr>
            <a:lvl4pPr indent="-228600" lvl="3" marL="1828800" algn="l">
              <a:spcBef>
                <a:spcPts val="320"/>
              </a:spcBef>
              <a:spcAft>
                <a:spcPts val="0"/>
              </a:spcAft>
              <a:buClr>
                <a:srgbClr val="3B3C3E"/>
              </a:buClr>
              <a:buSzPts val="1600"/>
              <a:buNone/>
              <a:defRPr b="1" sz="1600"/>
            </a:lvl4pPr>
            <a:lvl5pPr indent="-228600" lvl="4" marL="2286000" algn="l">
              <a:spcBef>
                <a:spcPts val="320"/>
              </a:spcBef>
              <a:spcAft>
                <a:spcPts val="0"/>
              </a:spcAft>
              <a:buClr>
                <a:srgbClr val="3B3C3E"/>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7" name="Google Shape;37;p20"/>
          <p:cNvSpPr txBox="1"/>
          <p:nvPr>
            <p:ph idx="2" type="body"/>
          </p:nvPr>
        </p:nvSpPr>
        <p:spPr>
          <a:xfrm>
            <a:off x="475574" y="1958979"/>
            <a:ext cx="4021814" cy="2449392"/>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rgbClr val="3B3C3E"/>
              </a:buClr>
              <a:buSzPts val="2400"/>
              <a:buChar char="•"/>
              <a:defRPr sz="2400"/>
            </a:lvl1pPr>
            <a:lvl2pPr indent="-355600" lvl="1" marL="914400" algn="l">
              <a:spcBef>
                <a:spcPts val="400"/>
              </a:spcBef>
              <a:spcAft>
                <a:spcPts val="0"/>
              </a:spcAft>
              <a:buClr>
                <a:srgbClr val="3B3C3E"/>
              </a:buClr>
              <a:buSzPts val="2000"/>
              <a:buChar char="•"/>
              <a:defRPr sz="2000"/>
            </a:lvl2pPr>
            <a:lvl3pPr indent="-342900" lvl="2" marL="1371600" algn="l">
              <a:spcBef>
                <a:spcPts val="360"/>
              </a:spcBef>
              <a:spcAft>
                <a:spcPts val="0"/>
              </a:spcAft>
              <a:buClr>
                <a:srgbClr val="3B3C3E"/>
              </a:buClr>
              <a:buSzPts val="1800"/>
              <a:buChar char="•"/>
              <a:defRPr sz="1800"/>
            </a:lvl3pPr>
            <a:lvl4pPr indent="-330200" lvl="3" marL="1828800" algn="l">
              <a:spcBef>
                <a:spcPts val="320"/>
              </a:spcBef>
              <a:spcAft>
                <a:spcPts val="0"/>
              </a:spcAft>
              <a:buClr>
                <a:srgbClr val="3B3C3E"/>
              </a:buClr>
              <a:buSzPts val="1600"/>
              <a:buChar char="•"/>
              <a:defRPr sz="1600"/>
            </a:lvl4pPr>
            <a:lvl5pPr indent="-330200" lvl="4" marL="2286000" algn="l">
              <a:spcBef>
                <a:spcPts val="320"/>
              </a:spcBef>
              <a:spcAft>
                <a:spcPts val="0"/>
              </a:spcAft>
              <a:buClr>
                <a:srgbClr val="3B3C3E"/>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8" name="Google Shape;38;p20"/>
          <p:cNvSpPr txBox="1"/>
          <p:nvPr>
            <p:ph idx="3" type="body"/>
          </p:nvPr>
        </p:nvSpPr>
        <p:spPr>
          <a:xfrm>
            <a:off x="4645028" y="1479158"/>
            <a:ext cx="4041775"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rgbClr val="3B3C3E"/>
              </a:buClr>
              <a:buSzPts val="2400"/>
              <a:buNone/>
              <a:defRPr b="1" sz="2400"/>
            </a:lvl1pPr>
            <a:lvl2pPr indent="-228600" lvl="1" marL="914400" algn="l">
              <a:spcBef>
                <a:spcPts val="400"/>
              </a:spcBef>
              <a:spcAft>
                <a:spcPts val="0"/>
              </a:spcAft>
              <a:buClr>
                <a:srgbClr val="3B3C3E"/>
              </a:buClr>
              <a:buSzPts val="2000"/>
              <a:buNone/>
              <a:defRPr b="1" sz="2000"/>
            </a:lvl2pPr>
            <a:lvl3pPr indent="-228600" lvl="2" marL="1371600" algn="l">
              <a:spcBef>
                <a:spcPts val="360"/>
              </a:spcBef>
              <a:spcAft>
                <a:spcPts val="0"/>
              </a:spcAft>
              <a:buClr>
                <a:srgbClr val="3B3C3E"/>
              </a:buClr>
              <a:buSzPts val="1800"/>
              <a:buNone/>
              <a:defRPr b="1" sz="1800"/>
            </a:lvl3pPr>
            <a:lvl4pPr indent="-228600" lvl="3" marL="1828800" algn="l">
              <a:spcBef>
                <a:spcPts val="320"/>
              </a:spcBef>
              <a:spcAft>
                <a:spcPts val="0"/>
              </a:spcAft>
              <a:buClr>
                <a:srgbClr val="3B3C3E"/>
              </a:buClr>
              <a:buSzPts val="1600"/>
              <a:buNone/>
              <a:defRPr b="1" sz="1600"/>
            </a:lvl4pPr>
            <a:lvl5pPr indent="-228600" lvl="4" marL="2286000" algn="l">
              <a:spcBef>
                <a:spcPts val="320"/>
              </a:spcBef>
              <a:spcAft>
                <a:spcPts val="0"/>
              </a:spcAft>
              <a:buClr>
                <a:srgbClr val="3B3C3E"/>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 name="Google Shape;39;p20"/>
          <p:cNvSpPr txBox="1"/>
          <p:nvPr>
            <p:ph idx="4" type="body"/>
          </p:nvPr>
        </p:nvSpPr>
        <p:spPr>
          <a:xfrm>
            <a:off x="4663409" y="1958979"/>
            <a:ext cx="4023394" cy="2449392"/>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rgbClr val="3B3C3E"/>
              </a:buClr>
              <a:buSzPts val="2400"/>
              <a:buChar char="•"/>
              <a:defRPr sz="2400"/>
            </a:lvl1pPr>
            <a:lvl2pPr indent="-355600" lvl="1" marL="914400" algn="l">
              <a:spcBef>
                <a:spcPts val="400"/>
              </a:spcBef>
              <a:spcAft>
                <a:spcPts val="0"/>
              </a:spcAft>
              <a:buClr>
                <a:srgbClr val="3B3C3E"/>
              </a:buClr>
              <a:buSzPts val="2000"/>
              <a:buChar char="•"/>
              <a:defRPr sz="2000"/>
            </a:lvl2pPr>
            <a:lvl3pPr indent="-342900" lvl="2" marL="1371600" algn="l">
              <a:spcBef>
                <a:spcPts val="360"/>
              </a:spcBef>
              <a:spcAft>
                <a:spcPts val="0"/>
              </a:spcAft>
              <a:buClr>
                <a:srgbClr val="3B3C3E"/>
              </a:buClr>
              <a:buSzPts val="1800"/>
              <a:buChar char="•"/>
              <a:defRPr sz="1800"/>
            </a:lvl3pPr>
            <a:lvl4pPr indent="-330200" lvl="3" marL="1828800" algn="l">
              <a:spcBef>
                <a:spcPts val="320"/>
              </a:spcBef>
              <a:spcAft>
                <a:spcPts val="0"/>
              </a:spcAft>
              <a:buClr>
                <a:srgbClr val="3B3C3E"/>
              </a:buClr>
              <a:buSzPts val="1600"/>
              <a:buChar char="•"/>
              <a:defRPr sz="1600"/>
            </a:lvl4pPr>
            <a:lvl5pPr indent="-330200" lvl="4" marL="2286000" algn="l">
              <a:spcBef>
                <a:spcPts val="320"/>
              </a:spcBef>
              <a:spcAft>
                <a:spcPts val="0"/>
              </a:spcAft>
              <a:buClr>
                <a:srgbClr val="3B3C3E"/>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0" name="Google Shape;40;p20"/>
          <p:cNvSpPr txBox="1"/>
          <p:nvPr>
            <p:ph idx="10" type="dt"/>
          </p:nvPr>
        </p:nvSpPr>
        <p:spPr>
          <a:xfrm>
            <a:off x="457203" y="4767264"/>
            <a:ext cx="1310609"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0"/>
          <p:cNvSpPr txBox="1"/>
          <p:nvPr>
            <p:ph idx="11" type="ftr"/>
          </p:nvPr>
        </p:nvSpPr>
        <p:spPr>
          <a:xfrm>
            <a:off x="1767809" y="4767264"/>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0"/>
          <p:cNvSpPr txBox="1"/>
          <p:nvPr>
            <p:ph idx="12" type="sldNum"/>
          </p:nvPr>
        </p:nvSpPr>
        <p:spPr>
          <a:xfrm>
            <a:off x="4667371" y="4767264"/>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3" name="Google Shape;43;p20"/>
          <p:cNvCxnSpPr/>
          <p:nvPr/>
        </p:nvCxnSpPr>
        <p:spPr>
          <a:xfrm>
            <a:off x="457200" y="1063229"/>
            <a:ext cx="8229600" cy="0"/>
          </a:xfrm>
          <a:prstGeom prst="straightConnector1">
            <a:avLst/>
          </a:prstGeom>
          <a:noFill/>
          <a:ln cap="flat" cmpd="sng" w="41275">
            <a:solidFill>
              <a:srgbClr val="FD6D08"/>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4" name="Shape 44"/>
        <p:cNvGrpSpPr/>
        <p:nvPr/>
      </p:nvGrpSpPr>
      <p:grpSpPr>
        <a:xfrm>
          <a:off x="0" y="0"/>
          <a:ext cx="0" cy="0"/>
          <a:chOff x="0" y="0"/>
          <a:chExt cx="0" cy="0"/>
        </a:xfrm>
      </p:grpSpPr>
      <p:sp>
        <p:nvSpPr>
          <p:cNvPr id="45" name="Google Shape;45;p21"/>
          <p:cNvSpPr txBox="1"/>
          <p:nvPr>
            <p:ph idx="10" type="dt"/>
          </p:nvPr>
        </p:nvSpPr>
        <p:spPr>
          <a:xfrm>
            <a:off x="457203" y="4767264"/>
            <a:ext cx="1310609"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1"/>
          <p:cNvSpPr txBox="1"/>
          <p:nvPr>
            <p:ph idx="11" type="ftr"/>
          </p:nvPr>
        </p:nvSpPr>
        <p:spPr>
          <a:xfrm>
            <a:off x="1767809" y="4767264"/>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1"/>
          <p:cNvSpPr txBox="1"/>
          <p:nvPr>
            <p:ph idx="12" type="sldNum"/>
          </p:nvPr>
        </p:nvSpPr>
        <p:spPr>
          <a:xfrm>
            <a:off x="4667371" y="4767264"/>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52" name="Shape 52"/>
        <p:cNvGrpSpPr/>
        <p:nvPr/>
      </p:nvGrpSpPr>
      <p:grpSpPr>
        <a:xfrm>
          <a:off x="0" y="0"/>
          <a:ext cx="0" cy="0"/>
          <a:chOff x="0" y="0"/>
          <a:chExt cx="0" cy="0"/>
        </a:xfrm>
      </p:grpSpPr>
      <p:grpSp>
        <p:nvGrpSpPr>
          <p:cNvPr id="53" name="Google Shape;53;p11"/>
          <p:cNvGrpSpPr/>
          <p:nvPr/>
        </p:nvGrpSpPr>
        <p:grpSpPr>
          <a:xfrm>
            <a:off x="3615775" y="3139440"/>
            <a:ext cx="2039112" cy="1417320"/>
            <a:chOff x="3615775" y="2834640"/>
            <a:chExt cx="2039112" cy="1417320"/>
          </a:xfrm>
        </p:grpSpPr>
        <p:sp>
          <p:nvSpPr>
            <p:cNvPr id="54" name="Google Shape;54;p11"/>
            <p:cNvSpPr/>
            <p:nvPr/>
          </p:nvSpPr>
          <p:spPr>
            <a:xfrm>
              <a:off x="4302329" y="2860001"/>
              <a:ext cx="576292" cy="579728"/>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UT_logo_RGB.eps" id="55" name="Google Shape;55;p11"/>
            <p:cNvPicPr preferRelativeResize="0"/>
            <p:nvPr/>
          </p:nvPicPr>
          <p:blipFill rotWithShape="1">
            <a:blip r:embed="rId2">
              <a:alphaModFix/>
            </a:blip>
            <a:srcRect b="-7765" l="-1" r="-4562" t="-7062"/>
            <a:stretch/>
          </p:blipFill>
          <p:spPr>
            <a:xfrm>
              <a:off x="3615775" y="2834640"/>
              <a:ext cx="2039112" cy="1417320"/>
            </a:xfrm>
            <a:prstGeom prst="rect">
              <a:avLst/>
            </a:prstGeom>
            <a:noFill/>
            <a:ln>
              <a:noFill/>
            </a:ln>
          </p:spPr>
        </p:pic>
      </p:grpSp>
      <p:sp>
        <p:nvSpPr>
          <p:cNvPr id="56" name="Google Shape;56;p11"/>
          <p:cNvSpPr txBox="1"/>
          <p:nvPr>
            <p:ph type="title"/>
          </p:nvPr>
        </p:nvSpPr>
        <p:spPr>
          <a:xfrm>
            <a:off x="457200" y="790436"/>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3B3C3E"/>
              </a:buClr>
              <a:buSzPts val="4000"/>
              <a:buFont typeface="Arial"/>
              <a:buNone/>
              <a:defRPr b="1" sz="4000">
                <a:solidFill>
                  <a:srgbClr val="3B3C3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1"/>
          <p:cNvSpPr txBox="1"/>
          <p:nvPr>
            <p:ph idx="1" type="subTitle"/>
          </p:nvPr>
        </p:nvSpPr>
        <p:spPr>
          <a:xfrm>
            <a:off x="1371600" y="1723725"/>
            <a:ext cx="6400800" cy="917756"/>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3B3C3E"/>
              </a:buClr>
              <a:buSzPts val="3200"/>
              <a:buNone/>
              <a:defRPr>
                <a:solidFill>
                  <a:srgbClr val="3B3C3E"/>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58" name="Google Shape;58;p11"/>
          <p:cNvSpPr/>
          <p:nvPr/>
        </p:nvSpPr>
        <p:spPr>
          <a:xfrm>
            <a:off x="0" y="4747654"/>
            <a:ext cx="9144000" cy="395846"/>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9" name="Google Shape;59;p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ig Logo" showMasterSp="0">
  <p:cSld name="Title: Big Logo">
    <p:spTree>
      <p:nvGrpSpPr>
        <p:cNvPr id="60" name="Shape 60"/>
        <p:cNvGrpSpPr/>
        <p:nvPr/>
      </p:nvGrpSpPr>
      <p:grpSpPr>
        <a:xfrm>
          <a:off x="0" y="0"/>
          <a:ext cx="0" cy="0"/>
          <a:chOff x="0" y="0"/>
          <a:chExt cx="0" cy="0"/>
        </a:xfrm>
      </p:grpSpPr>
      <p:sp>
        <p:nvSpPr>
          <p:cNvPr id="61" name="Google Shape;61;p12"/>
          <p:cNvSpPr/>
          <p:nvPr/>
        </p:nvSpPr>
        <p:spPr>
          <a:xfrm>
            <a:off x="0" y="3495910"/>
            <a:ext cx="9144000" cy="1647591"/>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 name="Google Shape;62;p12"/>
          <p:cNvSpPr txBox="1"/>
          <p:nvPr>
            <p:ph idx="1" type="subTitle"/>
          </p:nvPr>
        </p:nvSpPr>
        <p:spPr>
          <a:xfrm>
            <a:off x="1371600" y="1618020"/>
            <a:ext cx="6400800" cy="131445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63" name="Google Shape;63;p12"/>
          <p:cNvSpPr txBox="1"/>
          <p:nvPr>
            <p:ph type="ctrTitle"/>
          </p:nvPr>
        </p:nvSpPr>
        <p:spPr>
          <a:xfrm>
            <a:off x="685800" y="297534"/>
            <a:ext cx="7772400" cy="110251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3B3C3E"/>
              </a:buClr>
              <a:buSzPts val="4000"/>
              <a:buFont typeface="Arial"/>
              <a:buNone/>
              <a:defRPr b="1"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UT_logo_KNOCKOUT.eps" id="64" name="Google Shape;64;p12"/>
          <p:cNvPicPr preferRelativeResize="0"/>
          <p:nvPr/>
        </p:nvPicPr>
        <p:blipFill rotWithShape="1">
          <a:blip r:embed="rId2">
            <a:alphaModFix/>
          </a:blip>
          <a:srcRect b="0" l="0" r="0" t="0"/>
          <a:stretch/>
        </p:blipFill>
        <p:spPr>
          <a:xfrm>
            <a:off x="3778724" y="3742520"/>
            <a:ext cx="1598055" cy="1072113"/>
          </a:xfrm>
          <a:prstGeom prst="rect">
            <a:avLst/>
          </a:prstGeom>
          <a:noFill/>
          <a:ln>
            <a:noFill/>
          </a:ln>
        </p:spPr>
      </p:pic>
      <p:sp>
        <p:nvSpPr>
          <p:cNvPr id="65" name="Google Shape;65;p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hoto 1" showMasterSp="0">
  <p:cSld name="Title: Photo 1">
    <p:spTree>
      <p:nvGrpSpPr>
        <p:cNvPr id="66" name="Shape 66"/>
        <p:cNvGrpSpPr/>
        <p:nvPr/>
      </p:nvGrpSpPr>
      <p:grpSpPr>
        <a:xfrm>
          <a:off x="0" y="0"/>
          <a:ext cx="0" cy="0"/>
          <a:chOff x="0" y="0"/>
          <a:chExt cx="0" cy="0"/>
        </a:xfrm>
      </p:grpSpPr>
      <p:pic>
        <p:nvPicPr>
          <p:cNvPr id="67" name="Google Shape;67;p13"/>
          <p:cNvPicPr preferRelativeResize="0"/>
          <p:nvPr/>
        </p:nvPicPr>
        <p:blipFill rotWithShape="1">
          <a:blip r:embed="rId2">
            <a:alphaModFix/>
          </a:blip>
          <a:srcRect b="2459" l="2366" r="6963" t="21034"/>
          <a:stretch/>
        </p:blipFill>
        <p:spPr>
          <a:xfrm>
            <a:off x="1" y="1"/>
            <a:ext cx="9144000" cy="5143499"/>
          </a:xfrm>
          <a:prstGeom prst="rect">
            <a:avLst/>
          </a:prstGeom>
          <a:noFill/>
          <a:ln>
            <a:noFill/>
          </a:ln>
        </p:spPr>
      </p:pic>
      <p:sp>
        <p:nvSpPr>
          <p:cNvPr id="68" name="Google Shape;68;p13"/>
          <p:cNvSpPr/>
          <p:nvPr/>
        </p:nvSpPr>
        <p:spPr>
          <a:xfrm>
            <a:off x="390008" y="0"/>
            <a:ext cx="4193654" cy="5143500"/>
          </a:xfrm>
          <a:prstGeom prst="rect">
            <a:avLst/>
          </a:prstGeom>
          <a:solidFill>
            <a:schemeClr val="lt1">
              <a:alpha val="9176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9" name="Google Shape;69;p13"/>
          <p:cNvGrpSpPr/>
          <p:nvPr/>
        </p:nvGrpSpPr>
        <p:grpSpPr>
          <a:xfrm>
            <a:off x="1596519" y="3211881"/>
            <a:ext cx="1873729" cy="1302368"/>
            <a:chOff x="3615775" y="2834640"/>
            <a:chExt cx="2039112" cy="1417320"/>
          </a:xfrm>
        </p:grpSpPr>
        <p:sp>
          <p:nvSpPr>
            <p:cNvPr id="70" name="Google Shape;70;p13"/>
            <p:cNvSpPr/>
            <p:nvPr/>
          </p:nvSpPr>
          <p:spPr>
            <a:xfrm>
              <a:off x="4302329" y="2860001"/>
              <a:ext cx="576292" cy="579728"/>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UT_logo_RGB.eps" id="71" name="Google Shape;71;p13"/>
            <p:cNvPicPr preferRelativeResize="0"/>
            <p:nvPr/>
          </p:nvPicPr>
          <p:blipFill rotWithShape="1">
            <a:blip r:embed="rId3">
              <a:alphaModFix/>
            </a:blip>
            <a:srcRect b="-7765" l="-1" r="-4562" t="-7062"/>
            <a:stretch/>
          </p:blipFill>
          <p:spPr>
            <a:xfrm>
              <a:off x="3615775" y="2834640"/>
              <a:ext cx="2039112" cy="1417320"/>
            </a:xfrm>
            <a:prstGeom prst="rect">
              <a:avLst/>
            </a:prstGeom>
            <a:noFill/>
            <a:ln>
              <a:noFill/>
            </a:ln>
          </p:spPr>
        </p:pic>
      </p:grpSp>
      <p:sp>
        <p:nvSpPr>
          <p:cNvPr id="72" name="Google Shape;72;p13"/>
          <p:cNvSpPr/>
          <p:nvPr/>
        </p:nvSpPr>
        <p:spPr>
          <a:xfrm>
            <a:off x="390008" y="5044698"/>
            <a:ext cx="4193654" cy="98802"/>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 name="Google Shape;73;p13"/>
          <p:cNvSpPr txBox="1"/>
          <p:nvPr>
            <p:ph idx="1" type="body"/>
          </p:nvPr>
        </p:nvSpPr>
        <p:spPr>
          <a:xfrm>
            <a:off x="378347" y="433953"/>
            <a:ext cx="4193654" cy="2332494"/>
          </a:xfrm>
          <a:prstGeom prst="rect">
            <a:avLst/>
          </a:prstGeom>
          <a:noFill/>
          <a:ln>
            <a:noFill/>
          </a:ln>
        </p:spPr>
        <p:txBody>
          <a:bodyPr anchorCtr="0" anchor="ctr" bIns="45700" lIns="91425" spcFirstLastPara="1" rIns="91425" wrap="square" tIns="45700">
            <a:normAutofit/>
          </a:bodyPr>
          <a:lstStyle>
            <a:lvl1pPr indent="-228600" lvl="0" marL="457200" algn="ctr">
              <a:spcBef>
                <a:spcPts val="800"/>
              </a:spcBef>
              <a:spcAft>
                <a:spcPts val="0"/>
              </a:spcAft>
              <a:buClr>
                <a:srgbClr val="3B3C3E"/>
              </a:buClr>
              <a:buSzPts val="4000"/>
              <a:buNone/>
              <a:defRPr b="1" i="0" sz="4000">
                <a:solidFill>
                  <a:srgbClr val="3B3C3E"/>
                </a:solidFill>
                <a:latin typeface="Arial"/>
                <a:ea typeface="Arial"/>
                <a:cs typeface="Arial"/>
                <a:sym typeface="Arial"/>
              </a:defRPr>
            </a:lvl1pPr>
            <a:lvl2pPr indent="-342900" lvl="1" marL="914400" algn="l">
              <a:spcBef>
                <a:spcPts val="360"/>
              </a:spcBef>
              <a:spcAft>
                <a:spcPts val="0"/>
              </a:spcAft>
              <a:buClr>
                <a:srgbClr val="3B3C3E"/>
              </a:buClr>
              <a:buSzPts val="1800"/>
              <a:buChar char="–"/>
              <a:defRPr/>
            </a:lvl2pPr>
            <a:lvl3pPr indent="-342900" lvl="2" marL="1371600" algn="l">
              <a:spcBef>
                <a:spcPts val="360"/>
              </a:spcBef>
              <a:spcAft>
                <a:spcPts val="0"/>
              </a:spcAft>
              <a:buClr>
                <a:srgbClr val="3B3C3E"/>
              </a:buClr>
              <a:buSzPts val="1800"/>
              <a:buChar char="•"/>
              <a:defRPr/>
            </a:lvl3pPr>
            <a:lvl4pPr indent="-342900" lvl="3" marL="1828800" algn="l">
              <a:spcBef>
                <a:spcPts val="360"/>
              </a:spcBef>
              <a:spcAft>
                <a:spcPts val="0"/>
              </a:spcAft>
              <a:buClr>
                <a:srgbClr val="3B3C3E"/>
              </a:buClr>
              <a:buSzPts val="1800"/>
              <a:buChar char="–"/>
              <a:defRPr/>
            </a:lvl4pPr>
            <a:lvl5pPr indent="-342900" lvl="4" marL="2286000" algn="l">
              <a:spcBef>
                <a:spcPts val="360"/>
              </a:spcBef>
              <a:spcAft>
                <a:spcPts val="0"/>
              </a:spcAft>
              <a:buClr>
                <a:srgbClr val="3B3C3E"/>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4" name="Google Shape;74;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solidFill>
                  <a:srgbClr val="3B3C3E"/>
                </a:solidFill>
              </a:defRPr>
            </a:lvl1pPr>
            <a:lvl2pPr lvl="1">
              <a:buNone/>
              <a:defRPr>
                <a:solidFill>
                  <a:srgbClr val="3B3C3E"/>
                </a:solidFill>
              </a:defRPr>
            </a:lvl2pPr>
            <a:lvl3pPr lvl="2">
              <a:buNone/>
              <a:defRPr>
                <a:solidFill>
                  <a:srgbClr val="3B3C3E"/>
                </a:solidFill>
              </a:defRPr>
            </a:lvl3pPr>
            <a:lvl4pPr lvl="3">
              <a:buNone/>
              <a:defRPr>
                <a:solidFill>
                  <a:srgbClr val="3B3C3E"/>
                </a:solidFill>
              </a:defRPr>
            </a:lvl4pPr>
            <a:lvl5pPr lvl="4">
              <a:buNone/>
              <a:defRPr>
                <a:solidFill>
                  <a:srgbClr val="3B3C3E"/>
                </a:solidFill>
              </a:defRPr>
            </a:lvl5pPr>
            <a:lvl6pPr lvl="5">
              <a:buNone/>
              <a:defRPr>
                <a:solidFill>
                  <a:srgbClr val="3B3C3E"/>
                </a:solidFill>
              </a:defRPr>
            </a:lvl6pPr>
            <a:lvl7pPr lvl="6">
              <a:buNone/>
              <a:defRPr>
                <a:solidFill>
                  <a:srgbClr val="3B3C3E"/>
                </a:solidFill>
              </a:defRPr>
            </a:lvl7pPr>
            <a:lvl8pPr lvl="7">
              <a:buNone/>
              <a:defRPr>
                <a:solidFill>
                  <a:srgbClr val="3B3C3E"/>
                </a:solidFill>
              </a:defRPr>
            </a:lvl8pPr>
            <a:lvl9pPr lvl="8">
              <a:buNone/>
              <a:defRPr>
                <a:solidFill>
                  <a:srgbClr val="3B3C3E"/>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hoto 2">
  <p:cSld name="Title: Photo 2">
    <p:spTree>
      <p:nvGrpSpPr>
        <p:cNvPr id="75" name="Shape 75"/>
        <p:cNvGrpSpPr/>
        <p:nvPr/>
      </p:nvGrpSpPr>
      <p:grpSpPr>
        <a:xfrm>
          <a:off x="0" y="0"/>
          <a:ext cx="0" cy="0"/>
          <a:chOff x="0" y="0"/>
          <a:chExt cx="0" cy="0"/>
        </a:xfrm>
      </p:grpSpPr>
      <p:pic>
        <p:nvPicPr>
          <p:cNvPr id="76" name="Google Shape;76;p14"/>
          <p:cNvPicPr preferRelativeResize="0"/>
          <p:nvPr/>
        </p:nvPicPr>
        <p:blipFill rotWithShape="1">
          <a:blip r:embed="rId2">
            <a:alphaModFix/>
          </a:blip>
          <a:srcRect b="15372" l="11334" r="6587" t="15157"/>
          <a:stretch/>
        </p:blipFill>
        <p:spPr>
          <a:xfrm>
            <a:off x="0" y="-16031"/>
            <a:ext cx="9144000" cy="5159531"/>
          </a:xfrm>
          <a:prstGeom prst="rect">
            <a:avLst/>
          </a:prstGeom>
          <a:noFill/>
          <a:ln>
            <a:noFill/>
          </a:ln>
        </p:spPr>
      </p:pic>
      <p:sp>
        <p:nvSpPr>
          <p:cNvPr id="77" name="Google Shape;77;p14"/>
          <p:cNvSpPr/>
          <p:nvPr/>
        </p:nvSpPr>
        <p:spPr>
          <a:xfrm>
            <a:off x="4564442" y="0"/>
            <a:ext cx="4193654" cy="5143500"/>
          </a:xfrm>
          <a:prstGeom prst="rect">
            <a:avLst/>
          </a:prstGeom>
          <a:solidFill>
            <a:schemeClr val="lt1">
              <a:alpha val="9372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 name="Google Shape;78;p14"/>
          <p:cNvSpPr txBox="1"/>
          <p:nvPr>
            <p:ph type="title"/>
          </p:nvPr>
        </p:nvSpPr>
        <p:spPr>
          <a:xfrm>
            <a:off x="4564442" y="205979"/>
            <a:ext cx="4193654" cy="265984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3B3C3E"/>
              </a:buClr>
              <a:buSzPts val="4000"/>
              <a:buFont typeface="Arial"/>
              <a:buNone/>
              <a:defRPr b="1" sz="4000">
                <a:solidFill>
                  <a:srgbClr val="3B3C3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79" name="Google Shape;79;p14"/>
          <p:cNvGrpSpPr/>
          <p:nvPr/>
        </p:nvGrpSpPr>
        <p:grpSpPr>
          <a:xfrm>
            <a:off x="5770953" y="3211881"/>
            <a:ext cx="1873729" cy="1302368"/>
            <a:chOff x="3615775" y="2834640"/>
            <a:chExt cx="2039112" cy="1417320"/>
          </a:xfrm>
        </p:grpSpPr>
        <p:sp>
          <p:nvSpPr>
            <p:cNvPr id="80" name="Google Shape;80;p14"/>
            <p:cNvSpPr/>
            <p:nvPr/>
          </p:nvSpPr>
          <p:spPr>
            <a:xfrm>
              <a:off x="4302329" y="2860001"/>
              <a:ext cx="576292" cy="579728"/>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UT_logo_RGB.eps" id="81" name="Google Shape;81;p14"/>
            <p:cNvPicPr preferRelativeResize="0"/>
            <p:nvPr/>
          </p:nvPicPr>
          <p:blipFill rotWithShape="1">
            <a:blip r:embed="rId3">
              <a:alphaModFix/>
            </a:blip>
            <a:srcRect b="-7765" l="-1" r="-4562" t="-7062"/>
            <a:stretch/>
          </p:blipFill>
          <p:spPr>
            <a:xfrm>
              <a:off x="3615775" y="2834640"/>
              <a:ext cx="2039112" cy="1417320"/>
            </a:xfrm>
            <a:prstGeom prst="rect">
              <a:avLst/>
            </a:prstGeom>
            <a:noFill/>
            <a:ln>
              <a:noFill/>
            </a:ln>
          </p:spPr>
        </p:pic>
      </p:grpSp>
      <p:sp>
        <p:nvSpPr>
          <p:cNvPr id="82" name="Google Shape;82;p14"/>
          <p:cNvSpPr/>
          <p:nvPr/>
        </p:nvSpPr>
        <p:spPr>
          <a:xfrm>
            <a:off x="4564442" y="5044698"/>
            <a:ext cx="4193654" cy="98802"/>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 name="Google Shape;83;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8"/>
          <p:cNvSpPr/>
          <p:nvPr/>
        </p:nvSpPr>
        <p:spPr>
          <a:xfrm>
            <a:off x="0" y="4637997"/>
            <a:ext cx="9144000" cy="505504"/>
          </a:xfrm>
          <a:prstGeom prst="rect">
            <a:avLst/>
          </a:prstGeom>
          <a:solidFill>
            <a:srgbClr val="FF82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UT_logo_RIGHT_KNOCKOUT.eps" id="7" name="Google Shape;7;p8"/>
          <p:cNvPicPr preferRelativeResize="0"/>
          <p:nvPr/>
        </p:nvPicPr>
        <p:blipFill rotWithShape="1">
          <a:blip r:embed="rId1">
            <a:alphaModFix/>
          </a:blip>
          <a:srcRect b="0" l="0" r="0" t="0"/>
          <a:stretch/>
        </p:blipFill>
        <p:spPr>
          <a:xfrm>
            <a:off x="7588146" y="4728769"/>
            <a:ext cx="1461427" cy="326103"/>
          </a:xfrm>
          <a:prstGeom prst="rect">
            <a:avLst/>
          </a:prstGeom>
          <a:noFill/>
          <a:ln>
            <a:noFill/>
          </a:ln>
        </p:spPr>
      </p:pic>
      <p:sp>
        <p:nvSpPr>
          <p:cNvPr id="8" name="Google Shape;8;p8"/>
          <p:cNvSpPr txBox="1"/>
          <p:nvPr>
            <p:ph type="title"/>
          </p:nvPr>
        </p:nvSpPr>
        <p:spPr>
          <a:xfrm>
            <a:off x="457200" y="-98821"/>
            <a:ext cx="8229600" cy="8574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rgbClr val="3B3C3E"/>
              </a:buClr>
              <a:buSzPts val="3600"/>
              <a:buFont typeface="Calibri"/>
              <a:buNone/>
              <a:defRPr b="1" i="0" sz="3600" u="none" cap="none" strike="noStrike">
                <a:solidFill>
                  <a:srgbClr val="3B3C3E"/>
                </a:solidFill>
                <a:latin typeface="Calibri"/>
                <a:ea typeface="Calibri"/>
                <a:cs typeface="Calibri"/>
                <a:sym typeface="Calibri"/>
              </a:defRPr>
            </a:lvl1pPr>
            <a:lvl2pPr lvl="1">
              <a:spcBef>
                <a:spcPts val="0"/>
              </a:spcBef>
              <a:spcAft>
                <a:spcPts val="0"/>
              </a:spcAft>
              <a:buSzPts val="1000"/>
              <a:buFont typeface="Calibri"/>
              <a:buNone/>
              <a:defRPr>
                <a:latin typeface="Calibri"/>
                <a:ea typeface="Calibri"/>
                <a:cs typeface="Calibri"/>
                <a:sym typeface="Calibri"/>
              </a:defRPr>
            </a:lvl2pPr>
            <a:lvl3pPr lvl="2">
              <a:spcBef>
                <a:spcPts val="0"/>
              </a:spcBef>
              <a:spcAft>
                <a:spcPts val="0"/>
              </a:spcAft>
              <a:buSzPts val="1000"/>
              <a:buFont typeface="Calibri"/>
              <a:buNone/>
              <a:defRPr>
                <a:latin typeface="Calibri"/>
                <a:ea typeface="Calibri"/>
                <a:cs typeface="Calibri"/>
                <a:sym typeface="Calibri"/>
              </a:defRPr>
            </a:lvl3pPr>
            <a:lvl4pPr lvl="3">
              <a:spcBef>
                <a:spcPts val="0"/>
              </a:spcBef>
              <a:spcAft>
                <a:spcPts val="0"/>
              </a:spcAft>
              <a:buSzPts val="1000"/>
              <a:buFont typeface="Calibri"/>
              <a:buNone/>
              <a:defRPr>
                <a:latin typeface="Calibri"/>
                <a:ea typeface="Calibri"/>
                <a:cs typeface="Calibri"/>
                <a:sym typeface="Calibri"/>
              </a:defRPr>
            </a:lvl4pPr>
            <a:lvl5pPr lvl="4">
              <a:spcBef>
                <a:spcPts val="0"/>
              </a:spcBef>
              <a:spcAft>
                <a:spcPts val="0"/>
              </a:spcAft>
              <a:buSzPts val="1000"/>
              <a:buFont typeface="Calibri"/>
              <a:buNone/>
              <a:defRPr>
                <a:latin typeface="Calibri"/>
                <a:ea typeface="Calibri"/>
                <a:cs typeface="Calibri"/>
                <a:sym typeface="Calibri"/>
              </a:defRPr>
            </a:lvl5pPr>
            <a:lvl6pPr lvl="5">
              <a:spcBef>
                <a:spcPts val="0"/>
              </a:spcBef>
              <a:spcAft>
                <a:spcPts val="0"/>
              </a:spcAft>
              <a:buSzPts val="1000"/>
              <a:buFont typeface="Calibri"/>
              <a:buNone/>
              <a:defRPr>
                <a:latin typeface="Calibri"/>
                <a:ea typeface="Calibri"/>
                <a:cs typeface="Calibri"/>
                <a:sym typeface="Calibri"/>
              </a:defRPr>
            </a:lvl6pPr>
            <a:lvl7pPr lvl="6">
              <a:spcBef>
                <a:spcPts val="0"/>
              </a:spcBef>
              <a:spcAft>
                <a:spcPts val="0"/>
              </a:spcAft>
              <a:buSzPts val="1000"/>
              <a:buFont typeface="Calibri"/>
              <a:buNone/>
              <a:defRPr>
                <a:latin typeface="Calibri"/>
                <a:ea typeface="Calibri"/>
                <a:cs typeface="Calibri"/>
                <a:sym typeface="Calibri"/>
              </a:defRPr>
            </a:lvl7pPr>
            <a:lvl8pPr lvl="7">
              <a:spcBef>
                <a:spcPts val="0"/>
              </a:spcBef>
              <a:spcAft>
                <a:spcPts val="0"/>
              </a:spcAft>
              <a:buSzPts val="1000"/>
              <a:buFont typeface="Calibri"/>
              <a:buNone/>
              <a:defRPr>
                <a:latin typeface="Calibri"/>
                <a:ea typeface="Calibri"/>
                <a:cs typeface="Calibri"/>
                <a:sym typeface="Calibri"/>
              </a:defRPr>
            </a:lvl8pPr>
            <a:lvl9pPr lvl="8">
              <a:spcBef>
                <a:spcPts val="0"/>
              </a:spcBef>
              <a:spcAft>
                <a:spcPts val="0"/>
              </a:spcAft>
              <a:buSzPts val="1000"/>
              <a:buFont typeface="Calibri"/>
              <a:buNone/>
              <a:defRPr>
                <a:latin typeface="Calibri"/>
                <a:ea typeface="Calibri"/>
                <a:cs typeface="Calibri"/>
                <a:sym typeface="Calibri"/>
              </a:defRPr>
            </a:lvl9pPr>
          </a:lstStyle>
          <a:p/>
        </p:txBody>
      </p:sp>
      <p:sp>
        <p:nvSpPr>
          <p:cNvPr id="9" name="Google Shape;9;p8"/>
          <p:cNvSpPr txBox="1"/>
          <p:nvPr>
            <p:ph idx="1" type="body"/>
          </p:nvPr>
        </p:nvSpPr>
        <p:spPr>
          <a:xfrm>
            <a:off x="457200" y="742951"/>
            <a:ext cx="8229600" cy="3394500"/>
          </a:xfrm>
          <a:prstGeom prst="rect">
            <a:avLst/>
          </a:prstGeom>
          <a:noFill/>
          <a:ln>
            <a:noFill/>
          </a:ln>
        </p:spPr>
        <p:txBody>
          <a:bodyPr anchorCtr="0" anchor="t" bIns="45700" lIns="91425" spcFirstLastPara="1" rIns="91425" wrap="square" tIns="45700">
            <a:normAutofit/>
          </a:bodyPr>
          <a:lstStyle>
            <a:lvl1pPr indent="-419100" lvl="0" marL="457200" marR="0" rtl="0" algn="l">
              <a:spcBef>
                <a:spcPts val="640"/>
              </a:spcBef>
              <a:spcAft>
                <a:spcPts val="0"/>
              </a:spcAft>
              <a:buClr>
                <a:srgbClr val="3B3C3E"/>
              </a:buClr>
              <a:buSzPts val="3000"/>
              <a:buFont typeface="Calibri"/>
              <a:buChar char="•"/>
              <a:defRPr i="0" sz="3000" u="none" cap="none" strike="noStrike">
                <a:solidFill>
                  <a:srgbClr val="3B3C3E"/>
                </a:solidFill>
                <a:latin typeface="Calibri"/>
                <a:ea typeface="Calibri"/>
                <a:cs typeface="Calibri"/>
                <a:sym typeface="Calibri"/>
              </a:defRPr>
            </a:lvl1pPr>
            <a:lvl2pPr indent="-393700" lvl="1" marL="914400" marR="0" rtl="0" algn="l">
              <a:spcBef>
                <a:spcPts val="560"/>
              </a:spcBef>
              <a:spcAft>
                <a:spcPts val="0"/>
              </a:spcAft>
              <a:buClr>
                <a:srgbClr val="3B3C3E"/>
              </a:buClr>
              <a:buSzPts val="2600"/>
              <a:buFont typeface="Calibri"/>
              <a:buChar char="•"/>
              <a:defRPr i="0" sz="2600" u="none" cap="none" strike="noStrike">
                <a:solidFill>
                  <a:srgbClr val="3B3C3E"/>
                </a:solidFill>
                <a:latin typeface="Calibri"/>
                <a:ea typeface="Calibri"/>
                <a:cs typeface="Calibri"/>
                <a:sym typeface="Calibri"/>
              </a:defRPr>
            </a:lvl2pPr>
            <a:lvl3pPr indent="-368300" lvl="2" marL="1371600" marR="0" rtl="0" algn="l">
              <a:spcBef>
                <a:spcPts val="480"/>
              </a:spcBef>
              <a:spcAft>
                <a:spcPts val="0"/>
              </a:spcAft>
              <a:buClr>
                <a:srgbClr val="3B3C3E"/>
              </a:buClr>
              <a:buSzPts val="2200"/>
              <a:buFont typeface="Calibri"/>
              <a:buChar char="•"/>
              <a:defRPr i="0" sz="2200" u="none" cap="none" strike="noStrike">
                <a:solidFill>
                  <a:srgbClr val="3B3C3E"/>
                </a:solidFill>
                <a:latin typeface="Calibri"/>
                <a:ea typeface="Calibri"/>
                <a:cs typeface="Calibri"/>
                <a:sym typeface="Calibri"/>
              </a:defRPr>
            </a:lvl3pPr>
            <a:lvl4pPr indent="-342900" lvl="3" marL="1828800" marR="0" rtl="0" algn="l">
              <a:spcBef>
                <a:spcPts val="400"/>
              </a:spcBef>
              <a:spcAft>
                <a:spcPts val="0"/>
              </a:spcAft>
              <a:buClr>
                <a:srgbClr val="3B3C3E"/>
              </a:buClr>
              <a:buSzPts val="1800"/>
              <a:buFont typeface="Calibri"/>
              <a:buChar char="•"/>
              <a:defRPr i="0" sz="1800" u="none" cap="none" strike="noStrike">
                <a:solidFill>
                  <a:srgbClr val="3B3C3E"/>
                </a:solidFill>
                <a:latin typeface="Calibri"/>
                <a:ea typeface="Calibri"/>
                <a:cs typeface="Calibri"/>
                <a:sym typeface="Calibri"/>
              </a:defRPr>
            </a:lvl4pPr>
            <a:lvl5pPr indent="-342900" lvl="4" marL="2286000" marR="0" rtl="0" algn="l">
              <a:spcBef>
                <a:spcPts val="400"/>
              </a:spcBef>
              <a:spcAft>
                <a:spcPts val="0"/>
              </a:spcAft>
              <a:buClr>
                <a:srgbClr val="3B3C3E"/>
              </a:buClr>
              <a:buSzPts val="1800"/>
              <a:buFont typeface="Calibri"/>
              <a:buChar char="•"/>
              <a:defRPr i="0" sz="1800" u="none" cap="none" strike="noStrike">
                <a:solidFill>
                  <a:srgbClr val="3B3C3E"/>
                </a:solidFill>
                <a:latin typeface="Calibri"/>
                <a:ea typeface="Calibri"/>
                <a:cs typeface="Calibri"/>
                <a:sym typeface="Calibri"/>
              </a:defRPr>
            </a:lvl5pPr>
            <a:lvl6pPr indent="-342900" lvl="5" marL="2743200" marR="0" rtl="0" algn="l">
              <a:spcBef>
                <a:spcPts val="400"/>
              </a:spcBef>
              <a:spcAft>
                <a:spcPts val="0"/>
              </a:spcAft>
              <a:buClr>
                <a:schemeClr val="dk1"/>
              </a:buClr>
              <a:buSzPts val="1800"/>
              <a:buFont typeface="Calibri"/>
              <a:buChar char="•"/>
              <a:defRPr i="0" sz="1800" u="none" cap="none" strike="noStrike">
                <a:solidFill>
                  <a:schemeClr val="dk1"/>
                </a:solidFill>
                <a:latin typeface="Calibri"/>
                <a:ea typeface="Calibri"/>
                <a:cs typeface="Calibri"/>
                <a:sym typeface="Calibri"/>
              </a:defRPr>
            </a:lvl6pPr>
            <a:lvl7pPr indent="-342900" lvl="6" marL="3200400" marR="0" rtl="0" algn="l">
              <a:spcBef>
                <a:spcPts val="400"/>
              </a:spcBef>
              <a:spcAft>
                <a:spcPts val="0"/>
              </a:spcAft>
              <a:buClr>
                <a:schemeClr val="dk1"/>
              </a:buClr>
              <a:buSzPts val="1800"/>
              <a:buFont typeface="Calibri"/>
              <a:buChar char="•"/>
              <a:defRPr i="0" sz="1800" u="none" cap="none" strike="noStrike">
                <a:solidFill>
                  <a:schemeClr val="dk1"/>
                </a:solidFill>
                <a:latin typeface="Calibri"/>
                <a:ea typeface="Calibri"/>
                <a:cs typeface="Calibri"/>
                <a:sym typeface="Calibri"/>
              </a:defRPr>
            </a:lvl7pPr>
            <a:lvl8pPr indent="-342900" lvl="7" marL="3657600" marR="0" rtl="0" algn="l">
              <a:spcBef>
                <a:spcPts val="400"/>
              </a:spcBef>
              <a:spcAft>
                <a:spcPts val="0"/>
              </a:spcAft>
              <a:buClr>
                <a:schemeClr val="dk1"/>
              </a:buClr>
              <a:buSzPts val="1800"/>
              <a:buFont typeface="Calibri"/>
              <a:buChar char="•"/>
              <a:defRPr i="0" sz="1800" u="none" cap="none" strike="noStrike">
                <a:solidFill>
                  <a:schemeClr val="dk1"/>
                </a:solidFill>
                <a:latin typeface="Calibri"/>
                <a:ea typeface="Calibri"/>
                <a:cs typeface="Calibri"/>
                <a:sym typeface="Calibri"/>
              </a:defRPr>
            </a:lvl8pPr>
            <a:lvl9pPr indent="-342900" lvl="8" marL="4114800" marR="0" rtl="0" algn="l">
              <a:spcBef>
                <a:spcPts val="400"/>
              </a:spcBef>
              <a:spcAft>
                <a:spcPts val="0"/>
              </a:spcAft>
              <a:buClr>
                <a:schemeClr val="dk1"/>
              </a:buClr>
              <a:buSzPts val="1800"/>
              <a:buFont typeface="Calibri"/>
              <a:buChar char="•"/>
              <a:defRPr i="0" sz="1800" u="none" cap="none" strike="noStrike">
                <a:solidFill>
                  <a:schemeClr val="dk1"/>
                </a:solidFill>
                <a:latin typeface="Calibri"/>
                <a:ea typeface="Calibri"/>
                <a:cs typeface="Calibri"/>
                <a:sym typeface="Calibri"/>
              </a:defRPr>
            </a:lvl9pPr>
          </a:lstStyle>
          <a:p/>
        </p:txBody>
      </p:sp>
      <p:sp>
        <p:nvSpPr>
          <p:cNvPr id="10" name="Google Shape;10;p8"/>
          <p:cNvSpPr txBox="1"/>
          <p:nvPr>
            <p:ph idx="10" type="dt"/>
          </p:nvPr>
        </p:nvSpPr>
        <p:spPr>
          <a:xfrm>
            <a:off x="457203" y="4767264"/>
            <a:ext cx="1310609"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8"/>
          <p:cNvSpPr txBox="1"/>
          <p:nvPr>
            <p:ph idx="11" type="ftr"/>
          </p:nvPr>
        </p:nvSpPr>
        <p:spPr>
          <a:xfrm>
            <a:off x="1767809" y="4767264"/>
            <a:ext cx="28956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8"/>
          <p:cNvSpPr txBox="1"/>
          <p:nvPr>
            <p:ph idx="12" type="sldNum"/>
          </p:nvPr>
        </p:nvSpPr>
        <p:spPr>
          <a:xfrm>
            <a:off x="4667371" y="4767264"/>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chemeClr val="lt1"/>
                </a:solidFill>
                <a:latin typeface="Arial"/>
                <a:ea typeface="Arial"/>
                <a:cs typeface="Arial"/>
                <a:sym typeface="Arial"/>
              </a:defRPr>
            </a:lvl1pPr>
            <a:lvl2pPr indent="0" lvl="1" marL="0" marR="0" rtl="0" algn="r">
              <a:spcBef>
                <a:spcPts val="0"/>
              </a:spcBef>
              <a:buNone/>
              <a:defRPr b="0" i="0" sz="1000" u="none" cap="none" strike="noStrike">
                <a:solidFill>
                  <a:schemeClr val="lt1"/>
                </a:solidFill>
                <a:latin typeface="Arial"/>
                <a:ea typeface="Arial"/>
                <a:cs typeface="Arial"/>
                <a:sym typeface="Arial"/>
              </a:defRPr>
            </a:lvl2pPr>
            <a:lvl3pPr indent="0" lvl="2" marL="0" marR="0" rtl="0" algn="r">
              <a:spcBef>
                <a:spcPts val="0"/>
              </a:spcBef>
              <a:buNone/>
              <a:defRPr b="0" i="0" sz="1000" u="none" cap="none" strike="noStrike">
                <a:solidFill>
                  <a:schemeClr val="lt1"/>
                </a:solidFill>
                <a:latin typeface="Arial"/>
                <a:ea typeface="Arial"/>
                <a:cs typeface="Arial"/>
                <a:sym typeface="Arial"/>
              </a:defRPr>
            </a:lvl3pPr>
            <a:lvl4pPr indent="0" lvl="3" marL="0" marR="0" rtl="0" algn="r">
              <a:spcBef>
                <a:spcPts val="0"/>
              </a:spcBef>
              <a:buNone/>
              <a:defRPr b="0" i="0" sz="1000" u="none" cap="none" strike="noStrike">
                <a:solidFill>
                  <a:schemeClr val="lt1"/>
                </a:solidFill>
                <a:latin typeface="Arial"/>
                <a:ea typeface="Arial"/>
                <a:cs typeface="Arial"/>
                <a:sym typeface="Arial"/>
              </a:defRPr>
            </a:lvl4pPr>
            <a:lvl5pPr indent="0" lvl="4" marL="0" marR="0" rtl="0" algn="r">
              <a:spcBef>
                <a:spcPts val="0"/>
              </a:spcBef>
              <a:buNone/>
              <a:defRPr b="0" i="0" sz="1000" u="none" cap="none" strike="noStrike">
                <a:solidFill>
                  <a:schemeClr val="lt1"/>
                </a:solidFill>
                <a:latin typeface="Arial"/>
                <a:ea typeface="Arial"/>
                <a:cs typeface="Arial"/>
                <a:sym typeface="Arial"/>
              </a:defRPr>
            </a:lvl5pPr>
            <a:lvl6pPr indent="0" lvl="5" marL="0" marR="0" rtl="0" algn="r">
              <a:spcBef>
                <a:spcPts val="0"/>
              </a:spcBef>
              <a:buNone/>
              <a:defRPr b="0" i="0" sz="1000" u="none" cap="none" strike="noStrike">
                <a:solidFill>
                  <a:schemeClr val="lt1"/>
                </a:solidFill>
                <a:latin typeface="Arial"/>
                <a:ea typeface="Arial"/>
                <a:cs typeface="Arial"/>
                <a:sym typeface="Arial"/>
              </a:defRPr>
            </a:lvl6pPr>
            <a:lvl7pPr indent="0" lvl="6" marL="0" marR="0" rtl="0" algn="r">
              <a:spcBef>
                <a:spcPts val="0"/>
              </a:spcBef>
              <a:buNone/>
              <a:defRPr b="0" i="0" sz="1000" u="none" cap="none" strike="noStrike">
                <a:solidFill>
                  <a:schemeClr val="lt1"/>
                </a:solidFill>
                <a:latin typeface="Arial"/>
                <a:ea typeface="Arial"/>
                <a:cs typeface="Arial"/>
                <a:sym typeface="Arial"/>
              </a:defRPr>
            </a:lvl7pPr>
            <a:lvl8pPr indent="0" lvl="7" marL="0" marR="0" rtl="0" algn="r">
              <a:spcBef>
                <a:spcPts val="0"/>
              </a:spcBef>
              <a:buNone/>
              <a:defRPr b="0" i="0" sz="1000" u="none" cap="none" strike="noStrike">
                <a:solidFill>
                  <a:schemeClr val="lt1"/>
                </a:solidFill>
                <a:latin typeface="Arial"/>
                <a:ea typeface="Arial"/>
                <a:cs typeface="Arial"/>
                <a:sym typeface="Arial"/>
              </a:defRPr>
            </a:lvl8pPr>
            <a:lvl9pPr indent="0" lvl="8" marL="0" marR="0" rtl="0" algn="r">
              <a:spcBef>
                <a:spcPts val="0"/>
              </a:spcBef>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 name="Shape 48"/>
        <p:cNvGrpSpPr/>
        <p:nvPr/>
      </p:nvGrpSpPr>
      <p:grpSpPr>
        <a:xfrm>
          <a:off x="0" y="0"/>
          <a:ext cx="0" cy="0"/>
          <a:chOff x="0" y="0"/>
          <a:chExt cx="0" cy="0"/>
        </a:xfrm>
      </p:grpSpPr>
      <p:sp>
        <p:nvSpPr>
          <p:cNvPr id="49" name="Google Shape;49;p10"/>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3B3C3E"/>
              </a:buClr>
              <a:buSzPts val="4000"/>
              <a:buFont typeface="Arial"/>
              <a:buNone/>
              <a:defRPr b="1" i="0" sz="4000" u="none" cap="none" strike="noStrike">
                <a:solidFill>
                  <a:srgbClr val="3B3C3E"/>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0" name="Google Shape;50;p10"/>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228600" lvl="0" marL="457200" marR="0" rtl="0" algn="ctr">
              <a:spcBef>
                <a:spcPts val="640"/>
              </a:spcBef>
              <a:spcAft>
                <a:spcPts val="0"/>
              </a:spcAft>
              <a:buClr>
                <a:srgbClr val="77797C"/>
              </a:buClr>
              <a:buSzPts val="3200"/>
              <a:buFont typeface="Arial"/>
              <a:buNone/>
              <a:defRPr b="0" i="0" sz="3200" u="none" cap="none" strike="noStrike">
                <a:solidFill>
                  <a:srgbClr val="77797C"/>
                </a:solidFill>
                <a:latin typeface="Arial"/>
                <a:ea typeface="Arial"/>
                <a:cs typeface="Arial"/>
                <a:sym typeface="Arial"/>
              </a:defRPr>
            </a:lvl1pPr>
            <a:lvl2pPr indent="-406400" lvl="1" marL="914400" marR="0" rtl="0" algn="l">
              <a:spcBef>
                <a:spcPts val="560"/>
              </a:spcBef>
              <a:spcAft>
                <a:spcPts val="0"/>
              </a:spcAft>
              <a:buClr>
                <a:srgbClr val="3B3C3E"/>
              </a:buClr>
              <a:buSzPts val="2800"/>
              <a:buFont typeface="Arial"/>
              <a:buChar char="–"/>
              <a:defRPr b="0" i="0" sz="2800" u="none" cap="none" strike="noStrike">
                <a:solidFill>
                  <a:srgbClr val="3B3C3E"/>
                </a:solidFill>
                <a:latin typeface="Arial"/>
                <a:ea typeface="Arial"/>
                <a:cs typeface="Arial"/>
                <a:sym typeface="Arial"/>
              </a:defRPr>
            </a:lvl2pPr>
            <a:lvl3pPr indent="-381000" lvl="2" marL="1371600" marR="0" rtl="0" algn="l">
              <a:spcBef>
                <a:spcPts val="480"/>
              </a:spcBef>
              <a:spcAft>
                <a:spcPts val="0"/>
              </a:spcAft>
              <a:buClr>
                <a:srgbClr val="3B3C3E"/>
              </a:buClr>
              <a:buSzPts val="2400"/>
              <a:buFont typeface="Arial"/>
              <a:buChar char="•"/>
              <a:defRPr b="0" i="0" sz="2400" u="none" cap="none" strike="noStrike">
                <a:solidFill>
                  <a:srgbClr val="3B3C3E"/>
                </a:solidFill>
                <a:latin typeface="Arial"/>
                <a:ea typeface="Arial"/>
                <a:cs typeface="Arial"/>
                <a:sym typeface="Arial"/>
              </a:defRPr>
            </a:lvl3pPr>
            <a:lvl4pPr indent="-355600" lvl="3" marL="1828800" marR="0" rtl="0" algn="l">
              <a:spcBef>
                <a:spcPts val="400"/>
              </a:spcBef>
              <a:spcAft>
                <a:spcPts val="0"/>
              </a:spcAft>
              <a:buClr>
                <a:srgbClr val="3B3C3E"/>
              </a:buClr>
              <a:buSzPts val="2000"/>
              <a:buFont typeface="Arial"/>
              <a:buChar char="–"/>
              <a:defRPr b="0" i="0" sz="2000" u="none" cap="none" strike="noStrike">
                <a:solidFill>
                  <a:srgbClr val="3B3C3E"/>
                </a:solidFill>
                <a:latin typeface="Arial"/>
                <a:ea typeface="Arial"/>
                <a:cs typeface="Arial"/>
                <a:sym typeface="Arial"/>
              </a:defRPr>
            </a:lvl4pPr>
            <a:lvl5pPr indent="-355600" lvl="4" marL="2286000" marR="0" rtl="0" algn="l">
              <a:spcBef>
                <a:spcPts val="400"/>
              </a:spcBef>
              <a:spcAft>
                <a:spcPts val="0"/>
              </a:spcAft>
              <a:buClr>
                <a:srgbClr val="3B3C3E"/>
              </a:buClr>
              <a:buSzPts val="2000"/>
              <a:buFont typeface="Arial"/>
              <a:buChar char="»"/>
              <a:defRPr b="0" i="0" sz="2000" u="none" cap="none" strike="noStrike">
                <a:solidFill>
                  <a:srgbClr val="3B3C3E"/>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1" name="Google Shape;51;p10"/>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rgbClr val="77797C"/>
                </a:solidFill>
              </a:defRPr>
            </a:lvl1pPr>
            <a:lvl2pPr lvl="1" algn="r">
              <a:buNone/>
              <a:defRPr sz="1300">
                <a:solidFill>
                  <a:srgbClr val="77797C"/>
                </a:solidFill>
              </a:defRPr>
            </a:lvl2pPr>
            <a:lvl3pPr lvl="2" algn="r">
              <a:buNone/>
              <a:defRPr sz="1300">
                <a:solidFill>
                  <a:srgbClr val="77797C"/>
                </a:solidFill>
              </a:defRPr>
            </a:lvl3pPr>
            <a:lvl4pPr lvl="3" algn="r">
              <a:buNone/>
              <a:defRPr sz="1300">
                <a:solidFill>
                  <a:srgbClr val="77797C"/>
                </a:solidFill>
              </a:defRPr>
            </a:lvl4pPr>
            <a:lvl5pPr lvl="4" algn="r">
              <a:buNone/>
              <a:defRPr sz="1300">
                <a:solidFill>
                  <a:srgbClr val="77797C"/>
                </a:solidFill>
              </a:defRPr>
            </a:lvl5pPr>
            <a:lvl6pPr lvl="5" algn="r">
              <a:buNone/>
              <a:defRPr sz="1300">
                <a:solidFill>
                  <a:srgbClr val="77797C"/>
                </a:solidFill>
              </a:defRPr>
            </a:lvl6pPr>
            <a:lvl7pPr lvl="6" algn="r">
              <a:buNone/>
              <a:defRPr sz="1300">
                <a:solidFill>
                  <a:srgbClr val="77797C"/>
                </a:solidFill>
              </a:defRPr>
            </a:lvl7pPr>
            <a:lvl8pPr lvl="7" algn="r">
              <a:buNone/>
              <a:defRPr sz="1300">
                <a:solidFill>
                  <a:srgbClr val="77797C"/>
                </a:solidFill>
              </a:defRPr>
            </a:lvl8pPr>
            <a:lvl9pPr lvl="8" algn="r">
              <a:buNone/>
              <a:defRPr sz="1300">
                <a:solidFill>
                  <a:srgbClr val="77797C"/>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 id="2147483657" r:id="rId3"/>
    <p:sldLayoutId id="2147483658" r:id="rId4"/>
    <p:sldLayoutId id="2147483659"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25.png"/><Relationship Id="rId7"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jpg"/><Relationship Id="rId4" Type="http://schemas.openxmlformats.org/officeDocument/2006/relationships/image" Target="../media/image22.png"/><Relationship Id="rId5"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hyperlink" Target="https://github.com/s3fs-fuse/s3fs-fuse" TargetMode="External"/><Relationship Id="rId5"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hyperlink" Target="https://github.com/s3fs-fuse/s3fs-fuse" TargetMode="External"/><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ph type="title"/>
          </p:nvPr>
        </p:nvSpPr>
        <p:spPr>
          <a:xfrm>
            <a:off x="457200" y="790436"/>
            <a:ext cx="8229600" cy="85725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3B3C3E"/>
              </a:buClr>
              <a:buSzPct val="100000"/>
              <a:buFont typeface="Arial"/>
              <a:buNone/>
            </a:pPr>
            <a:r>
              <a:rPr lang="en-US"/>
              <a:t>Composition of a data-driven workflow in the cloud</a:t>
            </a:r>
            <a:endParaRPr/>
          </a:p>
        </p:txBody>
      </p:sp>
      <p:sp>
        <p:nvSpPr>
          <p:cNvPr id="95" name="Google Shape;95;p2"/>
          <p:cNvSpPr txBox="1"/>
          <p:nvPr>
            <p:ph idx="1" type="subTitle"/>
          </p:nvPr>
        </p:nvSpPr>
        <p:spPr>
          <a:xfrm>
            <a:off x="1371600" y="1876125"/>
            <a:ext cx="6400800" cy="9177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spcBef>
                <a:spcPts val="0"/>
              </a:spcBef>
              <a:spcAft>
                <a:spcPts val="0"/>
              </a:spcAft>
              <a:buClr>
                <a:schemeClr val="dk1"/>
              </a:buClr>
              <a:buSzPct val="181875"/>
              <a:buNone/>
            </a:pPr>
            <a:r>
              <a:rPr b="1" lang="en-US" sz="1600">
                <a:solidFill>
                  <a:srgbClr val="3B3C3E"/>
                </a:solidFill>
              </a:rPr>
              <a:t>Paula Olaya*</a:t>
            </a:r>
            <a:r>
              <a:rPr lang="en-US" sz="1600">
                <a:solidFill>
                  <a:srgbClr val="3B3C3E"/>
                </a:solidFill>
              </a:rPr>
              <a:t>, Jakob Luettgau*, Naweiluo Zhou*, Giorgio Scorzelli</a:t>
            </a:r>
            <a:r>
              <a:rPr lang="en-US" sz="1300"/>
              <a:t>↟</a:t>
            </a:r>
            <a:r>
              <a:rPr lang="en-US" sz="1600">
                <a:solidFill>
                  <a:srgbClr val="3B3C3E"/>
                </a:solidFill>
              </a:rPr>
              <a:t>, </a:t>
            </a:r>
            <a:endParaRPr sz="1600">
              <a:solidFill>
                <a:srgbClr val="3B3C3E"/>
              </a:solidFill>
            </a:endParaRPr>
          </a:p>
          <a:p>
            <a:pPr indent="0" lvl="0" marL="0" rtl="0" algn="ctr">
              <a:spcBef>
                <a:spcPts val="0"/>
              </a:spcBef>
              <a:spcAft>
                <a:spcPts val="0"/>
              </a:spcAft>
              <a:buClr>
                <a:schemeClr val="dk1"/>
              </a:buClr>
              <a:buSzPct val="181875"/>
              <a:buNone/>
            </a:pPr>
            <a:r>
              <a:rPr lang="en-US" sz="1600">
                <a:solidFill>
                  <a:srgbClr val="3B3C3E"/>
                </a:solidFill>
              </a:rPr>
              <a:t>Jay Lofstead†, Sophia When‡, I-Hsin Chung‡, Seetharami Seelam‡, and Michela Taufer*</a:t>
            </a:r>
            <a:endParaRPr sz="1600">
              <a:solidFill>
                <a:srgbClr val="3B3C3E"/>
              </a:solidFill>
            </a:endParaRPr>
          </a:p>
          <a:p>
            <a:pPr indent="0" lvl="0" marL="0" rtl="0" algn="ctr">
              <a:spcBef>
                <a:spcPts val="0"/>
              </a:spcBef>
              <a:spcAft>
                <a:spcPts val="0"/>
              </a:spcAft>
              <a:buClr>
                <a:schemeClr val="dk1"/>
              </a:buClr>
              <a:buSzPct val="181875"/>
              <a:buNone/>
            </a:pPr>
            <a:r>
              <a:t/>
            </a:r>
            <a:endParaRPr sz="1600">
              <a:solidFill>
                <a:srgbClr val="3B3C3E"/>
              </a:solidFill>
            </a:endParaRPr>
          </a:p>
          <a:p>
            <a:pPr indent="0" lvl="0" marL="0" rtl="0" algn="ctr">
              <a:spcBef>
                <a:spcPts val="0"/>
              </a:spcBef>
              <a:spcAft>
                <a:spcPts val="0"/>
              </a:spcAft>
              <a:buClr>
                <a:schemeClr val="dk1"/>
              </a:buClr>
              <a:buSzPct val="223846"/>
              <a:buFont typeface="Arial"/>
              <a:buNone/>
            </a:pPr>
            <a:r>
              <a:rPr lang="en-US" sz="1300">
                <a:solidFill>
                  <a:srgbClr val="3B3C3E"/>
                </a:solidFill>
              </a:rPr>
              <a:t>*University of Tennessee, Knoxville; ↟</a:t>
            </a:r>
            <a:r>
              <a:rPr lang="en-US" sz="1300"/>
              <a:t>University of Utah</a:t>
            </a:r>
            <a:r>
              <a:rPr lang="en-US" sz="1300">
                <a:solidFill>
                  <a:srgbClr val="3B3C3E"/>
                </a:solidFill>
              </a:rPr>
              <a:t>; †Sandia National Labs; ‡IBM-HCIR </a:t>
            </a:r>
            <a:endParaRPr sz="1300">
              <a:solidFill>
                <a:srgbClr val="3B3C3E"/>
              </a:solidFill>
            </a:endParaRPr>
          </a:p>
        </p:txBody>
      </p:sp>
      <p:sp>
        <p:nvSpPr>
          <p:cNvPr id="96" name="Google Shape;96;p2"/>
          <p:cNvSpPr txBox="1"/>
          <p:nvPr/>
        </p:nvSpPr>
        <p:spPr>
          <a:xfrm>
            <a:off x="345231" y="203429"/>
            <a:ext cx="1846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97" name="Google Shape;97;p2"/>
          <p:cNvPicPr preferRelativeResize="0"/>
          <p:nvPr/>
        </p:nvPicPr>
        <p:blipFill>
          <a:blip r:embed="rId3">
            <a:alphaModFix/>
          </a:blip>
          <a:stretch>
            <a:fillRect/>
          </a:stretch>
        </p:blipFill>
        <p:spPr>
          <a:xfrm>
            <a:off x="2558384" y="3172049"/>
            <a:ext cx="908957" cy="893142"/>
          </a:xfrm>
          <a:prstGeom prst="rect">
            <a:avLst/>
          </a:prstGeom>
          <a:noFill/>
          <a:ln>
            <a:noFill/>
          </a:ln>
        </p:spPr>
      </p:pic>
      <p:pic>
        <p:nvPicPr>
          <p:cNvPr id="98" name="Google Shape;98;p2"/>
          <p:cNvPicPr preferRelativeResize="0"/>
          <p:nvPr/>
        </p:nvPicPr>
        <p:blipFill>
          <a:blip r:embed="rId4">
            <a:alphaModFix/>
          </a:blip>
          <a:stretch>
            <a:fillRect/>
          </a:stretch>
        </p:blipFill>
        <p:spPr>
          <a:xfrm>
            <a:off x="5938625" y="3290192"/>
            <a:ext cx="1582700" cy="841659"/>
          </a:xfrm>
          <a:prstGeom prst="rect">
            <a:avLst/>
          </a:prstGeom>
          <a:noFill/>
          <a:ln>
            <a:noFill/>
          </a:ln>
        </p:spPr>
      </p:pic>
      <p:pic>
        <p:nvPicPr>
          <p:cNvPr id="99" name="Google Shape;99;p2"/>
          <p:cNvPicPr preferRelativeResize="0"/>
          <p:nvPr/>
        </p:nvPicPr>
        <p:blipFill rotWithShape="1">
          <a:blip r:embed="rId5">
            <a:alphaModFix/>
          </a:blip>
          <a:srcRect b="17415" l="14619" r="13292" t="18555"/>
          <a:stretch/>
        </p:blipFill>
        <p:spPr>
          <a:xfrm>
            <a:off x="222450" y="3040575"/>
            <a:ext cx="1091184" cy="917750"/>
          </a:xfrm>
          <a:prstGeom prst="rect">
            <a:avLst/>
          </a:prstGeom>
          <a:noFill/>
          <a:ln>
            <a:noFill/>
          </a:ln>
        </p:spPr>
      </p:pic>
      <p:pic>
        <p:nvPicPr>
          <p:cNvPr id="100" name="Google Shape;100;p2"/>
          <p:cNvPicPr preferRelativeResize="0"/>
          <p:nvPr/>
        </p:nvPicPr>
        <p:blipFill>
          <a:blip r:embed="rId6">
            <a:alphaModFix/>
          </a:blip>
          <a:stretch>
            <a:fillRect/>
          </a:stretch>
        </p:blipFill>
        <p:spPr>
          <a:xfrm>
            <a:off x="7659701" y="3172250"/>
            <a:ext cx="874699" cy="920290"/>
          </a:xfrm>
          <a:prstGeom prst="rect">
            <a:avLst/>
          </a:prstGeom>
          <a:noFill/>
          <a:ln>
            <a:noFill/>
          </a:ln>
        </p:spPr>
      </p:pic>
      <p:sp>
        <p:nvSpPr>
          <p:cNvPr id="101" name="Google Shape;101;p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pic>
        <p:nvPicPr>
          <p:cNvPr id="102" name="Google Shape;102;p2"/>
          <p:cNvPicPr preferRelativeResize="0"/>
          <p:nvPr/>
        </p:nvPicPr>
        <p:blipFill>
          <a:blip r:embed="rId7">
            <a:alphaModFix/>
          </a:blip>
          <a:stretch>
            <a:fillRect/>
          </a:stretch>
        </p:blipFill>
        <p:spPr>
          <a:xfrm>
            <a:off x="797800" y="3699575"/>
            <a:ext cx="1891950" cy="9889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1156688b53f_2_113"/>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Caching setting: Boot volume</a:t>
            </a:r>
            <a:endParaRPr/>
          </a:p>
        </p:txBody>
      </p:sp>
      <p:sp>
        <p:nvSpPr>
          <p:cNvPr id="265" name="Google Shape;265;g1156688b53f_2_113"/>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66" name="Google Shape;266;g1156688b53f_2_113"/>
          <p:cNvSpPr/>
          <p:nvPr/>
        </p:nvSpPr>
        <p:spPr>
          <a:xfrm>
            <a:off x="2988575" y="1640700"/>
            <a:ext cx="2752500" cy="29658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1156688b53f_2_113"/>
          <p:cNvSpPr/>
          <p:nvPr/>
        </p:nvSpPr>
        <p:spPr>
          <a:xfrm>
            <a:off x="5747175" y="1632375"/>
            <a:ext cx="3307200" cy="2965800"/>
          </a:xfrm>
          <a:prstGeom prst="rect">
            <a:avLst/>
          </a:prstGeom>
          <a:noFill/>
          <a:ln cap="flat" cmpd="sng" w="1905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1156688b53f_2_113"/>
          <p:cNvSpPr/>
          <p:nvPr/>
        </p:nvSpPr>
        <p:spPr>
          <a:xfrm>
            <a:off x="185150" y="758575"/>
            <a:ext cx="8869200" cy="876600"/>
          </a:xfrm>
          <a:prstGeom prst="rect">
            <a:avLst/>
          </a:prstGeom>
          <a:noFill/>
          <a:ln cap="flat" cmpd="sng" w="1905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1156688b53f_2_113"/>
          <p:cNvSpPr/>
          <p:nvPr/>
        </p:nvSpPr>
        <p:spPr>
          <a:xfrm>
            <a:off x="3262359" y="2156699"/>
            <a:ext cx="726300" cy="6054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endParaRPr b="1" i="0" sz="1600" u="none" cap="none" strike="noStrike">
              <a:solidFill>
                <a:srgbClr val="000000"/>
              </a:solidFill>
              <a:latin typeface="Arial"/>
              <a:ea typeface="Arial"/>
              <a:cs typeface="Arial"/>
              <a:sym typeface="Arial"/>
            </a:endParaRPr>
          </a:p>
        </p:txBody>
      </p:sp>
      <p:sp>
        <p:nvSpPr>
          <p:cNvPr id="270" name="Google Shape;270;g1156688b53f_2_113"/>
          <p:cNvSpPr txBox="1"/>
          <p:nvPr/>
        </p:nvSpPr>
        <p:spPr>
          <a:xfrm>
            <a:off x="3132922" y="1579695"/>
            <a:ext cx="2424600" cy="398400"/>
          </a:xfrm>
          <a:prstGeom prst="rect">
            <a:avLst/>
          </a:prstGeom>
          <a:noFill/>
          <a:ln>
            <a:noFill/>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sz="1500" u="sng" cap="none" strike="noStrike">
                <a:solidFill>
                  <a:srgbClr val="000000"/>
                </a:solidFill>
                <a:latin typeface="Arial"/>
                <a:ea typeface="Arial"/>
                <a:cs typeface="Arial"/>
                <a:sym typeface="Arial"/>
              </a:rPr>
              <a:t>Cache in RAM</a:t>
            </a:r>
            <a:endParaRPr b="1" i="0" sz="1500" u="sng" cap="none" strike="noStrike">
              <a:solidFill>
                <a:srgbClr val="000000"/>
              </a:solidFill>
              <a:latin typeface="Arial"/>
              <a:ea typeface="Arial"/>
              <a:cs typeface="Arial"/>
              <a:sym typeface="Arial"/>
            </a:endParaRPr>
          </a:p>
        </p:txBody>
      </p:sp>
      <p:sp>
        <p:nvSpPr>
          <p:cNvPr id="271" name="Google Shape;271;g1156688b53f_2_113"/>
          <p:cNvSpPr txBox="1"/>
          <p:nvPr/>
        </p:nvSpPr>
        <p:spPr>
          <a:xfrm>
            <a:off x="6026397" y="1565269"/>
            <a:ext cx="2665200" cy="398400"/>
          </a:xfrm>
          <a:prstGeom prst="rect">
            <a:avLst/>
          </a:prstGeom>
          <a:noFill/>
          <a:ln>
            <a:noFill/>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sz="1500" u="sng" cap="none" strike="noStrike">
                <a:solidFill>
                  <a:srgbClr val="000000"/>
                </a:solidFill>
                <a:latin typeface="Arial"/>
                <a:ea typeface="Arial"/>
                <a:cs typeface="Arial"/>
                <a:sym typeface="Arial"/>
              </a:rPr>
              <a:t>Cache in storage node</a:t>
            </a:r>
            <a:endParaRPr b="1" i="0" sz="1500" u="sng" cap="none" strike="noStrike">
              <a:solidFill>
                <a:srgbClr val="000000"/>
              </a:solidFill>
              <a:latin typeface="Arial"/>
              <a:ea typeface="Arial"/>
              <a:cs typeface="Arial"/>
              <a:sym typeface="Arial"/>
            </a:endParaRPr>
          </a:p>
        </p:txBody>
      </p:sp>
      <p:sp>
        <p:nvSpPr>
          <p:cNvPr id="272" name="Google Shape;272;g1156688b53f_2_113"/>
          <p:cNvSpPr txBox="1"/>
          <p:nvPr/>
        </p:nvSpPr>
        <p:spPr>
          <a:xfrm>
            <a:off x="185142" y="1564180"/>
            <a:ext cx="2957700" cy="398400"/>
          </a:xfrm>
          <a:prstGeom prst="rect">
            <a:avLst/>
          </a:prstGeom>
          <a:noFill/>
          <a:ln>
            <a:noFill/>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sz="1500" u="sng" cap="none" strike="noStrike">
                <a:solidFill>
                  <a:srgbClr val="000000"/>
                </a:solidFill>
                <a:latin typeface="Arial"/>
                <a:ea typeface="Arial"/>
                <a:cs typeface="Arial"/>
                <a:sym typeface="Arial"/>
              </a:rPr>
              <a:t>Cache in boot volume </a:t>
            </a:r>
            <a:endParaRPr b="1" i="0" sz="1500" u="sng" cap="none" strike="noStrike">
              <a:solidFill>
                <a:srgbClr val="000000"/>
              </a:solidFill>
              <a:latin typeface="Arial"/>
              <a:ea typeface="Arial"/>
              <a:cs typeface="Arial"/>
              <a:sym typeface="Arial"/>
            </a:endParaRPr>
          </a:p>
        </p:txBody>
      </p:sp>
      <p:sp>
        <p:nvSpPr>
          <p:cNvPr id="273" name="Google Shape;273;g1156688b53f_2_113"/>
          <p:cNvSpPr/>
          <p:nvPr/>
        </p:nvSpPr>
        <p:spPr>
          <a:xfrm>
            <a:off x="5933660" y="1897821"/>
            <a:ext cx="805500" cy="3849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WN</a:t>
            </a:r>
            <a:r>
              <a:rPr b="1" baseline="-25000" i="0" lang="en-US" sz="1300" u="none" cap="none" strike="noStrike">
                <a:solidFill>
                  <a:srgbClr val="000000"/>
                </a:solidFill>
                <a:latin typeface="Arial"/>
                <a:ea typeface="Arial"/>
                <a:cs typeface="Arial"/>
                <a:sym typeface="Arial"/>
              </a:rPr>
              <a:t>1</a:t>
            </a:r>
            <a:endParaRPr b="0" baseline="-25000" i="0" sz="1700" u="none" cap="none" strike="noStrike">
              <a:solidFill>
                <a:srgbClr val="000000"/>
              </a:solidFill>
              <a:latin typeface="Arial"/>
              <a:ea typeface="Arial"/>
              <a:cs typeface="Arial"/>
              <a:sym typeface="Arial"/>
            </a:endParaRPr>
          </a:p>
        </p:txBody>
      </p:sp>
      <p:sp>
        <p:nvSpPr>
          <p:cNvPr id="274" name="Google Shape;274;g1156688b53f_2_113"/>
          <p:cNvSpPr/>
          <p:nvPr/>
        </p:nvSpPr>
        <p:spPr>
          <a:xfrm>
            <a:off x="339327" y="2127847"/>
            <a:ext cx="846900" cy="5895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endParaRPr b="0" i="0" sz="1600" u="none" cap="none" strike="noStrike">
              <a:solidFill>
                <a:srgbClr val="000000"/>
              </a:solidFill>
              <a:latin typeface="Arial"/>
              <a:ea typeface="Arial"/>
              <a:cs typeface="Arial"/>
              <a:sym typeface="Arial"/>
            </a:endParaRPr>
          </a:p>
        </p:txBody>
      </p:sp>
      <p:sp>
        <p:nvSpPr>
          <p:cNvPr id="275" name="Google Shape;275;g1156688b53f_2_113"/>
          <p:cNvSpPr/>
          <p:nvPr/>
        </p:nvSpPr>
        <p:spPr>
          <a:xfrm>
            <a:off x="4116250" y="3242433"/>
            <a:ext cx="1194600" cy="6801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chemeClr val="dk1"/>
                </a:solidFill>
                <a:latin typeface="Arial"/>
                <a:ea typeface="Arial"/>
                <a:cs typeface="Arial"/>
                <a:sym typeface="Arial"/>
              </a:rPr>
              <a:t>(Object Storage)</a:t>
            </a:r>
            <a:endParaRPr b="1" i="0" sz="1300" u="none" cap="none" strike="noStrike">
              <a:solidFill>
                <a:srgbClr val="000000"/>
              </a:solidFill>
              <a:latin typeface="Arial"/>
              <a:ea typeface="Arial"/>
              <a:cs typeface="Arial"/>
              <a:sym typeface="Arial"/>
            </a:endParaRPr>
          </a:p>
        </p:txBody>
      </p:sp>
      <p:sp>
        <p:nvSpPr>
          <p:cNvPr id="276" name="Google Shape;276;g1156688b53f_2_113"/>
          <p:cNvSpPr/>
          <p:nvPr/>
        </p:nvSpPr>
        <p:spPr>
          <a:xfrm>
            <a:off x="6466235" y="3206481"/>
            <a:ext cx="1194600" cy="6801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chemeClr val="dk1"/>
                </a:solidFill>
                <a:latin typeface="Arial"/>
                <a:ea typeface="Arial"/>
                <a:cs typeface="Arial"/>
                <a:sym typeface="Arial"/>
              </a:rPr>
              <a:t>(Object Storage)</a:t>
            </a:r>
            <a:endParaRPr b="1" i="0" sz="1300" u="none" cap="none" strike="noStrike">
              <a:solidFill>
                <a:srgbClr val="000000"/>
              </a:solidFill>
              <a:latin typeface="Arial"/>
              <a:ea typeface="Arial"/>
              <a:cs typeface="Arial"/>
              <a:sym typeface="Arial"/>
            </a:endParaRPr>
          </a:p>
        </p:txBody>
      </p:sp>
      <p:sp>
        <p:nvSpPr>
          <p:cNvPr id="277" name="Google Shape;277;g1156688b53f_2_113"/>
          <p:cNvSpPr/>
          <p:nvPr/>
        </p:nvSpPr>
        <p:spPr>
          <a:xfrm>
            <a:off x="1473245" y="3185181"/>
            <a:ext cx="1198800" cy="6822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rgbClr val="000000"/>
                </a:solidFill>
                <a:latin typeface="Arial"/>
                <a:ea typeface="Arial"/>
                <a:cs typeface="Arial"/>
                <a:sym typeface="Arial"/>
              </a:rPr>
              <a:t>(Object Storage)</a:t>
            </a:r>
            <a:endParaRPr b="1" i="0" sz="900" u="none" cap="none" strike="noStrike">
              <a:solidFill>
                <a:srgbClr val="000000"/>
              </a:solidFill>
              <a:latin typeface="Arial"/>
              <a:ea typeface="Arial"/>
              <a:cs typeface="Arial"/>
              <a:sym typeface="Arial"/>
            </a:endParaRPr>
          </a:p>
        </p:txBody>
      </p:sp>
      <p:sp>
        <p:nvSpPr>
          <p:cNvPr id="278" name="Google Shape;278;g1156688b53f_2_113"/>
          <p:cNvSpPr/>
          <p:nvPr/>
        </p:nvSpPr>
        <p:spPr>
          <a:xfrm>
            <a:off x="3262359" y="2614888"/>
            <a:ext cx="726071" cy="442858"/>
          </a:xfrm>
          <a:prstGeom prst="flowChartPredefinedProcess">
            <a:avLst/>
          </a:prstGeom>
          <a:solidFill>
            <a:srgbClr val="B4A7D6"/>
          </a:solidFill>
          <a:ln cap="flat" cmpd="sng" w="9525">
            <a:solidFill>
              <a:srgbClr val="1B1B1B"/>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RAM</a:t>
            </a:r>
            <a:endParaRPr b="1" i="0" sz="1100" u="none" cap="none" strike="noStrike">
              <a:solidFill>
                <a:srgbClr val="000000"/>
              </a:solidFill>
              <a:latin typeface="Arial"/>
              <a:ea typeface="Arial"/>
              <a:cs typeface="Arial"/>
              <a:sym typeface="Arial"/>
            </a:endParaRPr>
          </a:p>
        </p:txBody>
      </p:sp>
      <p:cxnSp>
        <p:nvCxnSpPr>
          <p:cNvPr id="279" name="Google Shape;279;g1156688b53f_2_113"/>
          <p:cNvCxnSpPr>
            <a:stCxn id="269" idx="3"/>
            <a:endCxn id="275" idx="1"/>
          </p:cNvCxnSpPr>
          <p:nvPr/>
        </p:nvCxnSpPr>
        <p:spPr>
          <a:xfrm>
            <a:off x="3988659" y="2459399"/>
            <a:ext cx="724800" cy="783000"/>
          </a:xfrm>
          <a:prstGeom prst="curvedConnector2">
            <a:avLst/>
          </a:prstGeom>
          <a:noFill/>
          <a:ln cap="flat" cmpd="sng" w="9525">
            <a:solidFill>
              <a:srgbClr val="595959"/>
            </a:solidFill>
            <a:prstDash val="solid"/>
            <a:round/>
            <a:headEnd len="med" w="med" type="triangle"/>
            <a:tailEnd len="med" w="med" type="triangle"/>
          </a:ln>
        </p:spPr>
      </p:cxnSp>
      <p:sp>
        <p:nvSpPr>
          <p:cNvPr id="280" name="Google Shape;280;g1156688b53f_2_113"/>
          <p:cNvSpPr/>
          <p:nvPr/>
        </p:nvSpPr>
        <p:spPr>
          <a:xfrm>
            <a:off x="7591582" y="2020420"/>
            <a:ext cx="896100" cy="7443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Storage node</a:t>
            </a:r>
            <a:endParaRPr b="0" i="0" sz="1200" u="none" cap="none" strike="noStrike">
              <a:solidFill>
                <a:srgbClr val="000000"/>
              </a:solidFill>
              <a:latin typeface="Arial"/>
              <a:ea typeface="Arial"/>
              <a:cs typeface="Arial"/>
              <a:sym typeface="Arial"/>
            </a:endParaRPr>
          </a:p>
        </p:txBody>
      </p:sp>
      <p:sp>
        <p:nvSpPr>
          <p:cNvPr id="281" name="Google Shape;281;g1156688b53f_2_113"/>
          <p:cNvSpPr/>
          <p:nvPr/>
        </p:nvSpPr>
        <p:spPr>
          <a:xfrm>
            <a:off x="7220955" y="2517070"/>
            <a:ext cx="664500" cy="467700"/>
          </a:xfrm>
          <a:prstGeom prst="can">
            <a:avLst>
              <a:gd fmla="val 25000" name="adj"/>
            </a:avLst>
          </a:prstGeom>
          <a:solidFill>
            <a:srgbClr val="134F5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Block</a:t>
            </a:r>
            <a:endParaRPr b="1" i="0" sz="1200" u="none" cap="none" strike="noStrike">
              <a:solidFill>
                <a:srgbClr val="FFFFFF"/>
              </a:solidFill>
              <a:latin typeface="Arial"/>
              <a:ea typeface="Arial"/>
              <a:cs typeface="Arial"/>
              <a:sym typeface="Arial"/>
            </a:endParaRPr>
          </a:p>
        </p:txBody>
      </p:sp>
      <p:cxnSp>
        <p:nvCxnSpPr>
          <p:cNvPr id="282" name="Google Shape;282;g1156688b53f_2_113"/>
          <p:cNvCxnSpPr>
            <a:stCxn id="280" idx="3"/>
            <a:endCxn id="276" idx="1"/>
          </p:cNvCxnSpPr>
          <p:nvPr/>
        </p:nvCxnSpPr>
        <p:spPr>
          <a:xfrm flipH="1">
            <a:off x="7063582" y="2392570"/>
            <a:ext cx="1424100" cy="813900"/>
          </a:xfrm>
          <a:prstGeom prst="curvedConnector4">
            <a:avLst>
              <a:gd fmla="val -16721" name="adj1"/>
              <a:gd fmla="val 72863" name="adj2"/>
            </a:avLst>
          </a:prstGeom>
          <a:noFill/>
          <a:ln cap="flat" cmpd="sng" w="9525">
            <a:solidFill>
              <a:srgbClr val="595959"/>
            </a:solidFill>
            <a:prstDash val="solid"/>
            <a:round/>
            <a:headEnd len="med" w="med" type="triangle"/>
            <a:tailEnd len="med" w="med" type="triangle"/>
          </a:ln>
        </p:spPr>
      </p:cxnSp>
      <p:sp>
        <p:nvSpPr>
          <p:cNvPr id="283" name="Google Shape;283;g1156688b53f_2_113"/>
          <p:cNvSpPr/>
          <p:nvPr/>
        </p:nvSpPr>
        <p:spPr>
          <a:xfrm>
            <a:off x="339327" y="2558897"/>
            <a:ext cx="846900" cy="4911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1B1B1B"/>
                </a:solidFill>
                <a:latin typeface="Arial"/>
                <a:ea typeface="Arial"/>
                <a:cs typeface="Arial"/>
                <a:sym typeface="Arial"/>
              </a:rPr>
              <a:t>boot</a:t>
            </a:r>
            <a:endParaRPr b="1" i="0" sz="1300" u="none" cap="none" strike="noStrike">
              <a:solidFill>
                <a:srgbClr val="1B1B1B"/>
              </a:solidFill>
              <a:latin typeface="Arial"/>
              <a:ea typeface="Arial"/>
              <a:cs typeface="Arial"/>
              <a:sym typeface="Arial"/>
            </a:endParaRPr>
          </a:p>
        </p:txBody>
      </p:sp>
      <p:cxnSp>
        <p:nvCxnSpPr>
          <p:cNvPr id="284" name="Google Shape;284;g1156688b53f_2_113"/>
          <p:cNvCxnSpPr>
            <a:stCxn id="274" idx="3"/>
            <a:endCxn id="277" idx="1"/>
          </p:cNvCxnSpPr>
          <p:nvPr/>
        </p:nvCxnSpPr>
        <p:spPr>
          <a:xfrm>
            <a:off x="1186227" y="2422597"/>
            <a:ext cx="886500" cy="762600"/>
          </a:xfrm>
          <a:prstGeom prst="curvedConnector2">
            <a:avLst/>
          </a:prstGeom>
          <a:noFill/>
          <a:ln cap="flat" cmpd="sng" w="9525">
            <a:solidFill>
              <a:srgbClr val="595959"/>
            </a:solidFill>
            <a:prstDash val="solid"/>
            <a:round/>
            <a:headEnd len="med" w="med" type="triangle"/>
            <a:tailEnd len="med" w="med" type="triangle"/>
          </a:ln>
        </p:spPr>
      </p:cxnSp>
      <p:sp>
        <p:nvSpPr>
          <p:cNvPr id="285" name="Google Shape;285;g1156688b53f_2_113"/>
          <p:cNvSpPr/>
          <p:nvPr/>
        </p:nvSpPr>
        <p:spPr>
          <a:xfrm>
            <a:off x="1588098" y="2231393"/>
            <a:ext cx="580500" cy="2613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86" name="Google Shape;286;g1156688b53f_2_113"/>
          <p:cNvSpPr/>
          <p:nvPr/>
        </p:nvSpPr>
        <p:spPr>
          <a:xfrm>
            <a:off x="1769219" y="2377710"/>
            <a:ext cx="580500" cy="2613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87" name="Google Shape;287;g1156688b53f_2_113"/>
          <p:cNvSpPr/>
          <p:nvPr/>
        </p:nvSpPr>
        <p:spPr>
          <a:xfrm>
            <a:off x="1950340" y="2524027"/>
            <a:ext cx="580500" cy="2613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88" name="Google Shape;288;g1156688b53f_2_113"/>
          <p:cNvSpPr txBox="1"/>
          <p:nvPr/>
        </p:nvSpPr>
        <p:spPr>
          <a:xfrm>
            <a:off x="3262358" y="3971662"/>
            <a:ext cx="2331600" cy="537000"/>
          </a:xfrm>
          <a:prstGeom prst="rect">
            <a:avLst/>
          </a:prstGeom>
          <a:solidFill>
            <a:srgbClr val="D9EAD3"/>
          </a:solidFill>
          <a:ln>
            <a:noFill/>
          </a:ln>
          <a:effectLst>
            <a:outerShdw blurRad="57150" rotWithShape="0" algn="bl" dir="5400000" dist="19050">
              <a:srgbClr val="000000">
                <a:alpha val="50000"/>
              </a:srgbClr>
            </a:outerShdw>
          </a:effectLst>
        </p:spPr>
        <p:txBody>
          <a:bodyPr anchorCtr="0" anchor="t" bIns="82950" lIns="82950" spcFirstLastPara="1" rIns="82950" wrap="square" tIns="82950">
            <a:spAutoFit/>
          </a:bodyPr>
          <a:lstStyle/>
          <a:p>
            <a:pPr indent="0" lvl="0" marL="0" marR="0" rtl="0" algn="ctr">
              <a:lnSpc>
                <a:spcPct val="100000"/>
              </a:lnSpc>
              <a:spcBef>
                <a:spcPts val="400"/>
              </a:spcBef>
              <a:spcAft>
                <a:spcPts val="0"/>
              </a:spcAft>
              <a:buNone/>
            </a:pPr>
            <a:r>
              <a:rPr b="1" i="0" lang="en-US" sz="1200" u="none" cap="none" strike="noStrike">
                <a:solidFill>
                  <a:schemeClr val="dk1"/>
                </a:solidFill>
                <a:latin typeface="Arial"/>
                <a:ea typeface="Arial"/>
                <a:cs typeface="Arial"/>
                <a:sym typeface="Arial"/>
              </a:rPr>
              <a:t>Throughput (observed) = </a:t>
            </a:r>
            <a:br>
              <a:rPr b="1" i="0" lang="en-US" sz="1200" u="none" cap="none" strike="noStrike">
                <a:solidFill>
                  <a:schemeClr val="dk1"/>
                </a:solidFill>
                <a:latin typeface="Arial"/>
                <a:ea typeface="Arial"/>
                <a:cs typeface="Arial"/>
                <a:sym typeface="Arial"/>
              </a:rPr>
            </a:br>
            <a:r>
              <a:rPr b="1" i="0" lang="en-US" sz="1200" u="none" cap="none" strike="noStrike">
                <a:solidFill>
                  <a:schemeClr val="dk1"/>
                </a:solidFill>
                <a:latin typeface="Arial"/>
                <a:ea typeface="Arial"/>
                <a:cs typeface="Arial"/>
                <a:sym typeface="Arial"/>
              </a:rPr>
              <a:t>38.2 MB/s</a:t>
            </a:r>
            <a:endParaRPr b="0" i="0" sz="1200" u="none" cap="none" strike="noStrike">
              <a:solidFill>
                <a:schemeClr val="dk1"/>
              </a:solidFill>
              <a:latin typeface="Arial"/>
              <a:ea typeface="Arial"/>
              <a:cs typeface="Arial"/>
              <a:sym typeface="Arial"/>
            </a:endParaRPr>
          </a:p>
        </p:txBody>
      </p:sp>
      <p:sp>
        <p:nvSpPr>
          <p:cNvPr id="289" name="Google Shape;289;g1156688b53f_2_113"/>
          <p:cNvSpPr txBox="1"/>
          <p:nvPr/>
        </p:nvSpPr>
        <p:spPr>
          <a:xfrm>
            <a:off x="6193270" y="3981199"/>
            <a:ext cx="2331600" cy="537000"/>
          </a:xfrm>
          <a:prstGeom prst="rect">
            <a:avLst/>
          </a:prstGeom>
          <a:solidFill>
            <a:srgbClr val="D9EAD3"/>
          </a:solidFill>
          <a:ln>
            <a:noFill/>
          </a:ln>
          <a:effectLst>
            <a:outerShdw blurRad="57150" rotWithShape="0" algn="bl" dir="5400000" dist="19050">
              <a:srgbClr val="000000">
                <a:alpha val="50000"/>
              </a:srgbClr>
            </a:outerShdw>
          </a:effectLst>
        </p:spPr>
        <p:txBody>
          <a:bodyPr anchorCtr="0" anchor="t" bIns="82950" lIns="82950" spcFirstLastPara="1" rIns="82950" wrap="square" tIns="82950">
            <a:spAutoFit/>
          </a:bodyPr>
          <a:lstStyle/>
          <a:p>
            <a:pPr indent="0" lvl="0" marL="0" marR="0" rtl="0" algn="ctr">
              <a:lnSpc>
                <a:spcPct val="100000"/>
              </a:lnSpc>
              <a:spcBef>
                <a:spcPts val="400"/>
              </a:spcBef>
              <a:spcAft>
                <a:spcPts val="0"/>
              </a:spcAft>
              <a:buNone/>
            </a:pPr>
            <a:r>
              <a:rPr b="1" i="0" lang="en-US" sz="1200" u="none" cap="none" strike="noStrike">
                <a:solidFill>
                  <a:schemeClr val="dk1"/>
                </a:solidFill>
                <a:latin typeface="Arial"/>
                <a:ea typeface="Arial"/>
                <a:cs typeface="Arial"/>
                <a:sym typeface="Arial"/>
              </a:rPr>
              <a:t>Throughput (observed) = </a:t>
            </a:r>
            <a:br>
              <a:rPr b="1" lang="en-US" sz="1200">
                <a:solidFill>
                  <a:schemeClr val="dk1"/>
                </a:solidFill>
              </a:rPr>
            </a:br>
            <a:r>
              <a:rPr b="1" i="0" lang="en-US" sz="1200" u="none" cap="none" strike="noStrike">
                <a:solidFill>
                  <a:schemeClr val="dk1"/>
                </a:solidFill>
                <a:latin typeface="Arial"/>
                <a:ea typeface="Arial"/>
                <a:cs typeface="Arial"/>
                <a:sym typeface="Arial"/>
              </a:rPr>
              <a:t>37.2 MB/s</a:t>
            </a:r>
            <a:endParaRPr b="0" i="0" sz="1200" u="none" cap="none" strike="noStrike">
              <a:solidFill>
                <a:schemeClr val="dk1"/>
              </a:solidFill>
              <a:latin typeface="Arial"/>
              <a:ea typeface="Arial"/>
              <a:cs typeface="Arial"/>
              <a:sym typeface="Arial"/>
            </a:endParaRPr>
          </a:p>
        </p:txBody>
      </p:sp>
      <p:sp>
        <p:nvSpPr>
          <p:cNvPr id="290" name="Google Shape;290;g1156688b53f_2_113"/>
          <p:cNvSpPr txBox="1"/>
          <p:nvPr/>
        </p:nvSpPr>
        <p:spPr>
          <a:xfrm>
            <a:off x="462911" y="3971662"/>
            <a:ext cx="2333100" cy="537000"/>
          </a:xfrm>
          <a:prstGeom prst="rect">
            <a:avLst/>
          </a:prstGeom>
          <a:solidFill>
            <a:srgbClr val="D9EAD3"/>
          </a:solidFill>
          <a:ln>
            <a:noFill/>
          </a:ln>
          <a:effectLst>
            <a:outerShdw blurRad="57150" rotWithShape="0" algn="bl" dir="5400000" dist="19050">
              <a:srgbClr val="000000">
                <a:alpha val="50000"/>
              </a:srgbClr>
            </a:outerShdw>
          </a:effectLst>
        </p:spPr>
        <p:txBody>
          <a:bodyPr anchorCtr="0" anchor="t" bIns="82950" lIns="82950" spcFirstLastPara="1" rIns="82950" wrap="square" tIns="82950">
            <a:spAutoFit/>
          </a:bodyPr>
          <a:lstStyle/>
          <a:p>
            <a:pPr indent="0" lvl="0" marL="0" marR="0" rtl="0" algn="ctr">
              <a:lnSpc>
                <a:spcPct val="100000"/>
              </a:lnSpc>
              <a:spcBef>
                <a:spcPts val="400"/>
              </a:spcBef>
              <a:spcAft>
                <a:spcPts val="0"/>
              </a:spcAft>
              <a:buNone/>
            </a:pPr>
            <a:r>
              <a:rPr b="1" i="0" lang="en-US" sz="1200" u="none" cap="none" strike="noStrike">
                <a:solidFill>
                  <a:schemeClr val="dk1"/>
                </a:solidFill>
                <a:latin typeface="Arial"/>
                <a:ea typeface="Arial"/>
                <a:cs typeface="Arial"/>
                <a:sym typeface="Arial"/>
              </a:rPr>
              <a:t>Throughput (observed) = </a:t>
            </a:r>
            <a:br>
              <a:rPr b="1" i="0" lang="en-US" sz="1200" u="none" cap="none" strike="noStrike">
                <a:solidFill>
                  <a:schemeClr val="dk1"/>
                </a:solidFill>
                <a:latin typeface="Arial"/>
                <a:ea typeface="Arial"/>
                <a:cs typeface="Arial"/>
                <a:sym typeface="Arial"/>
              </a:rPr>
            </a:br>
            <a:r>
              <a:rPr b="1" i="0" lang="en-US" sz="1200" u="none" cap="none" strike="noStrike">
                <a:solidFill>
                  <a:schemeClr val="dk1"/>
                </a:solidFill>
                <a:latin typeface="Arial"/>
                <a:ea typeface="Arial"/>
                <a:cs typeface="Arial"/>
                <a:sym typeface="Arial"/>
              </a:rPr>
              <a:t>42.0 MB/s</a:t>
            </a:r>
            <a:endParaRPr b="0" i="0" sz="1200" u="none" cap="none" strike="noStrike">
              <a:solidFill>
                <a:schemeClr val="dk1"/>
              </a:solidFill>
              <a:latin typeface="Arial"/>
              <a:ea typeface="Arial"/>
              <a:cs typeface="Arial"/>
              <a:sym typeface="Arial"/>
            </a:endParaRPr>
          </a:p>
        </p:txBody>
      </p:sp>
      <p:sp>
        <p:nvSpPr>
          <p:cNvPr id="291" name="Google Shape;291;g1156688b53f_2_113"/>
          <p:cNvSpPr/>
          <p:nvPr/>
        </p:nvSpPr>
        <p:spPr>
          <a:xfrm>
            <a:off x="5933660" y="2296764"/>
            <a:ext cx="805500" cy="3528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WN</a:t>
            </a:r>
            <a:r>
              <a:rPr b="1" baseline="-25000" i="0" lang="en-US" sz="1300" u="none" cap="none" strike="noStrike">
                <a:solidFill>
                  <a:srgbClr val="000000"/>
                </a:solidFill>
                <a:latin typeface="Arial"/>
                <a:ea typeface="Arial"/>
                <a:cs typeface="Arial"/>
                <a:sym typeface="Arial"/>
              </a:rPr>
              <a:t>2</a:t>
            </a:r>
            <a:endParaRPr b="0" baseline="-25000" i="0" sz="1700" u="none" cap="none" strike="noStrike">
              <a:solidFill>
                <a:srgbClr val="000000"/>
              </a:solidFill>
              <a:latin typeface="Arial"/>
              <a:ea typeface="Arial"/>
              <a:cs typeface="Arial"/>
              <a:sym typeface="Arial"/>
            </a:endParaRPr>
          </a:p>
        </p:txBody>
      </p:sp>
      <p:sp>
        <p:nvSpPr>
          <p:cNvPr id="292" name="Google Shape;292;g1156688b53f_2_113"/>
          <p:cNvSpPr/>
          <p:nvPr/>
        </p:nvSpPr>
        <p:spPr>
          <a:xfrm>
            <a:off x="5933660" y="2743951"/>
            <a:ext cx="805500" cy="3528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WN</a:t>
            </a:r>
            <a:r>
              <a:rPr b="1" baseline="-25000" i="0" lang="en-US" sz="1300" u="none" cap="none" strike="noStrike">
                <a:solidFill>
                  <a:srgbClr val="000000"/>
                </a:solidFill>
                <a:latin typeface="Arial"/>
                <a:ea typeface="Arial"/>
                <a:cs typeface="Arial"/>
                <a:sym typeface="Arial"/>
              </a:rPr>
              <a:t>n</a:t>
            </a:r>
            <a:endParaRPr b="0" baseline="-25000" i="0" sz="1700" u="none" cap="none" strike="noStrike">
              <a:solidFill>
                <a:srgbClr val="000000"/>
              </a:solidFill>
              <a:latin typeface="Arial"/>
              <a:ea typeface="Arial"/>
              <a:cs typeface="Arial"/>
              <a:sym typeface="Arial"/>
            </a:endParaRPr>
          </a:p>
        </p:txBody>
      </p:sp>
      <p:cxnSp>
        <p:nvCxnSpPr>
          <p:cNvPr id="293" name="Google Shape;293;g1156688b53f_2_113"/>
          <p:cNvCxnSpPr>
            <a:stCxn id="273" idx="3"/>
            <a:endCxn id="280" idx="1"/>
          </p:cNvCxnSpPr>
          <p:nvPr/>
        </p:nvCxnSpPr>
        <p:spPr>
          <a:xfrm>
            <a:off x="6739160" y="2090271"/>
            <a:ext cx="852300" cy="302400"/>
          </a:xfrm>
          <a:prstGeom prst="curvedConnector3">
            <a:avLst>
              <a:gd fmla="val 50007" name="adj1"/>
            </a:avLst>
          </a:prstGeom>
          <a:noFill/>
          <a:ln cap="flat" cmpd="sng" w="9525">
            <a:solidFill>
              <a:srgbClr val="595959"/>
            </a:solidFill>
            <a:prstDash val="solid"/>
            <a:round/>
            <a:headEnd len="sm" w="sm" type="none"/>
            <a:tailEnd len="med" w="med" type="triangle"/>
          </a:ln>
        </p:spPr>
      </p:cxnSp>
      <p:cxnSp>
        <p:nvCxnSpPr>
          <p:cNvPr id="294" name="Google Shape;294;g1156688b53f_2_113"/>
          <p:cNvCxnSpPr>
            <a:stCxn id="291" idx="3"/>
            <a:endCxn id="280" idx="1"/>
          </p:cNvCxnSpPr>
          <p:nvPr/>
        </p:nvCxnSpPr>
        <p:spPr>
          <a:xfrm flipH="1" rot="10800000">
            <a:off x="6739160" y="2392464"/>
            <a:ext cx="852300" cy="80700"/>
          </a:xfrm>
          <a:prstGeom prst="curvedConnector3">
            <a:avLst>
              <a:gd fmla="val 50007" name="adj1"/>
            </a:avLst>
          </a:prstGeom>
          <a:noFill/>
          <a:ln cap="flat" cmpd="sng" w="9525">
            <a:solidFill>
              <a:srgbClr val="595959"/>
            </a:solidFill>
            <a:prstDash val="solid"/>
            <a:round/>
            <a:headEnd len="sm" w="sm" type="none"/>
            <a:tailEnd len="med" w="med" type="triangle"/>
          </a:ln>
        </p:spPr>
      </p:cxnSp>
      <p:cxnSp>
        <p:nvCxnSpPr>
          <p:cNvPr id="295" name="Google Shape;295;g1156688b53f_2_113"/>
          <p:cNvCxnSpPr>
            <a:stCxn id="292" idx="3"/>
            <a:endCxn id="280" idx="1"/>
          </p:cNvCxnSpPr>
          <p:nvPr/>
        </p:nvCxnSpPr>
        <p:spPr>
          <a:xfrm flipH="1" rot="10800000">
            <a:off x="6739160" y="2392651"/>
            <a:ext cx="852300" cy="527700"/>
          </a:xfrm>
          <a:prstGeom prst="curvedConnector3">
            <a:avLst>
              <a:gd fmla="val 50007" name="adj1"/>
            </a:avLst>
          </a:prstGeom>
          <a:noFill/>
          <a:ln cap="flat" cmpd="sng" w="9525">
            <a:solidFill>
              <a:srgbClr val="595959"/>
            </a:solidFill>
            <a:prstDash val="solid"/>
            <a:round/>
            <a:headEnd len="sm" w="sm" type="none"/>
            <a:tailEnd len="med" w="med" type="triangle"/>
          </a:ln>
        </p:spPr>
      </p:cxnSp>
      <p:sp>
        <p:nvSpPr>
          <p:cNvPr id="296" name="Google Shape;296;g1156688b53f_2_113"/>
          <p:cNvSpPr/>
          <p:nvPr/>
        </p:nvSpPr>
        <p:spPr>
          <a:xfrm>
            <a:off x="4374201" y="2282702"/>
            <a:ext cx="5232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u="none" cap="none" strike="noStrike">
                <a:solidFill>
                  <a:srgbClr val="000000"/>
                </a:solidFill>
                <a:latin typeface="Arial"/>
                <a:ea typeface="Arial"/>
                <a:cs typeface="Arial"/>
                <a:sym typeface="Arial"/>
              </a:rPr>
              <a:t>files</a:t>
            </a:r>
            <a:endParaRPr b="0" i="0" u="none" cap="none" strike="noStrike">
              <a:solidFill>
                <a:srgbClr val="000000"/>
              </a:solidFill>
              <a:latin typeface="Arial"/>
              <a:ea typeface="Arial"/>
              <a:cs typeface="Arial"/>
              <a:sym typeface="Arial"/>
            </a:endParaRPr>
          </a:p>
        </p:txBody>
      </p:sp>
      <p:sp>
        <p:nvSpPr>
          <p:cNvPr id="297" name="Google Shape;297;g1156688b53f_2_113"/>
          <p:cNvSpPr/>
          <p:nvPr/>
        </p:nvSpPr>
        <p:spPr>
          <a:xfrm>
            <a:off x="4537438" y="2442600"/>
            <a:ext cx="5232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u="none" cap="none" strike="noStrike">
                <a:solidFill>
                  <a:srgbClr val="000000"/>
                </a:solidFill>
                <a:latin typeface="Arial"/>
                <a:ea typeface="Arial"/>
                <a:cs typeface="Arial"/>
                <a:sym typeface="Arial"/>
              </a:rPr>
              <a:t>files</a:t>
            </a:r>
            <a:endParaRPr b="0" i="0" u="none" cap="none" strike="noStrike">
              <a:solidFill>
                <a:srgbClr val="000000"/>
              </a:solidFill>
              <a:latin typeface="Arial"/>
              <a:ea typeface="Arial"/>
              <a:cs typeface="Arial"/>
              <a:sym typeface="Arial"/>
            </a:endParaRPr>
          </a:p>
        </p:txBody>
      </p:sp>
      <p:sp>
        <p:nvSpPr>
          <p:cNvPr id="298" name="Google Shape;298;g1156688b53f_2_113"/>
          <p:cNvSpPr/>
          <p:nvPr/>
        </p:nvSpPr>
        <p:spPr>
          <a:xfrm>
            <a:off x="4700676" y="2602498"/>
            <a:ext cx="5232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u="none" cap="none" strike="noStrike">
                <a:solidFill>
                  <a:srgbClr val="000000"/>
                </a:solidFill>
                <a:latin typeface="Arial"/>
                <a:ea typeface="Arial"/>
                <a:cs typeface="Arial"/>
                <a:sym typeface="Arial"/>
              </a:rPr>
              <a:t>files</a:t>
            </a:r>
            <a:endParaRPr b="0" i="0" u="none" cap="none" strike="noStrike">
              <a:solidFill>
                <a:srgbClr val="000000"/>
              </a:solidFill>
              <a:latin typeface="Arial"/>
              <a:ea typeface="Arial"/>
              <a:cs typeface="Arial"/>
              <a:sym typeface="Arial"/>
            </a:endParaRPr>
          </a:p>
        </p:txBody>
      </p:sp>
      <p:sp>
        <p:nvSpPr>
          <p:cNvPr id="299" name="Google Shape;299;g1156688b53f_2_113"/>
          <p:cNvSpPr/>
          <p:nvPr/>
        </p:nvSpPr>
        <p:spPr>
          <a:xfrm>
            <a:off x="8412844" y="2888037"/>
            <a:ext cx="5397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300" name="Google Shape;300;g1156688b53f_2_113"/>
          <p:cNvSpPr/>
          <p:nvPr/>
        </p:nvSpPr>
        <p:spPr>
          <a:xfrm>
            <a:off x="8256176" y="2980797"/>
            <a:ext cx="5397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301" name="Google Shape;301;g1156688b53f_2_113"/>
          <p:cNvSpPr/>
          <p:nvPr/>
        </p:nvSpPr>
        <p:spPr>
          <a:xfrm>
            <a:off x="8099970" y="3072741"/>
            <a:ext cx="5397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302" name="Google Shape;302;g1156688b53f_2_113"/>
          <p:cNvSpPr txBox="1"/>
          <p:nvPr/>
        </p:nvSpPr>
        <p:spPr>
          <a:xfrm>
            <a:off x="261350" y="854600"/>
            <a:ext cx="2363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500" u="sng">
                <a:solidFill>
                  <a:schemeClr val="dk1"/>
                </a:solidFill>
              </a:rPr>
              <a:t>No caching</a:t>
            </a:r>
            <a:br>
              <a:rPr b="1" lang="en-US" sz="1500" u="sng">
                <a:solidFill>
                  <a:schemeClr val="dk1"/>
                </a:solidFill>
              </a:rPr>
            </a:br>
            <a:r>
              <a:rPr b="1" lang="en-US" sz="1500">
                <a:solidFill>
                  <a:schemeClr val="dk1"/>
                </a:solidFill>
              </a:rPr>
              <a:t>(I/O network)</a:t>
            </a:r>
            <a:r>
              <a:rPr b="1" lang="en-US" sz="1500" u="sng">
                <a:solidFill>
                  <a:schemeClr val="dk1"/>
                </a:solidFill>
              </a:rPr>
              <a:t> </a:t>
            </a:r>
            <a:endParaRPr u="sng"/>
          </a:p>
        </p:txBody>
      </p:sp>
      <p:cxnSp>
        <p:nvCxnSpPr>
          <p:cNvPr id="303" name="Google Shape;303;g1156688b53f_2_113"/>
          <p:cNvCxnSpPr>
            <a:stCxn id="304" idx="3"/>
            <a:endCxn id="305" idx="2"/>
          </p:cNvCxnSpPr>
          <p:nvPr/>
        </p:nvCxnSpPr>
        <p:spPr>
          <a:xfrm>
            <a:off x="3750427" y="1177859"/>
            <a:ext cx="598200" cy="0"/>
          </a:xfrm>
          <a:prstGeom prst="straightConnector1">
            <a:avLst/>
          </a:prstGeom>
          <a:noFill/>
          <a:ln cap="flat" cmpd="sng" w="9525">
            <a:solidFill>
              <a:srgbClr val="595959"/>
            </a:solidFill>
            <a:prstDash val="solid"/>
            <a:round/>
            <a:headEnd len="med" w="med" type="triangle"/>
            <a:tailEnd len="med" w="med" type="triangle"/>
          </a:ln>
        </p:spPr>
      </p:cxnSp>
      <p:sp>
        <p:nvSpPr>
          <p:cNvPr id="304" name="Google Shape;304;g1156688b53f_2_113"/>
          <p:cNvSpPr/>
          <p:nvPr/>
        </p:nvSpPr>
        <p:spPr>
          <a:xfrm>
            <a:off x="2903527" y="883109"/>
            <a:ext cx="846900" cy="5895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endParaRPr b="0" i="0" sz="1600" u="none" cap="none" strike="noStrike">
              <a:solidFill>
                <a:srgbClr val="000000"/>
              </a:solidFill>
              <a:latin typeface="Arial"/>
              <a:ea typeface="Arial"/>
              <a:cs typeface="Arial"/>
              <a:sym typeface="Arial"/>
            </a:endParaRPr>
          </a:p>
        </p:txBody>
      </p:sp>
      <p:sp>
        <p:nvSpPr>
          <p:cNvPr id="305" name="Google Shape;305;g1156688b53f_2_113"/>
          <p:cNvSpPr/>
          <p:nvPr/>
        </p:nvSpPr>
        <p:spPr>
          <a:xfrm>
            <a:off x="4348632" y="836744"/>
            <a:ext cx="1198800" cy="6822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rgbClr val="000000"/>
                </a:solidFill>
                <a:latin typeface="Arial"/>
                <a:ea typeface="Arial"/>
                <a:cs typeface="Arial"/>
                <a:sym typeface="Arial"/>
              </a:rPr>
              <a:t>(Object Storage)</a:t>
            </a:r>
            <a:endParaRPr b="1" i="0" sz="900" u="none" cap="none" strike="noStrike">
              <a:solidFill>
                <a:srgbClr val="000000"/>
              </a:solidFill>
              <a:latin typeface="Arial"/>
              <a:ea typeface="Arial"/>
              <a:cs typeface="Arial"/>
              <a:sym typeface="Arial"/>
            </a:endParaRPr>
          </a:p>
        </p:txBody>
      </p:sp>
      <p:sp>
        <p:nvSpPr>
          <p:cNvPr id="306" name="Google Shape;306;g1156688b53f_2_113"/>
          <p:cNvSpPr/>
          <p:nvPr/>
        </p:nvSpPr>
        <p:spPr>
          <a:xfrm>
            <a:off x="185150" y="1635225"/>
            <a:ext cx="2802900" cy="2965800"/>
          </a:xfrm>
          <a:prstGeom prst="rect">
            <a:avLst/>
          </a:prstGeom>
          <a:noFill/>
          <a:ln cap="flat" cmpd="sng" w="76200">
            <a:solidFill>
              <a:srgbClr val="99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1156688b53f_2_113"/>
          <p:cNvSpPr txBox="1"/>
          <p:nvPr/>
        </p:nvSpPr>
        <p:spPr>
          <a:xfrm>
            <a:off x="6145625" y="899700"/>
            <a:ext cx="2193000" cy="598500"/>
          </a:xfrm>
          <a:prstGeom prst="rect">
            <a:avLst/>
          </a:prstGeom>
          <a:solidFill>
            <a:srgbClr val="D9EAD3"/>
          </a:solidFill>
          <a:ln cap="flat" cmpd="sng" w="9525">
            <a:solidFill>
              <a:schemeClr val="lt1"/>
            </a:solidFill>
            <a:prstDash val="dash"/>
            <a:round/>
            <a:headEnd len="sm" w="sm" type="none"/>
            <a:tailEnd len="sm" w="sm" type="none"/>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u="none" cap="none" strike="noStrike">
                <a:solidFill>
                  <a:schemeClr val="dk1"/>
                </a:solidFill>
                <a:latin typeface="Calibri"/>
                <a:ea typeface="Calibri"/>
                <a:cs typeface="Calibri"/>
                <a:sym typeface="Calibri"/>
              </a:rPr>
              <a:t>Throughput (observed) = 10.2 MB/s</a:t>
            </a:r>
            <a:endParaRPr b="1" i="0" sz="15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1156688b53f_2_160"/>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Deploy</a:t>
            </a:r>
            <a:r>
              <a:rPr lang="en-US"/>
              <a:t> a </a:t>
            </a:r>
            <a:r>
              <a:rPr lang="en-US"/>
              <a:t>HPC Cluster in the Cloud</a:t>
            </a:r>
            <a:endParaRPr/>
          </a:p>
        </p:txBody>
      </p:sp>
      <p:sp>
        <p:nvSpPr>
          <p:cNvPr id="313" name="Google Shape;313;g1156688b53f_2_160"/>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314" name="Google Shape;314;g1156688b53f_2_160"/>
          <p:cNvSpPr txBox="1"/>
          <p:nvPr/>
        </p:nvSpPr>
        <p:spPr>
          <a:xfrm>
            <a:off x="5710525" y="771475"/>
            <a:ext cx="3208500" cy="3802200"/>
          </a:xfrm>
          <a:prstGeom prst="rect">
            <a:avLst/>
          </a:prstGeom>
          <a:noFill/>
          <a:ln>
            <a:noFill/>
          </a:ln>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US" sz="1700">
                <a:latin typeface="Calibri"/>
                <a:ea typeface="Calibri"/>
                <a:cs typeface="Calibri"/>
                <a:sym typeface="Calibri"/>
              </a:rPr>
              <a:t>The IBM Spectrum LSF consists of: </a:t>
            </a:r>
            <a:endParaRPr sz="1700">
              <a:latin typeface="Calibri"/>
              <a:ea typeface="Calibri"/>
              <a:cs typeface="Calibri"/>
              <a:sym typeface="Calibri"/>
            </a:endParaRPr>
          </a:p>
          <a:p>
            <a:pPr indent="-336550" lvl="0" marL="457200" rtl="0" algn="l">
              <a:spcBef>
                <a:spcPts val="1200"/>
              </a:spcBef>
              <a:spcAft>
                <a:spcPts val="0"/>
              </a:spcAft>
              <a:buSzPts val="1700"/>
              <a:buFont typeface="Calibri"/>
              <a:buChar char="●"/>
            </a:pPr>
            <a:r>
              <a:rPr b="1" lang="en-US" sz="1700">
                <a:solidFill>
                  <a:srgbClr val="E69138"/>
                </a:solidFill>
                <a:latin typeface="Calibri"/>
                <a:ea typeface="Calibri"/>
                <a:cs typeface="Calibri"/>
                <a:sym typeface="Calibri"/>
              </a:rPr>
              <a:t>Login node:</a:t>
            </a:r>
            <a:r>
              <a:rPr lang="en-US" sz="1700">
                <a:latin typeface="Calibri"/>
                <a:ea typeface="Calibri"/>
                <a:cs typeface="Calibri"/>
                <a:sym typeface="Calibri"/>
              </a:rPr>
              <a:t> Jump host. Only node which IP address is public</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b="1" lang="en-US" sz="1700">
                <a:solidFill>
                  <a:srgbClr val="6AA84F"/>
                </a:solidFill>
                <a:latin typeface="Calibri"/>
                <a:ea typeface="Calibri"/>
                <a:cs typeface="Calibri"/>
                <a:sym typeface="Calibri"/>
              </a:rPr>
              <a:t>LSF management nodes: </a:t>
            </a:r>
            <a:r>
              <a:rPr lang="en-US" sz="1700">
                <a:latin typeface="Calibri"/>
                <a:ea typeface="Calibri"/>
                <a:cs typeface="Calibri"/>
                <a:sym typeface="Calibri"/>
              </a:rPr>
              <a:t>LSF manager. It operates and connects to the worker nodes</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b="1" lang="en-US" sz="1700">
                <a:solidFill>
                  <a:srgbClr val="F1C232"/>
                </a:solidFill>
                <a:latin typeface="Calibri"/>
                <a:ea typeface="Calibri"/>
                <a:cs typeface="Calibri"/>
                <a:sym typeface="Calibri"/>
              </a:rPr>
              <a:t>LSF worker nodes:</a:t>
            </a:r>
            <a:r>
              <a:rPr b="1" lang="en-US" sz="1700">
                <a:solidFill>
                  <a:srgbClr val="000000"/>
                </a:solidFill>
                <a:latin typeface="Calibri"/>
                <a:ea typeface="Calibri"/>
                <a:cs typeface="Calibri"/>
                <a:sym typeface="Calibri"/>
              </a:rPr>
              <a:t> </a:t>
            </a:r>
            <a:r>
              <a:rPr lang="en-US" sz="1700">
                <a:solidFill>
                  <a:srgbClr val="000000"/>
                </a:solidFill>
                <a:latin typeface="Calibri"/>
                <a:ea typeface="Calibri"/>
                <a:cs typeface="Calibri"/>
                <a:sym typeface="Calibri"/>
              </a:rPr>
              <a:t>Compute nodes. They can be a static or dynamic resource</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b="1" lang="en-US" sz="1700">
                <a:solidFill>
                  <a:srgbClr val="CC0000"/>
                </a:solidFill>
                <a:latin typeface="Calibri"/>
                <a:ea typeface="Calibri"/>
                <a:cs typeface="Calibri"/>
                <a:sym typeface="Calibri"/>
              </a:rPr>
              <a:t>Storage node:</a:t>
            </a:r>
            <a:r>
              <a:rPr b="1" lang="en-US" sz="1700">
                <a:latin typeface="Calibri"/>
                <a:ea typeface="Calibri"/>
                <a:cs typeface="Calibri"/>
                <a:sym typeface="Calibri"/>
              </a:rPr>
              <a:t> </a:t>
            </a:r>
            <a:r>
              <a:rPr lang="en-US" sz="1700">
                <a:latin typeface="Calibri"/>
                <a:ea typeface="Calibri"/>
                <a:cs typeface="Calibri"/>
                <a:sym typeface="Calibri"/>
              </a:rPr>
              <a:t>NFS server with a block storage volume mounted to a shared directory by all the nodes in the cluster</a:t>
            </a:r>
            <a:endParaRPr b="1" sz="1700">
              <a:latin typeface="Calibri"/>
              <a:ea typeface="Calibri"/>
              <a:cs typeface="Calibri"/>
              <a:sym typeface="Calibri"/>
            </a:endParaRPr>
          </a:p>
        </p:txBody>
      </p:sp>
      <p:grpSp>
        <p:nvGrpSpPr>
          <p:cNvPr id="315" name="Google Shape;315;g1156688b53f_2_160"/>
          <p:cNvGrpSpPr/>
          <p:nvPr/>
        </p:nvGrpSpPr>
        <p:grpSpPr>
          <a:xfrm>
            <a:off x="323125" y="1462750"/>
            <a:ext cx="4922850" cy="2451350"/>
            <a:chOff x="323125" y="1462750"/>
            <a:chExt cx="4922850" cy="2451350"/>
          </a:xfrm>
        </p:grpSpPr>
        <p:pic>
          <p:nvPicPr>
            <p:cNvPr id="316" name="Google Shape;316;g1156688b53f_2_160"/>
            <p:cNvPicPr preferRelativeResize="0"/>
            <p:nvPr/>
          </p:nvPicPr>
          <p:blipFill rotWithShape="1">
            <a:blip r:embed="rId3">
              <a:alphaModFix/>
            </a:blip>
            <a:srcRect b="1658" l="1545" r="1244" t="1909"/>
            <a:stretch/>
          </p:blipFill>
          <p:spPr>
            <a:xfrm>
              <a:off x="323125" y="1462750"/>
              <a:ext cx="4922850" cy="2451350"/>
            </a:xfrm>
            <a:prstGeom prst="rect">
              <a:avLst/>
            </a:prstGeom>
            <a:noFill/>
            <a:ln>
              <a:noFill/>
            </a:ln>
          </p:spPr>
        </p:pic>
        <p:sp>
          <p:nvSpPr>
            <p:cNvPr id="317" name="Google Shape;317;g1156688b53f_2_160"/>
            <p:cNvSpPr/>
            <p:nvPr/>
          </p:nvSpPr>
          <p:spPr>
            <a:xfrm>
              <a:off x="2819325" y="1945325"/>
              <a:ext cx="592200" cy="626400"/>
            </a:xfrm>
            <a:prstGeom prst="rect">
              <a:avLst/>
            </a:prstGeom>
            <a:noFill/>
            <a:ln cap="flat" cmpd="sng" w="2857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1156688b53f_2_160"/>
            <p:cNvSpPr/>
            <p:nvPr/>
          </p:nvSpPr>
          <p:spPr>
            <a:xfrm>
              <a:off x="3420775" y="1729175"/>
              <a:ext cx="732900" cy="1033800"/>
            </a:xfrm>
            <a:prstGeom prst="rect">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1156688b53f_2_160"/>
            <p:cNvSpPr/>
            <p:nvPr/>
          </p:nvSpPr>
          <p:spPr>
            <a:xfrm>
              <a:off x="4294775" y="1804375"/>
              <a:ext cx="794100" cy="958500"/>
            </a:xfrm>
            <a:prstGeom prst="rect">
              <a:avLst/>
            </a:prstGeom>
            <a:noFill/>
            <a:ln cap="flat" cmpd="sng" w="2857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1156688b53f_2_160"/>
            <p:cNvSpPr/>
            <p:nvPr/>
          </p:nvSpPr>
          <p:spPr>
            <a:xfrm>
              <a:off x="2885100" y="2903900"/>
              <a:ext cx="1268700" cy="817500"/>
            </a:xfrm>
            <a:prstGeom prst="rect">
              <a:avLst/>
            </a:prstGeom>
            <a:no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1" name="Google Shape;321;g1156688b53f_2_160"/>
          <p:cNvSpPr txBox="1"/>
          <p:nvPr/>
        </p:nvSpPr>
        <p:spPr>
          <a:xfrm>
            <a:off x="540300" y="3748775"/>
            <a:ext cx="5101500" cy="9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1300">
                <a:solidFill>
                  <a:srgbClr val="674EA7"/>
                </a:solidFill>
                <a:highlight>
                  <a:srgbClr val="FFFFFF"/>
                </a:highlight>
                <a:latin typeface="Calibri"/>
                <a:ea typeface="Calibri"/>
                <a:cs typeface="Calibri"/>
                <a:sym typeface="Calibri"/>
              </a:rPr>
              <a:t>LSF custom image:</a:t>
            </a:r>
            <a:r>
              <a:rPr lang="en-US" sz="1300">
                <a:solidFill>
                  <a:srgbClr val="000000"/>
                </a:solidFill>
                <a:highlight>
                  <a:srgbClr val="FFFFFF"/>
                </a:highlight>
                <a:latin typeface="Calibri"/>
                <a:ea typeface="Calibri"/>
                <a:cs typeface="Calibri"/>
                <a:sym typeface="Calibri"/>
              </a:rPr>
              <a:t> The HPC cluster solution provides a base custom image which includes the LSF installation. Users have the option to create their own custom image on top of the base image if they decided to</a:t>
            </a:r>
            <a:endParaRPr sz="1500">
              <a:solidFill>
                <a:srgbClr val="000000"/>
              </a:solidFill>
              <a:latin typeface="Calibri"/>
              <a:ea typeface="Calibri"/>
              <a:cs typeface="Calibri"/>
              <a:sym typeface="Calibri"/>
            </a:endParaRPr>
          </a:p>
        </p:txBody>
      </p:sp>
      <p:sp>
        <p:nvSpPr>
          <p:cNvPr id="322" name="Google Shape;322;g1156688b53f_2_160"/>
          <p:cNvSpPr txBox="1"/>
          <p:nvPr/>
        </p:nvSpPr>
        <p:spPr>
          <a:xfrm>
            <a:off x="319950" y="771475"/>
            <a:ext cx="5542200" cy="749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The</a:t>
            </a:r>
            <a:r>
              <a:rPr b="1" lang="en-US" sz="1800">
                <a:solidFill>
                  <a:schemeClr val="dk1"/>
                </a:solidFill>
                <a:latin typeface="Calibri"/>
                <a:ea typeface="Calibri"/>
                <a:cs typeface="Calibri"/>
                <a:sym typeface="Calibri"/>
              </a:rPr>
              <a:t> IBM Spectrum LSF </a:t>
            </a:r>
            <a:r>
              <a:rPr lang="en-US" sz="1800">
                <a:solidFill>
                  <a:schemeClr val="dk1"/>
                </a:solidFill>
                <a:latin typeface="Calibri"/>
                <a:ea typeface="Calibri"/>
                <a:cs typeface="Calibri"/>
                <a:sym typeface="Calibri"/>
              </a:rPr>
              <a:t>provides set of tools that customers can use and customize to build </a:t>
            </a:r>
            <a:r>
              <a:rPr b="1" lang="en-US" sz="1800">
                <a:solidFill>
                  <a:schemeClr val="dk1"/>
                </a:solidFill>
                <a:latin typeface="Calibri"/>
                <a:ea typeface="Calibri"/>
                <a:cs typeface="Calibri"/>
                <a:sym typeface="Calibri"/>
              </a:rPr>
              <a:t>HPC clusters on IBM Cloud</a:t>
            </a:r>
            <a:endParaRPr sz="18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7" name="Shape 327"/>
        <p:cNvGrpSpPr/>
        <p:nvPr/>
      </p:nvGrpSpPr>
      <p:grpSpPr>
        <a:xfrm>
          <a:off x="0" y="0"/>
          <a:ext cx="0" cy="0"/>
          <a:chOff x="0" y="0"/>
          <a:chExt cx="0" cy="0"/>
        </a:xfrm>
      </p:grpSpPr>
      <p:pic>
        <p:nvPicPr>
          <p:cNvPr id="328" name="Google Shape;328;g1156688b53f_0_45"/>
          <p:cNvPicPr preferRelativeResize="0"/>
          <p:nvPr/>
        </p:nvPicPr>
        <p:blipFill rotWithShape="1">
          <a:blip r:embed="rId3">
            <a:alphaModFix/>
          </a:blip>
          <a:srcRect b="0" l="0" r="0" t="0"/>
          <a:stretch/>
        </p:blipFill>
        <p:spPr>
          <a:xfrm>
            <a:off x="5110960" y="162865"/>
            <a:ext cx="4280970" cy="2853980"/>
          </a:xfrm>
          <a:prstGeom prst="rect">
            <a:avLst/>
          </a:prstGeom>
          <a:noFill/>
          <a:ln>
            <a:noFill/>
          </a:ln>
        </p:spPr>
      </p:pic>
      <p:cxnSp>
        <p:nvCxnSpPr>
          <p:cNvPr id="329" name="Google Shape;329;g1156688b53f_0_45"/>
          <p:cNvCxnSpPr>
            <a:stCxn id="330" idx="2"/>
            <a:endCxn id="331" idx="1"/>
          </p:cNvCxnSpPr>
          <p:nvPr/>
        </p:nvCxnSpPr>
        <p:spPr>
          <a:xfrm flipH="1" rot="-5400000">
            <a:off x="1912851" y="1972864"/>
            <a:ext cx="537600" cy="3081300"/>
          </a:xfrm>
          <a:prstGeom prst="curvedConnector3">
            <a:avLst>
              <a:gd fmla="val 49996" name="adj1"/>
            </a:avLst>
          </a:prstGeom>
          <a:noFill/>
          <a:ln cap="flat" cmpd="sng" w="9525">
            <a:solidFill>
              <a:srgbClr val="595959"/>
            </a:solidFill>
            <a:prstDash val="solid"/>
            <a:round/>
            <a:headEnd len="sm" w="sm" type="none"/>
            <a:tailEnd len="med" w="med" type="triangle"/>
          </a:ln>
        </p:spPr>
      </p:cxnSp>
      <p:sp>
        <p:nvSpPr>
          <p:cNvPr id="330" name="Google Shape;330;g1156688b53f_0_45"/>
          <p:cNvSpPr/>
          <p:nvPr/>
        </p:nvSpPr>
        <p:spPr>
          <a:xfrm>
            <a:off x="304401" y="2557414"/>
            <a:ext cx="673200" cy="6873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r>
              <a:rPr b="1" baseline="-25000" i="0" lang="en-US" sz="1200" u="none" cap="none" strike="noStrike">
                <a:solidFill>
                  <a:srgbClr val="000000"/>
                </a:solidFill>
                <a:latin typeface="Arial"/>
                <a:ea typeface="Arial"/>
                <a:cs typeface="Arial"/>
                <a:sym typeface="Arial"/>
              </a:rPr>
              <a:t>1</a:t>
            </a:r>
            <a:endParaRPr b="1" baseline="-25000" i="0" sz="1600" u="none" cap="none" strike="noStrike">
              <a:solidFill>
                <a:srgbClr val="000000"/>
              </a:solidFill>
              <a:latin typeface="Arial"/>
              <a:ea typeface="Arial"/>
              <a:cs typeface="Arial"/>
              <a:sym typeface="Arial"/>
            </a:endParaRPr>
          </a:p>
        </p:txBody>
      </p:sp>
      <p:sp>
        <p:nvSpPr>
          <p:cNvPr id="332" name="Google Shape;332;g1156688b53f_0_45"/>
          <p:cNvSpPr/>
          <p:nvPr/>
        </p:nvSpPr>
        <p:spPr>
          <a:xfrm>
            <a:off x="1030535" y="3782239"/>
            <a:ext cx="1346100" cy="7950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Bucket</a:t>
            </a:r>
            <a:br>
              <a:rPr b="1" i="0" lang="en-US" sz="1100" u="none" cap="none" strike="noStrike">
                <a:solidFill>
                  <a:srgbClr val="000000"/>
                </a:solidFill>
                <a:latin typeface="Arial"/>
                <a:ea typeface="Arial"/>
                <a:cs typeface="Arial"/>
                <a:sym typeface="Arial"/>
              </a:rPr>
            </a:br>
            <a:r>
              <a:rPr b="1" i="0" lang="en-US" sz="1100" u="none" cap="none" strike="noStrike">
                <a:solidFill>
                  <a:srgbClr val="000000"/>
                </a:solidFill>
                <a:latin typeface="Arial"/>
                <a:ea typeface="Arial"/>
                <a:cs typeface="Arial"/>
                <a:sym typeface="Arial"/>
              </a:rPr>
              <a:t>Oklahoma-10m </a:t>
            </a:r>
            <a:br>
              <a:rPr b="1"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Training and Evaluation</a:t>
            </a:r>
            <a:endParaRPr b="0" i="0" sz="1100" u="none" cap="none" strike="noStrike">
              <a:solidFill>
                <a:srgbClr val="000000"/>
              </a:solidFill>
              <a:latin typeface="Arial"/>
              <a:ea typeface="Arial"/>
              <a:cs typeface="Arial"/>
              <a:sym typeface="Arial"/>
            </a:endParaRPr>
          </a:p>
        </p:txBody>
      </p:sp>
      <p:sp>
        <p:nvSpPr>
          <p:cNvPr id="333" name="Google Shape;333;g1156688b53f_0_45"/>
          <p:cNvSpPr/>
          <p:nvPr/>
        </p:nvSpPr>
        <p:spPr>
          <a:xfrm>
            <a:off x="1084048" y="2557414"/>
            <a:ext cx="673200" cy="6873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WN</a:t>
            </a:r>
            <a:r>
              <a:rPr b="1" baseline="-25000" i="0" lang="en-US" sz="1200" u="none" cap="none" strike="noStrike">
                <a:solidFill>
                  <a:schemeClr val="dk1"/>
                </a:solidFill>
                <a:latin typeface="Arial"/>
                <a:ea typeface="Arial"/>
                <a:cs typeface="Arial"/>
                <a:sym typeface="Arial"/>
              </a:rPr>
              <a:t>2</a:t>
            </a:r>
            <a:endParaRPr b="1" baseline="-25000" i="0" sz="1300" u="none" cap="none" strike="noStrike">
              <a:solidFill>
                <a:srgbClr val="000000"/>
              </a:solidFill>
              <a:latin typeface="Arial"/>
              <a:ea typeface="Arial"/>
              <a:cs typeface="Arial"/>
              <a:sym typeface="Arial"/>
            </a:endParaRPr>
          </a:p>
        </p:txBody>
      </p:sp>
      <p:sp>
        <p:nvSpPr>
          <p:cNvPr id="334" name="Google Shape;334;g1156688b53f_0_45"/>
          <p:cNvSpPr/>
          <p:nvPr/>
        </p:nvSpPr>
        <p:spPr>
          <a:xfrm>
            <a:off x="1950323" y="2557414"/>
            <a:ext cx="673200" cy="6873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WN</a:t>
            </a:r>
            <a:r>
              <a:rPr b="1" baseline="-25000" i="0" lang="en-US" sz="1200" u="none" cap="none" strike="noStrike">
                <a:solidFill>
                  <a:schemeClr val="dk1"/>
                </a:solidFill>
                <a:latin typeface="Arial"/>
                <a:ea typeface="Arial"/>
                <a:cs typeface="Arial"/>
                <a:sym typeface="Arial"/>
              </a:rPr>
              <a:t>3</a:t>
            </a:r>
            <a:endParaRPr b="1" baseline="-25000" i="0" sz="1300" u="none" cap="none" strike="noStrike">
              <a:solidFill>
                <a:srgbClr val="000000"/>
              </a:solidFill>
              <a:latin typeface="Arial"/>
              <a:ea typeface="Arial"/>
              <a:cs typeface="Arial"/>
              <a:sym typeface="Arial"/>
            </a:endParaRPr>
          </a:p>
        </p:txBody>
      </p:sp>
      <p:sp>
        <p:nvSpPr>
          <p:cNvPr id="335" name="Google Shape;335;g1156688b53f_0_45"/>
          <p:cNvSpPr/>
          <p:nvPr/>
        </p:nvSpPr>
        <p:spPr>
          <a:xfrm>
            <a:off x="2816597" y="2557414"/>
            <a:ext cx="673200" cy="6873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WN</a:t>
            </a:r>
            <a:r>
              <a:rPr b="1" baseline="-25000" i="0" lang="en-US" sz="1200" u="none" cap="none" strike="noStrike">
                <a:solidFill>
                  <a:schemeClr val="dk1"/>
                </a:solidFill>
                <a:latin typeface="Arial"/>
                <a:ea typeface="Arial"/>
                <a:cs typeface="Arial"/>
                <a:sym typeface="Arial"/>
              </a:rPr>
              <a:t>4</a:t>
            </a:r>
            <a:endParaRPr b="1" baseline="-25000" i="0" sz="1300" u="none" cap="none" strike="noStrike">
              <a:solidFill>
                <a:srgbClr val="000000"/>
              </a:solidFill>
              <a:latin typeface="Arial"/>
              <a:ea typeface="Arial"/>
              <a:cs typeface="Arial"/>
              <a:sym typeface="Arial"/>
            </a:endParaRPr>
          </a:p>
        </p:txBody>
      </p:sp>
      <p:sp>
        <p:nvSpPr>
          <p:cNvPr id="336" name="Google Shape;336;g1156688b53f_0_45"/>
          <p:cNvSpPr/>
          <p:nvPr/>
        </p:nvSpPr>
        <p:spPr>
          <a:xfrm>
            <a:off x="4135029" y="2557414"/>
            <a:ext cx="673200" cy="6873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WN</a:t>
            </a:r>
            <a:r>
              <a:rPr b="1" baseline="-25000" i="0" lang="en-US" sz="1200" u="none" cap="none" strike="noStrike">
                <a:solidFill>
                  <a:schemeClr val="dk1"/>
                </a:solidFill>
                <a:latin typeface="Arial"/>
                <a:ea typeface="Arial"/>
                <a:cs typeface="Arial"/>
                <a:sym typeface="Arial"/>
              </a:rPr>
              <a:t>n</a:t>
            </a:r>
            <a:endParaRPr b="1" baseline="-25000" i="0" sz="1300" u="none" cap="none" strike="noStrike">
              <a:solidFill>
                <a:srgbClr val="000000"/>
              </a:solidFill>
              <a:latin typeface="Arial"/>
              <a:ea typeface="Arial"/>
              <a:cs typeface="Arial"/>
              <a:sym typeface="Arial"/>
            </a:endParaRPr>
          </a:p>
        </p:txBody>
      </p:sp>
      <p:sp>
        <p:nvSpPr>
          <p:cNvPr id="331" name="Google Shape;331;g1156688b53f_0_45"/>
          <p:cNvSpPr/>
          <p:nvPr/>
        </p:nvSpPr>
        <p:spPr>
          <a:xfrm>
            <a:off x="3049163" y="3782239"/>
            <a:ext cx="1346100" cy="7950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Bucket</a:t>
            </a:r>
            <a:br>
              <a:rPr b="1" i="0" lang="en-US" sz="1100" u="none" cap="none" strike="noStrike">
                <a:solidFill>
                  <a:srgbClr val="000000"/>
                </a:solidFill>
                <a:latin typeface="Arial"/>
                <a:ea typeface="Arial"/>
                <a:cs typeface="Arial"/>
                <a:sym typeface="Arial"/>
              </a:rPr>
            </a:br>
            <a:r>
              <a:rPr b="1" i="0" lang="en-US" sz="1100" u="none" cap="none" strike="noStrike">
                <a:solidFill>
                  <a:srgbClr val="000000"/>
                </a:solidFill>
                <a:latin typeface="Arial"/>
                <a:ea typeface="Arial"/>
                <a:cs typeface="Arial"/>
                <a:sym typeface="Arial"/>
              </a:rPr>
              <a:t>Oklahoma-10m </a:t>
            </a:r>
            <a:br>
              <a:rPr b="1"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Predictions</a:t>
            </a:r>
            <a:endParaRPr b="0" i="0" sz="1100" u="none" cap="none" strike="noStrike">
              <a:solidFill>
                <a:srgbClr val="000000"/>
              </a:solidFill>
              <a:latin typeface="Arial"/>
              <a:ea typeface="Arial"/>
              <a:cs typeface="Arial"/>
              <a:sym typeface="Arial"/>
            </a:endParaRPr>
          </a:p>
        </p:txBody>
      </p:sp>
      <p:sp>
        <p:nvSpPr>
          <p:cNvPr id="337" name="Google Shape;337;g1156688b53f_0_45"/>
          <p:cNvSpPr txBox="1"/>
          <p:nvPr/>
        </p:nvSpPr>
        <p:spPr>
          <a:xfrm>
            <a:off x="3536791" y="2487892"/>
            <a:ext cx="482100" cy="432900"/>
          </a:xfrm>
          <a:prstGeom prst="rect">
            <a:avLst/>
          </a:prstGeom>
          <a:no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000000"/>
                </a:solidFill>
                <a:latin typeface="Calibri"/>
                <a:ea typeface="Calibri"/>
                <a:cs typeface="Calibri"/>
                <a:sym typeface="Calibri"/>
              </a:rPr>
              <a:t>...</a:t>
            </a:r>
            <a:endParaRPr b="1" i="0" sz="1700" u="none" cap="none" strike="noStrike">
              <a:solidFill>
                <a:srgbClr val="000000"/>
              </a:solidFill>
              <a:latin typeface="Calibri"/>
              <a:ea typeface="Calibri"/>
              <a:cs typeface="Calibri"/>
              <a:sym typeface="Calibri"/>
            </a:endParaRPr>
          </a:p>
        </p:txBody>
      </p:sp>
      <p:sp>
        <p:nvSpPr>
          <p:cNvPr id="338" name="Google Shape;338;g1156688b53f_0_45"/>
          <p:cNvSpPr/>
          <p:nvPr/>
        </p:nvSpPr>
        <p:spPr>
          <a:xfrm>
            <a:off x="124718" y="1822266"/>
            <a:ext cx="656100" cy="2712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Object Storage</a:t>
            </a:r>
            <a:endParaRPr b="1" i="0" sz="900" u="none" cap="none" strike="noStrike">
              <a:solidFill>
                <a:srgbClr val="000000"/>
              </a:solidFill>
              <a:latin typeface="Arial"/>
              <a:ea typeface="Arial"/>
              <a:cs typeface="Arial"/>
              <a:sym typeface="Arial"/>
            </a:endParaRPr>
          </a:p>
        </p:txBody>
      </p:sp>
      <p:sp>
        <p:nvSpPr>
          <p:cNvPr id="339" name="Google Shape;339;g1156688b53f_0_45"/>
          <p:cNvSpPr/>
          <p:nvPr/>
        </p:nvSpPr>
        <p:spPr>
          <a:xfrm>
            <a:off x="124718" y="933056"/>
            <a:ext cx="673200" cy="2322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WN</a:t>
            </a:r>
            <a:endParaRPr b="1" i="0" sz="1500" u="none" cap="none" strike="noStrike">
              <a:solidFill>
                <a:srgbClr val="000000"/>
              </a:solidFill>
              <a:latin typeface="Arial"/>
              <a:ea typeface="Arial"/>
              <a:cs typeface="Arial"/>
              <a:sym typeface="Arial"/>
            </a:endParaRPr>
          </a:p>
        </p:txBody>
      </p:sp>
      <p:sp>
        <p:nvSpPr>
          <p:cNvPr id="340" name="Google Shape;340;g1156688b53f_0_45"/>
          <p:cNvSpPr txBox="1"/>
          <p:nvPr/>
        </p:nvSpPr>
        <p:spPr>
          <a:xfrm>
            <a:off x="5826964" y="122356"/>
            <a:ext cx="3081300" cy="894300"/>
          </a:xfrm>
          <a:prstGeom prst="rect">
            <a:avLst/>
          </a:prstGeom>
          <a:noFill/>
          <a:ln>
            <a:noFill/>
          </a:ln>
        </p:spPr>
        <p:txBody>
          <a:bodyPr anchorCtr="0" anchor="t" bIns="40825" lIns="81650" spcFirstLastPara="1" rIns="81650" wrap="square" tIns="408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Total execution time evaluation </a:t>
            </a:r>
            <a:br>
              <a:rPr b="0" i="0" lang="en-US" sz="1100" u="none" cap="none" strike="noStrike">
                <a:solidFill>
                  <a:srgbClr val="000000"/>
                </a:solidFill>
                <a:latin typeface="Arial"/>
                <a:ea typeface="Arial"/>
                <a:cs typeface="Arial"/>
                <a:sym typeface="Arial"/>
              </a:rPr>
            </a:br>
            <a:r>
              <a:rPr b="1" i="0" lang="en-US" sz="1100" u="none" cap="none" strike="noStrike">
                <a:solidFill>
                  <a:srgbClr val="000000"/>
                </a:solidFill>
                <a:latin typeface="Arial"/>
                <a:ea typeface="Arial"/>
                <a:cs typeface="Arial"/>
                <a:sym typeface="Arial"/>
              </a:rPr>
              <a:t>Oklahoma-10m [s]</a:t>
            </a:r>
            <a:endParaRPr b="1" i="0" sz="1100" u="none" cap="none" strike="noStrike">
              <a:solidFill>
                <a:srgbClr val="000000"/>
              </a:solidFill>
              <a:latin typeface="Arial"/>
              <a:ea typeface="Arial"/>
              <a:cs typeface="Arial"/>
              <a:sym typeface="Arial"/>
            </a:endParaRPr>
          </a:p>
          <a:p>
            <a:pPr indent="0" lvl="0" marL="0" marR="0" rtl="0" algn="ctr">
              <a:lnSpc>
                <a:spcPct val="100000"/>
              </a:lnSpc>
              <a:spcBef>
                <a:spcPts val="2000"/>
              </a:spcBef>
              <a:spcAft>
                <a:spcPts val="0"/>
              </a:spcAft>
              <a:buClr>
                <a:srgbClr val="000000"/>
              </a:buClr>
              <a:buSzPts val="1100"/>
              <a:buFont typeface="Arial"/>
              <a:buNone/>
            </a:pPr>
            <a:r>
              <a:t/>
            </a:r>
            <a:endParaRPr b="1" i="0" sz="1100" u="none" cap="none" strike="noStrike">
              <a:solidFill>
                <a:srgbClr val="000000"/>
              </a:solidFill>
              <a:latin typeface="Arial"/>
              <a:ea typeface="Arial"/>
              <a:cs typeface="Arial"/>
              <a:sym typeface="Arial"/>
            </a:endParaRPr>
          </a:p>
        </p:txBody>
      </p:sp>
      <p:sp>
        <p:nvSpPr>
          <p:cNvPr id="341" name="Google Shape;341;g1156688b53f_0_45"/>
          <p:cNvSpPr txBox="1"/>
          <p:nvPr/>
        </p:nvSpPr>
        <p:spPr>
          <a:xfrm>
            <a:off x="7968135" y="1738453"/>
            <a:ext cx="801600" cy="258600"/>
          </a:xfrm>
          <a:prstGeom prst="rect">
            <a:avLst/>
          </a:prstGeom>
          <a:noFill/>
          <a:ln>
            <a:noFill/>
          </a:ln>
        </p:spPr>
        <p:txBody>
          <a:bodyPr anchorCtr="0" anchor="t" bIns="40825" lIns="81650" spcFirstLastPara="1" rIns="81650" wrap="square" tIns="408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36m:37s</a:t>
            </a:r>
            <a:endParaRPr b="1" i="0" sz="1200" u="none" cap="none" strike="noStrike">
              <a:solidFill>
                <a:srgbClr val="000000"/>
              </a:solidFill>
              <a:latin typeface="Arial"/>
              <a:ea typeface="Arial"/>
              <a:cs typeface="Arial"/>
              <a:sym typeface="Arial"/>
            </a:endParaRPr>
          </a:p>
        </p:txBody>
      </p:sp>
      <p:sp>
        <p:nvSpPr>
          <p:cNvPr id="342" name="Google Shape;342;g1156688b53f_0_45"/>
          <p:cNvSpPr txBox="1"/>
          <p:nvPr/>
        </p:nvSpPr>
        <p:spPr>
          <a:xfrm>
            <a:off x="5811653" y="1713139"/>
            <a:ext cx="801600" cy="223500"/>
          </a:xfrm>
          <a:prstGeom prst="rect">
            <a:avLst/>
          </a:prstGeom>
          <a:noFill/>
          <a:ln>
            <a:noFill/>
          </a:ln>
        </p:spPr>
        <p:txBody>
          <a:bodyPr anchorCtr="0" anchor="t" bIns="40825" lIns="81650" spcFirstLastPara="1" rIns="81650" wrap="square" tIns="408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37m:05s</a:t>
            </a:r>
            <a:endParaRPr b="1" i="0" sz="1200" u="none" cap="none" strike="noStrike">
              <a:solidFill>
                <a:srgbClr val="000000"/>
              </a:solidFill>
              <a:latin typeface="Arial"/>
              <a:ea typeface="Arial"/>
              <a:cs typeface="Arial"/>
              <a:sym typeface="Arial"/>
            </a:endParaRPr>
          </a:p>
        </p:txBody>
      </p:sp>
      <p:sp>
        <p:nvSpPr>
          <p:cNvPr id="343" name="Google Shape;343;g1156688b53f_0_45"/>
          <p:cNvSpPr txBox="1"/>
          <p:nvPr/>
        </p:nvSpPr>
        <p:spPr>
          <a:xfrm>
            <a:off x="6889895" y="1738453"/>
            <a:ext cx="801600" cy="172800"/>
          </a:xfrm>
          <a:prstGeom prst="rect">
            <a:avLst/>
          </a:prstGeom>
          <a:noFill/>
          <a:ln>
            <a:noFill/>
          </a:ln>
        </p:spPr>
        <p:txBody>
          <a:bodyPr anchorCtr="0" anchor="t" bIns="40825" lIns="81650" spcFirstLastPara="1" rIns="81650" wrap="square" tIns="408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38m:27s</a:t>
            </a:r>
            <a:endParaRPr b="1" i="0" sz="1200" u="none" cap="none" strike="noStrike">
              <a:solidFill>
                <a:srgbClr val="000000"/>
              </a:solidFill>
              <a:latin typeface="Arial"/>
              <a:ea typeface="Arial"/>
              <a:cs typeface="Arial"/>
              <a:sym typeface="Arial"/>
            </a:endParaRPr>
          </a:p>
        </p:txBody>
      </p:sp>
      <p:sp>
        <p:nvSpPr>
          <p:cNvPr id="344" name="Google Shape;344;g1156688b53f_0_45"/>
          <p:cNvSpPr txBox="1"/>
          <p:nvPr/>
        </p:nvSpPr>
        <p:spPr>
          <a:xfrm>
            <a:off x="5107650" y="2845500"/>
            <a:ext cx="4020300" cy="1891500"/>
          </a:xfrm>
          <a:prstGeom prst="rect">
            <a:avLst/>
          </a:prstGeom>
          <a:noFill/>
          <a:ln>
            <a:noFill/>
          </a:ln>
        </p:spPr>
        <p:txBody>
          <a:bodyPr anchorCtr="0" anchor="t" bIns="82950" lIns="82950" spcFirstLastPara="1" rIns="82950" wrap="square" tIns="82950">
            <a:spAutoFit/>
          </a:bodyPr>
          <a:lstStyle/>
          <a:p>
            <a:pPr indent="-139700" lvl="0" marL="203200" marR="0" rtl="0" algn="l">
              <a:lnSpc>
                <a:spcPct val="100000"/>
              </a:lnSpc>
              <a:spcBef>
                <a:spcPts val="0"/>
              </a:spcBef>
              <a:spcAft>
                <a:spcPts val="0"/>
              </a:spcAft>
              <a:buClr>
                <a:srgbClr val="000000"/>
              </a:buClr>
              <a:buSzPts val="1400"/>
              <a:buFont typeface="Arial"/>
              <a:buChar char="●"/>
            </a:pPr>
            <a:r>
              <a:rPr i="0" lang="en-US" u="none" cap="none" strike="noStrike">
                <a:solidFill>
                  <a:srgbClr val="000000"/>
                </a:solidFill>
                <a:latin typeface="Calibri"/>
                <a:ea typeface="Calibri"/>
                <a:cs typeface="Calibri"/>
                <a:sym typeface="Calibri"/>
              </a:rPr>
              <a:t>The</a:t>
            </a:r>
            <a:r>
              <a:rPr b="1" i="0" lang="en-US" u="none" cap="none" strike="noStrike">
                <a:solidFill>
                  <a:srgbClr val="000000"/>
                </a:solidFill>
                <a:latin typeface="Calibri"/>
                <a:ea typeface="Calibri"/>
                <a:cs typeface="Calibri"/>
                <a:sym typeface="Calibri"/>
              </a:rPr>
              <a:t> </a:t>
            </a:r>
            <a:r>
              <a:rPr b="1" lang="en-US">
                <a:latin typeface="Calibri"/>
                <a:ea typeface="Calibri"/>
                <a:cs typeface="Calibri"/>
                <a:sym typeface="Calibri"/>
              </a:rPr>
              <a:t>IBM Spectrum LSF </a:t>
            </a:r>
            <a:r>
              <a:rPr i="0" lang="en-US" u="none" cap="none" strike="noStrike">
                <a:solidFill>
                  <a:srgbClr val="000000"/>
                </a:solidFill>
                <a:latin typeface="Calibri"/>
                <a:ea typeface="Calibri"/>
                <a:cs typeface="Calibri"/>
                <a:sym typeface="Calibri"/>
              </a:rPr>
              <a:t>provides set of tools that customers can use and customize to build </a:t>
            </a:r>
            <a:r>
              <a:rPr b="1" i="0" lang="en-US" u="none" cap="none" strike="noStrike">
                <a:solidFill>
                  <a:srgbClr val="000000"/>
                </a:solidFill>
                <a:latin typeface="Calibri"/>
                <a:ea typeface="Calibri"/>
                <a:cs typeface="Calibri"/>
                <a:sym typeface="Calibri"/>
              </a:rPr>
              <a:t>HPC clusters on IBM Cloud</a:t>
            </a:r>
            <a:endParaRPr b="1" i="0" u="none" cap="none" strike="noStrike">
              <a:solidFill>
                <a:srgbClr val="000000"/>
              </a:solidFill>
              <a:latin typeface="Calibri"/>
              <a:ea typeface="Calibri"/>
              <a:cs typeface="Calibri"/>
              <a:sym typeface="Calibri"/>
            </a:endParaRPr>
          </a:p>
          <a:p>
            <a:pPr indent="-139700" lvl="0" marL="203200" marR="0" rtl="0" algn="l">
              <a:lnSpc>
                <a:spcPct val="100000"/>
              </a:lnSpc>
              <a:spcBef>
                <a:spcPts val="0"/>
              </a:spcBef>
              <a:spcAft>
                <a:spcPts val="0"/>
              </a:spcAft>
              <a:buClr>
                <a:srgbClr val="000000"/>
              </a:buClr>
              <a:buSzPts val="1400"/>
              <a:buFont typeface="Calibri"/>
              <a:buChar char="●"/>
            </a:pPr>
            <a:r>
              <a:rPr i="0" lang="en-US" u="none" cap="none" strike="noStrike">
                <a:solidFill>
                  <a:srgbClr val="000000"/>
                </a:solidFill>
                <a:latin typeface="Calibri"/>
                <a:ea typeface="Calibri"/>
                <a:cs typeface="Calibri"/>
                <a:sym typeface="Calibri"/>
              </a:rPr>
              <a:t>Portable software at runtime through container technologies (Docker and Singularity)</a:t>
            </a:r>
            <a:endParaRPr i="0" u="none" cap="none" strike="noStrike">
              <a:solidFill>
                <a:srgbClr val="000000"/>
              </a:solidFill>
              <a:latin typeface="Calibri"/>
              <a:ea typeface="Calibri"/>
              <a:cs typeface="Calibri"/>
              <a:sym typeface="Calibri"/>
            </a:endParaRPr>
          </a:p>
          <a:p>
            <a:pPr indent="-292100" lvl="1" marL="825500" marR="0" rtl="0" algn="l">
              <a:lnSpc>
                <a:spcPct val="100000"/>
              </a:lnSpc>
              <a:spcBef>
                <a:spcPts val="0"/>
              </a:spcBef>
              <a:spcAft>
                <a:spcPts val="0"/>
              </a:spcAft>
              <a:buClr>
                <a:srgbClr val="000000"/>
              </a:buClr>
              <a:buSzPts val="1400"/>
              <a:buFont typeface="Calibri"/>
              <a:buChar char="○"/>
            </a:pPr>
            <a:r>
              <a:rPr i="0" lang="en-US" u="none" cap="none" strike="noStrike">
                <a:solidFill>
                  <a:srgbClr val="000000"/>
                </a:solidFill>
                <a:latin typeface="Calibri"/>
                <a:ea typeface="Calibri"/>
                <a:cs typeface="Calibri"/>
                <a:sym typeface="Calibri"/>
              </a:rPr>
              <a:t>Singularity performs better given its lightweight solution and no CPU restrictions set by daemon</a:t>
            </a:r>
            <a:endParaRPr i="0" u="none" cap="none" strike="noStrike">
              <a:solidFill>
                <a:srgbClr val="000000"/>
              </a:solidFill>
              <a:latin typeface="Calibri"/>
              <a:ea typeface="Calibri"/>
              <a:cs typeface="Calibri"/>
              <a:sym typeface="Calibri"/>
            </a:endParaRPr>
          </a:p>
        </p:txBody>
      </p:sp>
      <p:sp>
        <p:nvSpPr>
          <p:cNvPr id="345" name="Google Shape;345;g1156688b53f_0_45"/>
          <p:cNvSpPr/>
          <p:nvPr/>
        </p:nvSpPr>
        <p:spPr>
          <a:xfrm>
            <a:off x="7080554" y="4808022"/>
            <a:ext cx="1828602" cy="16659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500"/>
              <a:buFont typeface="Arial"/>
              <a:buNone/>
            </a:pPr>
            <a:fld id="{00000000-1234-1234-1234-123412341234}" type="slidenum">
              <a:rPr b="0" i="0" lang="en-US" sz="500" u="none" cap="none" strike="noStrike">
                <a:solidFill>
                  <a:srgbClr val="000000"/>
                </a:solidFill>
                <a:latin typeface="Arial"/>
                <a:ea typeface="Arial"/>
                <a:cs typeface="Arial"/>
                <a:sym typeface="Arial"/>
              </a:rPr>
              <a:t>‹#›</a:t>
            </a:fld>
            <a:endParaRPr b="0" i="0" sz="500" u="none" cap="none" strike="noStrike">
              <a:solidFill>
                <a:srgbClr val="000000"/>
              </a:solidFill>
              <a:latin typeface="Arial"/>
              <a:ea typeface="Arial"/>
              <a:cs typeface="Arial"/>
              <a:sym typeface="Arial"/>
            </a:endParaRPr>
          </a:p>
        </p:txBody>
      </p:sp>
      <p:sp>
        <p:nvSpPr>
          <p:cNvPr id="346" name="Google Shape;346;g1156688b53f_0_45"/>
          <p:cNvSpPr/>
          <p:nvPr/>
        </p:nvSpPr>
        <p:spPr>
          <a:xfrm>
            <a:off x="309096" y="3141836"/>
            <a:ext cx="656100" cy="2712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1B1B1B"/>
                </a:solidFill>
                <a:latin typeface="Arial"/>
                <a:ea typeface="Arial"/>
                <a:cs typeface="Arial"/>
                <a:sym typeface="Arial"/>
              </a:rPr>
              <a:t>boot</a:t>
            </a:r>
            <a:endParaRPr b="1" i="0" sz="1100" u="none" cap="none" strike="noStrike">
              <a:solidFill>
                <a:srgbClr val="1B1B1B"/>
              </a:solidFill>
              <a:latin typeface="Arial"/>
              <a:ea typeface="Arial"/>
              <a:cs typeface="Arial"/>
              <a:sym typeface="Arial"/>
            </a:endParaRPr>
          </a:p>
        </p:txBody>
      </p:sp>
      <p:sp>
        <p:nvSpPr>
          <p:cNvPr id="347" name="Google Shape;347;g1156688b53f_0_45"/>
          <p:cNvSpPr/>
          <p:nvPr/>
        </p:nvSpPr>
        <p:spPr>
          <a:xfrm>
            <a:off x="112060" y="1515459"/>
            <a:ext cx="656100" cy="2712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1B1B1B"/>
                </a:solidFill>
                <a:latin typeface="Arial"/>
                <a:ea typeface="Arial"/>
                <a:cs typeface="Arial"/>
                <a:sym typeface="Arial"/>
              </a:rPr>
              <a:t>boot</a:t>
            </a:r>
            <a:endParaRPr b="1" i="0" sz="1100" u="none" cap="none" strike="noStrike">
              <a:solidFill>
                <a:srgbClr val="1B1B1B"/>
              </a:solidFill>
              <a:latin typeface="Arial"/>
              <a:ea typeface="Arial"/>
              <a:cs typeface="Arial"/>
              <a:sym typeface="Arial"/>
            </a:endParaRPr>
          </a:p>
        </p:txBody>
      </p:sp>
      <p:cxnSp>
        <p:nvCxnSpPr>
          <p:cNvPr id="348" name="Google Shape;348;g1156688b53f_0_45"/>
          <p:cNvCxnSpPr>
            <a:stCxn id="332" idx="0"/>
            <a:endCxn id="330" idx="1"/>
          </p:cNvCxnSpPr>
          <p:nvPr/>
        </p:nvCxnSpPr>
        <p:spPr>
          <a:xfrm flipH="1" rot="5400000">
            <a:off x="463985" y="2741389"/>
            <a:ext cx="1080000" cy="1399200"/>
          </a:xfrm>
          <a:prstGeom prst="curvedConnector4">
            <a:avLst>
              <a:gd fmla="val 43288" name="adj1"/>
              <a:gd fmla="val 115443" name="adj2"/>
            </a:avLst>
          </a:prstGeom>
          <a:noFill/>
          <a:ln cap="flat" cmpd="sng" w="9525">
            <a:solidFill>
              <a:srgbClr val="595959"/>
            </a:solidFill>
            <a:prstDash val="solid"/>
            <a:round/>
            <a:headEnd len="sm" w="sm" type="none"/>
            <a:tailEnd len="med" w="med" type="triangle"/>
          </a:ln>
        </p:spPr>
      </p:cxnSp>
      <p:cxnSp>
        <p:nvCxnSpPr>
          <p:cNvPr id="349" name="Google Shape;349;g1156688b53f_0_45"/>
          <p:cNvCxnSpPr>
            <a:stCxn id="332" idx="0"/>
            <a:endCxn id="333" idx="1"/>
          </p:cNvCxnSpPr>
          <p:nvPr/>
        </p:nvCxnSpPr>
        <p:spPr>
          <a:xfrm flipH="1" rot="5400000">
            <a:off x="853835" y="3131239"/>
            <a:ext cx="1080000" cy="619500"/>
          </a:xfrm>
          <a:prstGeom prst="curvedConnector4">
            <a:avLst>
              <a:gd fmla="val 43288" name="adj1"/>
              <a:gd fmla="val 134871" name="adj2"/>
            </a:avLst>
          </a:prstGeom>
          <a:noFill/>
          <a:ln cap="flat" cmpd="sng" w="9525">
            <a:solidFill>
              <a:srgbClr val="595959"/>
            </a:solidFill>
            <a:prstDash val="solid"/>
            <a:round/>
            <a:headEnd len="sm" w="sm" type="none"/>
            <a:tailEnd len="med" w="med" type="triangle"/>
          </a:ln>
        </p:spPr>
      </p:cxnSp>
      <p:cxnSp>
        <p:nvCxnSpPr>
          <p:cNvPr id="350" name="Google Shape;350;g1156688b53f_0_45"/>
          <p:cNvCxnSpPr>
            <a:stCxn id="332" idx="0"/>
            <a:endCxn id="334" idx="1"/>
          </p:cNvCxnSpPr>
          <p:nvPr/>
        </p:nvCxnSpPr>
        <p:spPr>
          <a:xfrm rot="-5400000">
            <a:off x="1286885" y="3317689"/>
            <a:ext cx="1080000" cy="246600"/>
          </a:xfrm>
          <a:prstGeom prst="curvedConnector2">
            <a:avLst/>
          </a:prstGeom>
          <a:noFill/>
          <a:ln cap="flat" cmpd="sng" w="9525">
            <a:solidFill>
              <a:srgbClr val="595959"/>
            </a:solidFill>
            <a:prstDash val="solid"/>
            <a:round/>
            <a:headEnd len="sm" w="sm" type="none"/>
            <a:tailEnd len="med" w="med" type="triangle"/>
          </a:ln>
        </p:spPr>
      </p:cxnSp>
      <p:cxnSp>
        <p:nvCxnSpPr>
          <p:cNvPr id="351" name="Google Shape;351;g1156688b53f_0_45"/>
          <p:cNvCxnSpPr>
            <a:stCxn id="332" idx="0"/>
            <a:endCxn id="335" idx="1"/>
          </p:cNvCxnSpPr>
          <p:nvPr/>
        </p:nvCxnSpPr>
        <p:spPr>
          <a:xfrm rot="-5400000">
            <a:off x="1720085" y="2884489"/>
            <a:ext cx="1080000" cy="1113000"/>
          </a:xfrm>
          <a:prstGeom prst="curvedConnector2">
            <a:avLst/>
          </a:prstGeom>
          <a:noFill/>
          <a:ln cap="flat" cmpd="sng" w="9525">
            <a:solidFill>
              <a:srgbClr val="595959"/>
            </a:solidFill>
            <a:prstDash val="solid"/>
            <a:round/>
            <a:headEnd len="sm" w="sm" type="none"/>
            <a:tailEnd len="med" w="med" type="triangle"/>
          </a:ln>
        </p:spPr>
      </p:cxnSp>
      <p:cxnSp>
        <p:nvCxnSpPr>
          <p:cNvPr id="352" name="Google Shape;352;g1156688b53f_0_45"/>
          <p:cNvCxnSpPr>
            <a:stCxn id="332" idx="0"/>
            <a:endCxn id="336" idx="1"/>
          </p:cNvCxnSpPr>
          <p:nvPr/>
        </p:nvCxnSpPr>
        <p:spPr>
          <a:xfrm rot="-5400000">
            <a:off x="2379335" y="2225239"/>
            <a:ext cx="1080000" cy="2431500"/>
          </a:xfrm>
          <a:prstGeom prst="curvedConnector2">
            <a:avLst/>
          </a:prstGeom>
          <a:noFill/>
          <a:ln cap="flat" cmpd="sng" w="9525">
            <a:solidFill>
              <a:srgbClr val="595959"/>
            </a:solidFill>
            <a:prstDash val="solid"/>
            <a:round/>
            <a:headEnd len="sm" w="sm" type="none"/>
            <a:tailEnd len="med" w="med" type="triangle"/>
          </a:ln>
        </p:spPr>
      </p:cxnSp>
      <p:cxnSp>
        <p:nvCxnSpPr>
          <p:cNvPr id="353" name="Google Shape;353;g1156688b53f_0_45"/>
          <p:cNvCxnSpPr>
            <a:stCxn id="333" idx="2"/>
            <a:endCxn id="331" idx="1"/>
          </p:cNvCxnSpPr>
          <p:nvPr/>
        </p:nvCxnSpPr>
        <p:spPr>
          <a:xfrm flipH="1" rot="-5400000">
            <a:off x="2302648" y="2362714"/>
            <a:ext cx="537600" cy="2301600"/>
          </a:xfrm>
          <a:prstGeom prst="curvedConnector3">
            <a:avLst>
              <a:gd fmla="val 49996" name="adj1"/>
            </a:avLst>
          </a:prstGeom>
          <a:noFill/>
          <a:ln cap="flat" cmpd="sng" w="9525">
            <a:solidFill>
              <a:srgbClr val="595959"/>
            </a:solidFill>
            <a:prstDash val="solid"/>
            <a:round/>
            <a:headEnd len="sm" w="sm" type="none"/>
            <a:tailEnd len="sm" w="sm" type="none"/>
          </a:ln>
        </p:spPr>
      </p:cxnSp>
      <p:cxnSp>
        <p:nvCxnSpPr>
          <p:cNvPr id="354" name="Google Shape;354;g1156688b53f_0_45"/>
          <p:cNvCxnSpPr>
            <a:stCxn id="334" idx="2"/>
            <a:endCxn id="331" idx="1"/>
          </p:cNvCxnSpPr>
          <p:nvPr/>
        </p:nvCxnSpPr>
        <p:spPr>
          <a:xfrm flipH="1" rot="-5400000">
            <a:off x="2735723" y="2795914"/>
            <a:ext cx="537600" cy="1435200"/>
          </a:xfrm>
          <a:prstGeom prst="curvedConnector3">
            <a:avLst>
              <a:gd fmla="val 49996" name="adj1"/>
            </a:avLst>
          </a:prstGeom>
          <a:noFill/>
          <a:ln cap="flat" cmpd="sng" w="9525">
            <a:solidFill>
              <a:srgbClr val="595959"/>
            </a:solidFill>
            <a:prstDash val="solid"/>
            <a:round/>
            <a:headEnd len="sm" w="sm" type="none"/>
            <a:tailEnd len="med" w="med" type="triangle"/>
          </a:ln>
        </p:spPr>
      </p:cxnSp>
      <p:cxnSp>
        <p:nvCxnSpPr>
          <p:cNvPr id="355" name="Google Shape;355;g1156688b53f_0_45"/>
          <p:cNvCxnSpPr>
            <a:stCxn id="335" idx="2"/>
            <a:endCxn id="331" idx="1"/>
          </p:cNvCxnSpPr>
          <p:nvPr/>
        </p:nvCxnSpPr>
        <p:spPr>
          <a:xfrm flipH="1" rot="-5400000">
            <a:off x="3168947" y="3228964"/>
            <a:ext cx="537600" cy="569100"/>
          </a:xfrm>
          <a:prstGeom prst="curvedConnector3">
            <a:avLst>
              <a:gd fmla="val 49996" name="adj1"/>
            </a:avLst>
          </a:prstGeom>
          <a:noFill/>
          <a:ln cap="flat" cmpd="sng" w="9525">
            <a:solidFill>
              <a:srgbClr val="595959"/>
            </a:solidFill>
            <a:prstDash val="solid"/>
            <a:round/>
            <a:headEnd len="sm" w="sm" type="none"/>
            <a:tailEnd len="med" w="med" type="triangle"/>
          </a:ln>
        </p:spPr>
      </p:cxnSp>
      <p:cxnSp>
        <p:nvCxnSpPr>
          <p:cNvPr id="356" name="Google Shape;356;g1156688b53f_0_45"/>
          <p:cNvCxnSpPr>
            <a:stCxn id="336" idx="2"/>
            <a:endCxn id="331" idx="1"/>
          </p:cNvCxnSpPr>
          <p:nvPr/>
        </p:nvCxnSpPr>
        <p:spPr>
          <a:xfrm rot="5400000">
            <a:off x="3828129" y="3138814"/>
            <a:ext cx="537600" cy="749400"/>
          </a:xfrm>
          <a:prstGeom prst="curvedConnector3">
            <a:avLst>
              <a:gd fmla="val 49996" name="adj1"/>
            </a:avLst>
          </a:prstGeom>
          <a:noFill/>
          <a:ln cap="flat" cmpd="sng" w="9525">
            <a:solidFill>
              <a:srgbClr val="595959"/>
            </a:solidFill>
            <a:prstDash val="solid"/>
            <a:round/>
            <a:headEnd len="sm" w="sm" type="none"/>
            <a:tailEnd len="med" w="med" type="triangle"/>
          </a:ln>
        </p:spPr>
      </p:cxnSp>
      <p:sp>
        <p:nvSpPr>
          <p:cNvPr id="357" name="Google Shape;357;g1156688b53f_0_45"/>
          <p:cNvSpPr/>
          <p:nvPr/>
        </p:nvSpPr>
        <p:spPr>
          <a:xfrm>
            <a:off x="1092612" y="3141836"/>
            <a:ext cx="656100" cy="2712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1B1B1B"/>
                </a:solidFill>
                <a:latin typeface="Arial"/>
                <a:ea typeface="Arial"/>
                <a:cs typeface="Arial"/>
                <a:sym typeface="Arial"/>
              </a:rPr>
              <a:t>boot</a:t>
            </a:r>
            <a:endParaRPr b="1" i="0" sz="1100" u="none" cap="none" strike="noStrike">
              <a:solidFill>
                <a:srgbClr val="1B1B1B"/>
              </a:solidFill>
              <a:latin typeface="Arial"/>
              <a:ea typeface="Arial"/>
              <a:cs typeface="Arial"/>
              <a:sym typeface="Arial"/>
            </a:endParaRPr>
          </a:p>
        </p:txBody>
      </p:sp>
      <p:sp>
        <p:nvSpPr>
          <p:cNvPr id="358" name="Google Shape;358;g1156688b53f_0_45"/>
          <p:cNvSpPr/>
          <p:nvPr/>
        </p:nvSpPr>
        <p:spPr>
          <a:xfrm>
            <a:off x="1958893" y="3141836"/>
            <a:ext cx="656100" cy="2712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1B1B1B"/>
                </a:solidFill>
                <a:latin typeface="Arial"/>
                <a:ea typeface="Arial"/>
                <a:cs typeface="Arial"/>
                <a:sym typeface="Arial"/>
              </a:rPr>
              <a:t>boot</a:t>
            </a:r>
            <a:endParaRPr b="1" i="0" sz="1100" u="none" cap="none" strike="noStrike">
              <a:solidFill>
                <a:srgbClr val="1B1B1B"/>
              </a:solidFill>
              <a:latin typeface="Arial"/>
              <a:ea typeface="Arial"/>
              <a:cs typeface="Arial"/>
              <a:sym typeface="Arial"/>
            </a:endParaRPr>
          </a:p>
        </p:txBody>
      </p:sp>
      <p:sp>
        <p:nvSpPr>
          <p:cNvPr id="359" name="Google Shape;359;g1156688b53f_0_45"/>
          <p:cNvSpPr/>
          <p:nvPr/>
        </p:nvSpPr>
        <p:spPr>
          <a:xfrm>
            <a:off x="2836571" y="3141836"/>
            <a:ext cx="656100" cy="2712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1B1B1B"/>
                </a:solidFill>
                <a:latin typeface="Arial"/>
                <a:ea typeface="Arial"/>
                <a:cs typeface="Arial"/>
                <a:sym typeface="Arial"/>
              </a:rPr>
              <a:t>boot</a:t>
            </a:r>
            <a:endParaRPr b="1" i="0" sz="1100" u="none" cap="none" strike="noStrike">
              <a:solidFill>
                <a:srgbClr val="1B1B1B"/>
              </a:solidFill>
              <a:latin typeface="Arial"/>
              <a:ea typeface="Arial"/>
              <a:cs typeface="Arial"/>
              <a:sym typeface="Arial"/>
            </a:endParaRPr>
          </a:p>
        </p:txBody>
      </p:sp>
      <p:sp>
        <p:nvSpPr>
          <p:cNvPr id="360" name="Google Shape;360;g1156688b53f_0_45"/>
          <p:cNvSpPr/>
          <p:nvPr/>
        </p:nvSpPr>
        <p:spPr>
          <a:xfrm>
            <a:off x="4143596" y="3141836"/>
            <a:ext cx="656100" cy="2712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1B1B1B"/>
                </a:solidFill>
                <a:latin typeface="Arial"/>
                <a:ea typeface="Arial"/>
                <a:cs typeface="Arial"/>
                <a:sym typeface="Arial"/>
              </a:rPr>
              <a:t>boot</a:t>
            </a:r>
            <a:endParaRPr b="1" i="0" sz="1100" u="none" cap="none" strike="noStrike">
              <a:solidFill>
                <a:srgbClr val="1B1B1B"/>
              </a:solidFill>
              <a:latin typeface="Arial"/>
              <a:ea typeface="Arial"/>
              <a:cs typeface="Arial"/>
              <a:sym typeface="Arial"/>
            </a:endParaRPr>
          </a:p>
        </p:txBody>
      </p:sp>
      <p:sp>
        <p:nvSpPr>
          <p:cNvPr id="361" name="Google Shape;361;g1156688b53f_0_45"/>
          <p:cNvSpPr/>
          <p:nvPr/>
        </p:nvSpPr>
        <p:spPr>
          <a:xfrm>
            <a:off x="124718" y="1239387"/>
            <a:ext cx="673200" cy="232200"/>
          </a:xfrm>
          <a:prstGeom prst="roundRect">
            <a:avLst>
              <a:gd fmla="val 16667" name="adj"/>
            </a:avLst>
          </a:prstGeom>
          <a:solidFill>
            <a:srgbClr val="D9D2E9"/>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Container</a:t>
            </a:r>
            <a:endParaRPr b="1" i="0" sz="800" u="none" cap="none" strike="noStrike">
              <a:solidFill>
                <a:srgbClr val="000000"/>
              </a:solidFill>
              <a:latin typeface="Arial"/>
              <a:ea typeface="Arial"/>
              <a:cs typeface="Arial"/>
              <a:sym typeface="Arial"/>
            </a:endParaRPr>
          </a:p>
        </p:txBody>
      </p:sp>
      <p:sp>
        <p:nvSpPr>
          <p:cNvPr id="362" name="Google Shape;362;g1156688b53f_0_45"/>
          <p:cNvSpPr/>
          <p:nvPr/>
        </p:nvSpPr>
        <p:spPr>
          <a:xfrm>
            <a:off x="986779" y="1066544"/>
            <a:ext cx="732900" cy="232200"/>
          </a:xfrm>
          <a:prstGeom prst="roundRect">
            <a:avLst>
              <a:gd fmla="val 16667" name="adj"/>
            </a:avLst>
          </a:prstGeom>
          <a:solidFill>
            <a:srgbClr val="3D85C6"/>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Docker</a:t>
            </a:r>
            <a:endParaRPr b="1" i="0" sz="800" u="none" cap="none" strike="noStrike">
              <a:solidFill>
                <a:srgbClr val="000000"/>
              </a:solidFill>
              <a:latin typeface="Arial"/>
              <a:ea typeface="Arial"/>
              <a:cs typeface="Arial"/>
              <a:sym typeface="Arial"/>
            </a:endParaRPr>
          </a:p>
        </p:txBody>
      </p:sp>
      <p:sp>
        <p:nvSpPr>
          <p:cNvPr id="363" name="Google Shape;363;g1156688b53f_0_45"/>
          <p:cNvSpPr/>
          <p:nvPr/>
        </p:nvSpPr>
        <p:spPr>
          <a:xfrm>
            <a:off x="986779" y="1412229"/>
            <a:ext cx="732900" cy="232200"/>
          </a:xfrm>
          <a:prstGeom prst="roundRect">
            <a:avLst>
              <a:gd fmla="val 16667" name="adj"/>
            </a:avLst>
          </a:prstGeom>
          <a:solidFill>
            <a:srgbClr val="6AA84F"/>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Singularity</a:t>
            </a:r>
            <a:endParaRPr b="1" i="0" sz="800" u="none" cap="none" strike="noStrike">
              <a:solidFill>
                <a:srgbClr val="000000"/>
              </a:solidFill>
              <a:latin typeface="Arial"/>
              <a:ea typeface="Arial"/>
              <a:cs typeface="Arial"/>
              <a:sym typeface="Arial"/>
            </a:endParaRPr>
          </a:p>
        </p:txBody>
      </p:sp>
      <p:cxnSp>
        <p:nvCxnSpPr>
          <p:cNvPr id="364" name="Google Shape;364;g1156688b53f_0_45"/>
          <p:cNvCxnSpPr>
            <a:stCxn id="361" idx="3"/>
            <a:endCxn id="363" idx="1"/>
          </p:cNvCxnSpPr>
          <p:nvPr/>
        </p:nvCxnSpPr>
        <p:spPr>
          <a:xfrm>
            <a:off x="797918" y="1355487"/>
            <a:ext cx="189000" cy="172800"/>
          </a:xfrm>
          <a:prstGeom prst="bentConnector3">
            <a:avLst>
              <a:gd fmla="val 49991" name="adj1"/>
            </a:avLst>
          </a:prstGeom>
          <a:noFill/>
          <a:ln cap="flat" cmpd="sng" w="9525">
            <a:solidFill>
              <a:srgbClr val="3F3F3F"/>
            </a:solidFill>
            <a:prstDash val="solid"/>
            <a:round/>
            <a:headEnd len="sm" w="sm" type="none"/>
            <a:tailEnd len="med" w="med" type="triangle"/>
          </a:ln>
        </p:spPr>
      </p:cxnSp>
      <p:cxnSp>
        <p:nvCxnSpPr>
          <p:cNvPr id="365" name="Google Shape;365;g1156688b53f_0_45"/>
          <p:cNvCxnSpPr>
            <a:stCxn id="361" idx="3"/>
            <a:endCxn id="362" idx="1"/>
          </p:cNvCxnSpPr>
          <p:nvPr/>
        </p:nvCxnSpPr>
        <p:spPr>
          <a:xfrm flipH="1" rot="10800000">
            <a:off x="797918" y="1182687"/>
            <a:ext cx="189000" cy="172800"/>
          </a:xfrm>
          <a:prstGeom prst="bentConnector3">
            <a:avLst>
              <a:gd fmla="val 49991" name="adj1"/>
            </a:avLst>
          </a:prstGeom>
          <a:noFill/>
          <a:ln cap="flat" cmpd="sng" w="9525">
            <a:solidFill>
              <a:srgbClr val="3F3F3F"/>
            </a:solidFill>
            <a:prstDash val="solid"/>
            <a:round/>
            <a:headEnd len="sm" w="sm" type="none"/>
            <a:tailEnd len="med" w="med" type="triangle"/>
          </a:ln>
        </p:spPr>
      </p:cxnSp>
      <p:sp>
        <p:nvSpPr>
          <p:cNvPr id="366" name="Google Shape;366;g1156688b53f_0_45"/>
          <p:cNvSpPr/>
          <p:nvPr/>
        </p:nvSpPr>
        <p:spPr>
          <a:xfrm>
            <a:off x="304401" y="2526986"/>
            <a:ext cx="673200" cy="232200"/>
          </a:xfrm>
          <a:prstGeom prst="roundRect">
            <a:avLst>
              <a:gd fmla="val 16667" name="adj"/>
            </a:avLst>
          </a:prstGeom>
          <a:solidFill>
            <a:srgbClr val="D9D2E9"/>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Container</a:t>
            </a:r>
            <a:endParaRPr b="1" i="0" sz="800" u="none" cap="none" strike="noStrike">
              <a:solidFill>
                <a:srgbClr val="000000"/>
              </a:solidFill>
              <a:latin typeface="Arial"/>
              <a:ea typeface="Arial"/>
              <a:cs typeface="Arial"/>
              <a:sym typeface="Arial"/>
            </a:endParaRPr>
          </a:p>
        </p:txBody>
      </p:sp>
      <p:sp>
        <p:nvSpPr>
          <p:cNvPr id="367" name="Google Shape;367;g1156688b53f_0_45"/>
          <p:cNvSpPr/>
          <p:nvPr/>
        </p:nvSpPr>
        <p:spPr>
          <a:xfrm>
            <a:off x="1092612" y="2526997"/>
            <a:ext cx="673200" cy="232200"/>
          </a:xfrm>
          <a:prstGeom prst="roundRect">
            <a:avLst>
              <a:gd fmla="val 16667" name="adj"/>
            </a:avLst>
          </a:prstGeom>
          <a:solidFill>
            <a:srgbClr val="D9D2E9"/>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Container</a:t>
            </a:r>
            <a:endParaRPr b="1" i="0" sz="800" u="none" cap="none" strike="noStrike">
              <a:solidFill>
                <a:srgbClr val="000000"/>
              </a:solidFill>
              <a:latin typeface="Arial"/>
              <a:ea typeface="Arial"/>
              <a:cs typeface="Arial"/>
              <a:sym typeface="Arial"/>
            </a:endParaRPr>
          </a:p>
        </p:txBody>
      </p:sp>
      <p:sp>
        <p:nvSpPr>
          <p:cNvPr id="368" name="Google Shape;368;g1156688b53f_0_45"/>
          <p:cNvSpPr/>
          <p:nvPr/>
        </p:nvSpPr>
        <p:spPr>
          <a:xfrm>
            <a:off x="1950306" y="2526997"/>
            <a:ext cx="673200" cy="232200"/>
          </a:xfrm>
          <a:prstGeom prst="roundRect">
            <a:avLst>
              <a:gd fmla="val 16667" name="adj"/>
            </a:avLst>
          </a:prstGeom>
          <a:solidFill>
            <a:srgbClr val="D9D2E9"/>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Container</a:t>
            </a:r>
            <a:endParaRPr b="1" i="0" sz="800" u="none" cap="none" strike="noStrike">
              <a:solidFill>
                <a:srgbClr val="000000"/>
              </a:solidFill>
              <a:latin typeface="Arial"/>
              <a:ea typeface="Arial"/>
              <a:cs typeface="Arial"/>
              <a:sym typeface="Arial"/>
            </a:endParaRPr>
          </a:p>
        </p:txBody>
      </p:sp>
      <p:sp>
        <p:nvSpPr>
          <p:cNvPr id="369" name="Google Shape;369;g1156688b53f_0_45"/>
          <p:cNvSpPr/>
          <p:nvPr/>
        </p:nvSpPr>
        <p:spPr>
          <a:xfrm>
            <a:off x="2816564" y="2526997"/>
            <a:ext cx="673200" cy="232200"/>
          </a:xfrm>
          <a:prstGeom prst="roundRect">
            <a:avLst>
              <a:gd fmla="val 16667" name="adj"/>
            </a:avLst>
          </a:prstGeom>
          <a:solidFill>
            <a:srgbClr val="D9D2E9"/>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Container</a:t>
            </a:r>
            <a:endParaRPr b="1" i="0" sz="800" u="none" cap="none" strike="noStrike">
              <a:solidFill>
                <a:srgbClr val="000000"/>
              </a:solidFill>
              <a:latin typeface="Arial"/>
              <a:ea typeface="Arial"/>
              <a:cs typeface="Arial"/>
              <a:sym typeface="Arial"/>
            </a:endParaRPr>
          </a:p>
        </p:txBody>
      </p:sp>
      <p:sp>
        <p:nvSpPr>
          <p:cNvPr id="370" name="Google Shape;370;g1156688b53f_0_45"/>
          <p:cNvSpPr/>
          <p:nvPr/>
        </p:nvSpPr>
        <p:spPr>
          <a:xfrm>
            <a:off x="4140987" y="2526997"/>
            <a:ext cx="673200" cy="232200"/>
          </a:xfrm>
          <a:prstGeom prst="roundRect">
            <a:avLst>
              <a:gd fmla="val 16667" name="adj"/>
            </a:avLst>
          </a:prstGeom>
          <a:solidFill>
            <a:srgbClr val="D9D2E9"/>
          </a:solidFill>
          <a:ln cap="flat" cmpd="sng" w="9525">
            <a:solidFill>
              <a:srgbClr val="595959"/>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Arial"/>
                <a:ea typeface="Arial"/>
                <a:cs typeface="Arial"/>
                <a:sym typeface="Arial"/>
              </a:rPr>
              <a:t>Container</a:t>
            </a:r>
            <a:endParaRPr b="1" i="0" sz="800" u="none" cap="none" strike="noStrike">
              <a:solidFill>
                <a:srgbClr val="000000"/>
              </a:solidFill>
              <a:latin typeface="Arial"/>
              <a:ea typeface="Arial"/>
              <a:cs typeface="Arial"/>
              <a:sym typeface="Arial"/>
            </a:endParaRPr>
          </a:p>
        </p:txBody>
      </p:sp>
      <p:sp>
        <p:nvSpPr>
          <p:cNvPr id="371" name="Google Shape;371;g1156688b53f_0_45"/>
          <p:cNvSpPr txBox="1"/>
          <p:nvPr/>
        </p:nvSpPr>
        <p:spPr>
          <a:xfrm>
            <a:off x="1816696" y="696384"/>
            <a:ext cx="2991600" cy="1645200"/>
          </a:xfrm>
          <a:prstGeom prst="rect">
            <a:avLst/>
          </a:prstGeom>
          <a:solidFill>
            <a:srgbClr val="F3F3F3"/>
          </a:solidFill>
          <a:ln cap="flat" cmpd="sng" w="9525">
            <a:solidFill>
              <a:srgbClr val="FFFFFF"/>
            </a:solidFill>
            <a:prstDash val="solid"/>
            <a:round/>
            <a:headEnd len="sm" w="sm" type="none"/>
            <a:tailEnd len="sm" w="sm" type="none"/>
          </a:ln>
          <a:effectLst>
            <a:outerShdw blurRad="57150" rotWithShape="0" algn="bl" dir="5400000" dist="19050">
              <a:srgbClr val="000000">
                <a:alpha val="49410"/>
              </a:srgbClr>
            </a:outerShdw>
          </a:effectLst>
        </p:spPr>
        <p:txBody>
          <a:bodyPr anchorCtr="0" anchor="t" bIns="82950" lIns="82950" spcFirstLastPara="1" rIns="82950" wrap="square" tIns="82950">
            <a:spAutoFit/>
          </a:bodyPr>
          <a:lstStyle/>
          <a:p>
            <a:pPr indent="-317500" lvl="0" marL="419100" marR="0" rtl="0" algn="l">
              <a:lnSpc>
                <a:spcPct val="100000"/>
              </a:lnSpc>
              <a:spcBef>
                <a:spcPts val="0"/>
              </a:spcBef>
              <a:spcAft>
                <a:spcPts val="0"/>
              </a:spcAft>
              <a:buClr>
                <a:srgbClr val="000000"/>
              </a:buClr>
              <a:buSzPts val="1600"/>
              <a:buFont typeface="Calibri"/>
              <a:buChar char="●"/>
            </a:pPr>
            <a:r>
              <a:rPr i="0" lang="en-US" sz="1600" u="none" cap="none" strike="noStrike">
                <a:solidFill>
                  <a:srgbClr val="000000"/>
                </a:solidFill>
                <a:latin typeface="Calibri"/>
                <a:ea typeface="Calibri"/>
                <a:cs typeface="Calibri"/>
                <a:sym typeface="Calibri"/>
              </a:rPr>
              <a:t>SOMOSPIE with </a:t>
            </a:r>
            <a:r>
              <a:rPr i="0" lang="en-US" sz="1600" u="none" cap="none" strike="noStrike">
                <a:solidFill>
                  <a:schemeClr val="dk1"/>
                </a:solidFill>
                <a:latin typeface="Calibri"/>
                <a:ea typeface="Calibri"/>
                <a:cs typeface="Calibri"/>
                <a:sym typeface="Calibri"/>
              </a:rPr>
              <a:t>knn </a:t>
            </a:r>
            <a:endParaRPr i="0" sz="1600" u="none" cap="none" strike="noStrike">
              <a:solidFill>
                <a:srgbClr val="000000"/>
              </a:solidFill>
              <a:latin typeface="Calibri"/>
              <a:ea typeface="Calibri"/>
              <a:cs typeface="Calibri"/>
              <a:sym typeface="Calibri"/>
            </a:endParaRPr>
          </a:p>
          <a:p>
            <a:pPr indent="-317500" lvl="0" marL="419100" marR="0" rtl="0" algn="l">
              <a:lnSpc>
                <a:spcPct val="100000"/>
              </a:lnSpc>
              <a:spcBef>
                <a:spcPts val="0"/>
              </a:spcBef>
              <a:spcAft>
                <a:spcPts val="0"/>
              </a:spcAft>
              <a:buClr>
                <a:srgbClr val="000000"/>
              </a:buClr>
              <a:buSzPts val="1600"/>
              <a:buFont typeface="Calibri"/>
              <a:buChar char="●"/>
            </a:pPr>
            <a:r>
              <a:rPr i="0" lang="en-US" sz="1600" u="none" cap="none" strike="noStrike">
                <a:solidFill>
                  <a:srgbClr val="000000"/>
                </a:solidFill>
                <a:latin typeface="Calibri"/>
                <a:ea typeface="Calibri"/>
                <a:cs typeface="Calibri"/>
                <a:sym typeface="Calibri"/>
              </a:rPr>
              <a:t>ROI: Oklahoma</a:t>
            </a:r>
            <a:endParaRPr i="0" sz="1600" u="none" cap="none" strike="noStrike">
              <a:solidFill>
                <a:srgbClr val="000000"/>
              </a:solidFill>
              <a:latin typeface="Calibri"/>
              <a:ea typeface="Calibri"/>
              <a:cs typeface="Calibri"/>
              <a:sym typeface="Calibri"/>
            </a:endParaRPr>
          </a:p>
          <a:p>
            <a:pPr indent="-317500" lvl="0" marL="419100" marR="0" rtl="0" algn="l">
              <a:lnSpc>
                <a:spcPct val="100000"/>
              </a:lnSpc>
              <a:spcBef>
                <a:spcPts val="0"/>
              </a:spcBef>
              <a:spcAft>
                <a:spcPts val="0"/>
              </a:spcAft>
              <a:buClr>
                <a:srgbClr val="000000"/>
              </a:buClr>
              <a:buSzPts val="1600"/>
              <a:buFont typeface="Calibri"/>
              <a:buChar char="●"/>
            </a:pPr>
            <a:r>
              <a:rPr i="0" lang="en-US" sz="1600" u="none" cap="none" strike="noStrike">
                <a:solidFill>
                  <a:srgbClr val="000000"/>
                </a:solidFill>
                <a:latin typeface="Calibri"/>
                <a:ea typeface="Calibri"/>
                <a:cs typeface="Calibri"/>
                <a:sym typeface="Calibri"/>
              </a:rPr>
              <a:t>Resolution: 10m x 10m</a:t>
            </a:r>
            <a:endParaRPr i="0" sz="1600" u="none" cap="none" strike="noStrike">
              <a:solidFill>
                <a:srgbClr val="000000"/>
              </a:solidFill>
              <a:latin typeface="Calibri"/>
              <a:ea typeface="Calibri"/>
              <a:cs typeface="Calibri"/>
              <a:sym typeface="Calibri"/>
            </a:endParaRPr>
          </a:p>
          <a:p>
            <a:pPr indent="-317500" lvl="0" marL="419100" marR="0" rtl="0" algn="l">
              <a:lnSpc>
                <a:spcPct val="100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Caching: In boot volume</a:t>
            </a:r>
            <a:endParaRPr b="1" i="0" sz="1600" u="none" cap="none" strike="noStrike">
              <a:solidFill>
                <a:srgbClr val="000000"/>
              </a:solidFill>
              <a:latin typeface="Calibri"/>
              <a:ea typeface="Calibri"/>
              <a:cs typeface="Calibri"/>
              <a:sym typeface="Calibri"/>
            </a:endParaRPr>
          </a:p>
          <a:p>
            <a:pPr indent="-317500" lvl="0" marL="419100" marR="0" rtl="0" algn="l">
              <a:lnSpc>
                <a:spcPct val="100000"/>
              </a:lnSpc>
              <a:spcBef>
                <a:spcPts val="0"/>
              </a:spcBef>
              <a:spcAft>
                <a:spcPts val="0"/>
              </a:spcAft>
              <a:buClr>
                <a:srgbClr val="000000"/>
              </a:buClr>
              <a:buSzPts val="1600"/>
              <a:buFont typeface="Calibri"/>
              <a:buChar char="●"/>
            </a:pPr>
            <a:r>
              <a:rPr i="0" lang="en-US" sz="1600" u="none" cap="none" strike="noStrike">
                <a:solidFill>
                  <a:srgbClr val="000000"/>
                </a:solidFill>
                <a:latin typeface="Calibri"/>
                <a:ea typeface="Calibri"/>
                <a:cs typeface="Calibri"/>
                <a:sym typeface="Calibri"/>
              </a:rPr>
              <a:t>Worker node: VSI, VSI-Docker, VSI-Singularity</a:t>
            </a:r>
            <a:endParaRPr i="0" sz="1600" u="none" cap="none" strike="noStrike">
              <a:solidFill>
                <a:srgbClr val="000000"/>
              </a:solidFill>
              <a:latin typeface="Calibri"/>
              <a:ea typeface="Calibri"/>
              <a:cs typeface="Calibri"/>
              <a:sym typeface="Calibri"/>
            </a:endParaRPr>
          </a:p>
        </p:txBody>
      </p:sp>
      <p:sp>
        <p:nvSpPr>
          <p:cNvPr id="372" name="Google Shape;372;g1156688b53f_0_45"/>
          <p:cNvSpPr txBox="1"/>
          <p:nvPr>
            <p:ph idx="4294967295" type="title"/>
          </p:nvPr>
        </p:nvSpPr>
        <p:spPr>
          <a:xfrm>
            <a:off x="381000" y="-1750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en-US" sz="3000"/>
              <a:t>Deploy a HPC Cluster in the Cloud</a:t>
            </a:r>
            <a:endParaRPr sz="3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10e30f36dc0_0_115"/>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From HPC </a:t>
            </a:r>
            <a:r>
              <a:rPr lang="en-US"/>
              <a:t>cluster to </a:t>
            </a:r>
            <a:r>
              <a:rPr lang="en-US"/>
              <a:t>Openshift </a:t>
            </a:r>
            <a:endParaRPr/>
          </a:p>
        </p:txBody>
      </p:sp>
      <p:sp>
        <p:nvSpPr>
          <p:cNvPr id="378" name="Google Shape;378;g10e30f36dc0_0_115"/>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379" name="Google Shape;379;g10e30f36dc0_0_115"/>
          <p:cNvPicPr preferRelativeResize="0"/>
          <p:nvPr/>
        </p:nvPicPr>
        <p:blipFill>
          <a:blip r:embed="rId3">
            <a:alphaModFix/>
          </a:blip>
          <a:stretch>
            <a:fillRect/>
          </a:stretch>
        </p:blipFill>
        <p:spPr>
          <a:xfrm>
            <a:off x="4742700" y="1238279"/>
            <a:ext cx="4267201" cy="2592086"/>
          </a:xfrm>
          <a:prstGeom prst="rect">
            <a:avLst/>
          </a:prstGeom>
          <a:noFill/>
          <a:ln>
            <a:noFill/>
          </a:ln>
        </p:spPr>
      </p:pic>
      <p:pic>
        <p:nvPicPr>
          <p:cNvPr id="380" name="Google Shape;380;g10e30f36dc0_0_115"/>
          <p:cNvPicPr preferRelativeResize="0"/>
          <p:nvPr/>
        </p:nvPicPr>
        <p:blipFill>
          <a:blip r:embed="rId4">
            <a:alphaModFix/>
          </a:blip>
          <a:stretch>
            <a:fillRect/>
          </a:stretch>
        </p:blipFill>
        <p:spPr>
          <a:xfrm>
            <a:off x="152400" y="1369875"/>
            <a:ext cx="4598258" cy="2100150"/>
          </a:xfrm>
          <a:prstGeom prst="rect">
            <a:avLst/>
          </a:prstGeom>
          <a:noFill/>
          <a:ln>
            <a:noFill/>
          </a:ln>
        </p:spPr>
      </p:pic>
      <p:sp>
        <p:nvSpPr>
          <p:cNvPr id="381" name="Google Shape;381;g10e30f36dc0_0_115"/>
          <p:cNvSpPr txBox="1"/>
          <p:nvPr/>
        </p:nvSpPr>
        <p:spPr>
          <a:xfrm>
            <a:off x="241751" y="3672225"/>
            <a:ext cx="4500900" cy="99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US" sz="1600">
                <a:solidFill>
                  <a:schemeClr val="dk1"/>
                </a:solidFill>
                <a:latin typeface="Calibri"/>
                <a:ea typeface="Calibri"/>
                <a:cs typeface="Calibri"/>
                <a:sym typeface="Calibri"/>
              </a:rPr>
              <a:t>IBM Spectrum LSF: </a:t>
            </a:r>
            <a:r>
              <a:rPr b="1" lang="en-US" sz="1600">
                <a:solidFill>
                  <a:schemeClr val="dk1"/>
                </a:solidFill>
                <a:latin typeface="Calibri"/>
                <a:ea typeface="Calibri"/>
                <a:cs typeface="Calibri"/>
                <a:sym typeface="Calibri"/>
              </a:rPr>
              <a:t>HPC cluster deployments </a:t>
            </a:r>
            <a:r>
              <a:rPr lang="en-US" sz="1600">
                <a:solidFill>
                  <a:schemeClr val="dk1"/>
                </a:solidFill>
                <a:latin typeface="Calibri"/>
                <a:ea typeface="Calibri"/>
                <a:cs typeface="Calibri"/>
                <a:sym typeface="Calibri"/>
              </a:rPr>
              <a:t>on IBM Cloud that use IBM Spectrum LSF scheduling software</a:t>
            </a:r>
            <a:endParaRPr/>
          </a:p>
        </p:txBody>
      </p:sp>
      <p:sp>
        <p:nvSpPr>
          <p:cNvPr id="382" name="Google Shape;382;g10e30f36dc0_0_115"/>
          <p:cNvSpPr txBox="1"/>
          <p:nvPr/>
        </p:nvSpPr>
        <p:spPr>
          <a:xfrm>
            <a:off x="703325" y="805975"/>
            <a:ext cx="3522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500">
                <a:latin typeface="Calibri"/>
                <a:ea typeface="Calibri"/>
                <a:cs typeface="Calibri"/>
                <a:sym typeface="Calibri"/>
              </a:rPr>
              <a:t>HPC Cluster</a:t>
            </a:r>
            <a:endParaRPr b="1" sz="2500">
              <a:latin typeface="Calibri"/>
              <a:ea typeface="Calibri"/>
              <a:cs typeface="Calibri"/>
              <a:sym typeface="Calibri"/>
            </a:endParaRPr>
          </a:p>
        </p:txBody>
      </p:sp>
      <p:sp>
        <p:nvSpPr>
          <p:cNvPr id="383" name="Google Shape;383;g10e30f36dc0_0_115"/>
          <p:cNvSpPr txBox="1"/>
          <p:nvPr/>
        </p:nvSpPr>
        <p:spPr>
          <a:xfrm>
            <a:off x="5199125" y="805975"/>
            <a:ext cx="3522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500">
                <a:latin typeface="Calibri"/>
                <a:ea typeface="Calibri"/>
                <a:cs typeface="Calibri"/>
                <a:sym typeface="Calibri"/>
              </a:rPr>
              <a:t>Openshift</a:t>
            </a:r>
            <a:endParaRPr b="1" sz="2500">
              <a:latin typeface="Calibri"/>
              <a:ea typeface="Calibri"/>
              <a:cs typeface="Calibri"/>
              <a:sym typeface="Calibri"/>
            </a:endParaRPr>
          </a:p>
        </p:txBody>
      </p:sp>
      <p:sp>
        <p:nvSpPr>
          <p:cNvPr id="384" name="Google Shape;384;g10e30f36dc0_0_115"/>
          <p:cNvSpPr txBox="1"/>
          <p:nvPr/>
        </p:nvSpPr>
        <p:spPr>
          <a:xfrm>
            <a:off x="4813750" y="3672225"/>
            <a:ext cx="4267200" cy="1280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US" sz="1600">
                <a:solidFill>
                  <a:schemeClr val="dk1"/>
                </a:solidFill>
                <a:latin typeface="Calibri"/>
                <a:ea typeface="Calibri"/>
                <a:cs typeface="Calibri"/>
                <a:sym typeface="Calibri"/>
              </a:rPr>
              <a:t>Application deployments</a:t>
            </a:r>
            <a:r>
              <a:rPr lang="en-US" sz="1600">
                <a:solidFill>
                  <a:schemeClr val="dk1"/>
                </a:solidFill>
                <a:latin typeface="Calibri"/>
                <a:ea typeface="Calibri"/>
                <a:cs typeface="Calibri"/>
                <a:sym typeface="Calibri"/>
              </a:rPr>
              <a:t> on highly available clusters with Red Hat OpenShift on IBM Cloud Container Platform</a:t>
            </a:r>
            <a:endParaRPr sz="16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id="389" name="Google Shape;389;g1156688b53f_2_3"/>
          <p:cNvPicPr preferRelativeResize="0"/>
          <p:nvPr/>
        </p:nvPicPr>
        <p:blipFill>
          <a:blip r:embed="rId3">
            <a:alphaModFix/>
          </a:blip>
          <a:stretch>
            <a:fillRect/>
          </a:stretch>
        </p:blipFill>
        <p:spPr>
          <a:xfrm>
            <a:off x="5030725" y="1354675"/>
            <a:ext cx="3819899" cy="2915550"/>
          </a:xfrm>
          <a:prstGeom prst="rect">
            <a:avLst/>
          </a:prstGeom>
          <a:noFill/>
          <a:ln>
            <a:noFill/>
          </a:ln>
        </p:spPr>
      </p:pic>
      <p:pic>
        <p:nvPicPr>
          <p:cNvPr id="390" name="Google Shape;390;g1156688b53f_2_3"/>
          <p:cNvPicPr preferRelativeResize="0"/>
          <p:nvPr/>
        </p:nvPicPr>
        <p:blipFill rotWithShape="1">
          <a:blip r:embed="rId4">
            <a:alphaModFix/>
          </a:blip>
          <a:srcRect b="0" l="0" r="0" t="0"/>
          <a:stretch/>
        </p:blipFill>
        <p:spPr>
          <a:xfrm>
            <a:off x="762750" y="1410575"/>
            <a:ext cx="3617752" cy="2859650"/>
          </a:xfrm>
          <a:prstGeom prst="rect">
            <a:avLst/>
          </a:prstGeom>
          <a:noFill/>
          <a:ln>
            <a:noFill/>
          </a:ln>
        </p:spPr>
      </p:pic>
      <p:sp>
        <p:nvSpPr>
          <p:cNvPr id="391" name="Google Shape;391;g1156688b53f_2_3"/>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HPC vs Openshift: Total disk read and write</a:t>
            </a:r>
            <a:endParaRPr/>
          </a:p>
        </p:txBody>
      </p:sp>
      <p:sp>
        <p:nvSpPr>
          <p:cNvPr id="392" name="Google Shape;392;g1156688b53f_2_3"/>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393" name="Google Shape;393;g1156688b53f_2_3"/>
          <p:cNvSpPr txBox="1"/>
          <p:nvPr/>
        </p:nvSpPr>
        <p:spPr>
          <a:xfrm>
            <a:off x="931228" y="4240425"/>
            <a:ext cx="32808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300"/>
              <a:t>time range = 480 s (8 mins)</a:t>
            </a:r>
            <a:endParaRPr sz="1300"/>
          </a:p>
        </p:txBody>
      </p:sp>
      <p:sp>
        <p:nvSpPr>
          <p:cNvPr id="394" name="Google Shape;394;g1156688b53f_2_3"/>
          <p:cNvSpPr txBox="1"/>
          <p:nvPr/>
        </p:nvSpPr>
        <p:spPr>
          <a:xfrm>
            <a:off x="5659975" y="4240425"/>
            <a:ext cx="29394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300">
                <a:solidFill>
                  <a:srgbClr val="000000"/>
                </a:solidFill>
              </a:rPr>
              <a:t>time range = </a:t>
            </a:r>
            <a:r>
              <a:rPr lang="en-US" sz="1300"/>
              <a:t>480</a:t>
            </a:r>
            <a:r>
              <a:rPr lang="en-US" sz="1300">
                <a:solidFill>
                  <a:srgbClr val="000000"/>
                </a:solidFill>
              </a:rPr>
              <a:t> s (</a:t>
            </a:r>
            <a:r>
              <a:rPr lang="en-US" sz="1300"/>
              <a:t>8</a:t>
            </a:r>
            <a:r>
              <a:rPr lang="en-US" sz="1300">
                <a:solidFill>
                  <a:srgbClr val="000000"/>
                </a:solidFill>
              </a:rPr>
              <a:t> </a:t>
            </a:r>
            <a:r>
              <a:rPr lang="en-US" sz="1300"/>
              <a:t>mins)</a:t>
            </a:r>
            <a:endParaRPr sz="1300"/>
          </a:p>
        </p:txBody>
      </p:sp>
      <p:sp>
        <p:nvSpPr>
          <p:cNvPr id="395" name="Google Shape;395;g1156688b53f_2_3"/>
          <p:cNvSpPr/>
          <p:nvPr/>
        </p:nvSpPr>
        <p:spPr>
          <a:xfrm>
            <a:off x="2253000" y="1276475"/>
            <a:ext cx="1188600" cy="1557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1156688b53f_2_3"/>
          <p:cNvSpPr/>
          <p:nvPr/>
        </p:nvSpPr>
        <p:spPr>
          <a:xfrm>
            <a:off x="762750" y="1587250"/>
            <a:ext cx="3069900" cy="15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1156688b53f_2_3"/>
          <p:cNvSpPr txBox="1"/>
          <p:nvPr/>
        </p:nvSpPr>
        <p:spPr>
          <a:xfrm>
            <a:off x="1448997" y="1293300"/>
            <a:ext cx="282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CC0000"/>
                </a:solidFill>
              </a:rPr>
              <a:t>max throughput: 660 MB/s</a:t>
            </a:r>
            <a:endParaRPr>
              <a:solidFill>
                <a:srgbClr val="CC0000"/>
              </a:solidFill>
            </a:endParaRPr>
          </a:p>
        </p:txBody>
      </p:sp>
      <p:sp>
        <p:nvSpPr>
          <p:cNvPr id="398" name="Google Shape;398;g1156688b53f_2_3"/>
          <p:cNvSpPr/>
          <p:nvPr/>
        </p:nvSpPr>
        <p:spPr>
          <a:xfrm>
            <a:off x="5030725" y="2142125"/>
            <a:ext cx="3069900" cy="15600"/>
          </a:xfrm>
          <a:prstGeom prst="rect">
            <a:avLst/>
          </a:prstGeom>
          <a:solidFill>
            <a:srgbClr val="CC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1156688b53f_2_3"/>
          <p:cNvSpPr txBox="1"/>
          <p:nvPr/>
        </p:nvSpPr>
        <p:spPr>
          <a:xfrm>
            <a:off x="5716972" y="1848175"/>
            <a:ext cx="282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CC0000"/>
                </a:solidFill>
              </a:rPr>
              <a:t>max throughput: 63 MB/s</a:t>
            </a:r>
            <a:endParaRPr>
              <a:solidFill>
                <a:srgbClr val="CC0000"/>
              </a:solidFill>
            </a:endParaRPr>
          </a:p>
        </p:txBody>
      </p:sp>
      <p:sp>
        <p:nvSpPr>
          <p:cNvPr id="400" name="Google Shape;400;g1156688b53f_2_3"/>
          <p:cNvSpPr txBox="1"/>
          <p:nvPr/>
        </p:nvSpPr>
        <p:spPr>
          <a:xfrm rot="-5400000">
            <a:off x="-1060222" y="2643850"/>
            <a:ext cx="32808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300"/>
              <a:t>KB/s</a:t>
            </a:r>
            <a:endParaRPr sz="1300"/>
          </a:p>
        </p:txBody>
      </p:sp>
      <p:sp>
        <p:nvSpPr>
          <p:cNvPr id="401" name="Google Shape;401;g1156688b53f_2_3"/>
          <p:cNvSpPr txBox="1"/>
          <p:nvPr/>
        </p:nvSpPr>
        <p:spPr>
          <a:xfrm rot="-5400000">
            <a:off x="3283178" y="2643850"/>
            <a:ext cx="32808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300"/>
              <a:t>KB/s</a:t>
            </a:r>
            <a:endParaRPr sz="1300"/>
          </a:p>
        </p:txBody>
      </p:sp>
      <p:sp>
        <p:nvSpPr>
          <p:cNvPr id="402" name="Google Shape;402;g1156688b53f_2_3"/>
          <p:cNvSpPr txBox="1"/>
          <p:nvPr/>
        </p:nvSpPr>
        <p:spPr>
          <a:xfrm>
            <a:off x="810475" y="799875"/>
            <a:ext cx="3522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500">
                <a:latin typeface="Calibri"/>
                <a:ea typeface="Calibri"/>
                <a:cs typeface="Calibri"/>
                <a:sym typeface="Calibri"/>
              </a:rPr>
              <a:t>HPC Cluster</a:t>
            </a:r>
            <a:endParaRPr b="1" sz="2500">
              <a:latin typeface="Calibri"/>
              <a:ea typeface="Calibri"/>
              <a:cs typeface="Calibri"/>
              <a:sym typeface="Calibri"/>
            </a:endParaRPr>
          </a:p>
        </p:txBody>
      </p:sp>
      <p:sp>
        <p:nvSpPr>
          <p:cNvPr id="403" name="Google Shape;403;g1156688b53f_2_3"/>
          <p:cNvSpPr txBox="1"/>
          <p:nvPr/>
        </p:nvSpPr>
        <p:spPr>
          <a:xfrm>
            <a:off x="5179525" y="799875"/>
            <a:ext cx="3522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500">
                <a:latin typeface="Calibri"/>
                <a:ea typeface="Calibri"/>
                <a:cs typeface="Calibri"/>
                <a:sym typeface="Calibri"/>
              </a:rPr>
              <a:t>Openshift</a:t>
            </a:r>
            <a:endParaRPr b="1" sz="25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114e254e7df_0_89"/>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Next directions</a:t>
            </a:r>
            <a:endParaRPr/>
          </a:p>
        </p:txBody>
      </p:sp>
      <p:sp>
        <p:nvSpPr>
          <p:cNvPr id="409" name="Google Shape;409;g114e254e7df_0_89"/>
          <p:cNvSpPr txBox="1"/>
          <p:nvPr>
            <p:ph idx="1" type="body"/>
          </p:nvPr>
        </p:nvSpPr>
        <p:spPr>
          <a:xfrm>
            <a:off x="457200" y="744788"/>
            <a:ext cx="8229600" cy="3849900"/>
          </a:xfrm>
          <a:prstGeom prst="rect">
            <a:avLst/>
          </a:prstGeom>
        </p:spPr>
        <p:txBody>
          <a:bodyPr anchorCtr="0" anchor="t" bIns="45700" lIns="91425" spcFirstLastPara="1" rIns="91425" wrap="square" tIns="45700">
            <a:normAutofit/>
          </a:bodyPr>
          <a:lstStyle/>
          <a:p>
            <a:pPr indent="-387350" lvl="0" marL="457200" marR="0" rtl="0" algn="l">
              <a:lnSpc>
                <a:spcPct val="90000"/>
              </a:lnSpc>
              <a:spcBef>
                <a:spcPts val="640"/>
              </a:spcBef>
              <a:spcAft>
                <a:spcPts val="0"/>
              </a:spcAft>
              <a:buClr>
                <a:srgbClr val="000000"/>
              </a:buClr>
              <a:buSzPts val="2500"/>
              <a:buChar char="•"/>
            </a:pPr>
            <a:r>
              <a:rPr lang="en-US" sz="2300">
                <a:solidFill>
                  <a:srgbClr val="000000"/>
                </a:solidFill>
              </a:rPr>
              <a:t>Platforms in cloud have been tuned for services deployments, when used out of the shelf for scientific workflows the performance decreases</a:t>
            </a:r>
            <a:endParaRPr sz="2300">
              <a:solidFill>
                <a:srgbClr val="000000"/>
              </a:solidFill>
            </a:endParaRPr>
          </a:p>
          <a:p>
            <a:pPr indent="-387350" lvl="0" marL="457200" marR="0" rtl="0" algn="l">
              <a:lnSpc>
                <a:spcPct val="90000"/>
              </a:lnSpc>
              <a:spcBef>
                <a:spcPts val="0"/>
              </a:spcBef>
              <a:spcAft>
                <a:spcPts val="0"/>
              </a:spcAft>
              <a:buClr>
                <a:srgbClr val="000000"/>
              </a:buClr>
              <a:buSzPts val="2500"/>
              <a:buChar char="•"/>
            </a:pPr>
            <a:r>
              <a:rPr lang="en-US" sz="2300">
                <a:solidFill>
                  <a:srgbClr val="000000"/>
                </a:solidFill>
              </a:rPr>
              <a:t>We can leverage services deployments (e.g., Openshift, Kubernetes) to scale scientific workflows in an automated way</a:t>
            </a:r>
            <a:endParaRPr sz="2300">
              <a:solidFill>
                <a:srgbClr val="000000"/>
              </a:solidFill>
            </a:endParaRPr>
          </a:p>
          <a:p>
            <a:pPr indent="-387350" lvl="0" marL="457200" marR="0" rtl="0" algn="l">
              <a:lnSpc>
                <a:spcPct val="90000"/>
              </a:lnSpc>
              <a:spcBef>
                <a:spcPts val="0"/>
              </a:spcBef>
              <a:spcAft>
                <a:spcPts val="0"/>
              </a:spcAft>
              <a:buClr>
                <a:srgbClr val="000000"/>
              </a:buClr>
              <a:buSzPts val="2500"/>
              <a:buChar char="•"/>
            </a:pPr>
            <a:r>
              <a:rPr lang="en-US" sz="2300">
                <a:solidFill>
                  <a:srgbClr val="000000"/>
                </a:solidFill>
              </a:rPr>
              <a:t>We need to retune these services deployments to obtain higher:</a:t>
            </a:r>
            <a:endParaRPr sz="2300">
              <a:solidFill>
                <a:srgbClr val="000000"/>
              </a:solidFill>
            </a:endParaRPr>
          </a:p>
          <a:p>
            <a:pPr indent="-387350" lvl="1" marL="914400" marR="0" rtl="0" algn="l">
              <a:lnSpc>
                <a:spcPct val="90000"/>
              </a:lnSpc>
              <a:spcBef>
                <a:spcPts val="0"/>
              </a:spcBef>
              <a:spcAft>
                <a:spcPts val="0"/>
              </a:spcAft>
              <a:buClr>
                <a:srgbClr val="000000"/>
              </a:buClr>
              <a:buSzPts val="2500"/>
              <a:buAutoNum type="alphaLcPeriod"/>
            </a:pPr>
            <a:r>
              <a:rPr lang="en-US" sz="2300">
                <a:solidFill>
                  <a:srgbClr val="000000"/>
                </a:solidFill>
              </a:rPr>
              <a:t>Throughput through s3fs advanced options</a:t>
            </a:r>
            <a:endParaRPr sz="2300">
              <a:solidFill>
                <a:srgbClr val="000000"/>
              </a:solidFill>
            </a:endParaRPr>
          </a:p>
          <a:p>
            <a:pPr indent="-374650" lvl="1" marL="914400" marR="0" rtl="0" algn="l">
              <a:lnSpc>
                <a:spcPct val="90000"/>
              </a:lnSpc>
              <a:spcBef>
                <a:spcPts val="0"/>
              </a:spcBef>
              <a:spcAft>
                <a:spcPts val="0"/>
              </a:spcAft>
              <a:buClr>
                <a:srgbClr val="000000"/>
              </a:buClr>
              <a:buSzPts val="2300"/>
              <a:buAutoNum type="alphaLcPeriod"/>
            </a:pPr>
            <a:r>
              <a:rPr lang="en-US" sz="2300">
                <a:solidFill>
                  <a:srgbClr val="000000"/>
                </a:solidFill>
              </a:rPr>
              <a:t>Computation performance through node tuning operator </a:t>
            </a:r>
            <a:endParaRPr sz="2300">
              <a:solidFill>
                <a:srgbClr val="000000"/>
              </a:solidFill>
            </a:endParaRPr>
          </a:p>
        </p:txBody>
      </p:sp>
      <p:sp>
        <p:nvSpPr>
          <p:cNvPr id="410" name="Google Shape;410;g114e254e7df_0_89"/>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g114e254e7df_0_81"/>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s3fs advanced options</a:t>
            </a:r>
            <a:endParaRPr/>
          </a:p>
        </p:txBody>
      </p:sp>
      <p:sp>
        <p:nvSpPr>
          <p:cNvPr id="421" name="Google Shape;421;g114e254e7df_0_81"/>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422" name="Google Shape;422;g114e254e7df_0_81"/>
          <p:cNvGraphicFramePr/>
          <p:nvPr/>
        </p:nvGraphicFramePr>
        <p:xfrm>
          <a:off x="225713" y="736850"/>
          <a:ext cx="3000000" cy="3000000"/>
        </p:xfrm>
        <a:graphic>
          <a:graphicData uri="http://schemas.openxmlformats.org/drawingml/2006/table">
            <a:tbl>
              <a:tblPr>
                <a:noFill/>
                <a:tableStyleId>{13E9B8A8-2A68-4A49-849F-A580FA316734}</a:tableStyleId>
              </a:tblPr>
              <a:tblGrid>
                <a:gridCol w="1141000"/>
                <a:gridCol w="380975"/>
                <a:gridCol w="757100"/>
                <a:gridCol w="2750825"/>
                <a:gridCol w="3752150"/>
              </a:tblGrid>
              <a:tr h="165675">
                <a:tc>
                  <a:txBody>
                    <a:bodyPr/>
                    <a:lstStyle/>
                    <a:p>
                      <a:pPr indent="0" lvl="0" marL="0" rtl="0" algn="l">
                        <a:lnSpc>
                          <a:spcPct val="115000"/>
                        </a:lnSpc>
                        <a:spcBef>
                          <a:spcPts val="0"/>
                        </a:spcBef>
                        <a:spcAft>
                          <a:spcPts val="0"/>
                        </a:spcAft>
                        <a:buNone/>
                      </a:pPr>
                      <a:r>
                        <a:rPr b="1" lang="en-US" sz="900">
                          <a:latin typeface="Calibri"/>
                          <a:ea typeface="Calibri"/>
                          <a:cs typeface="Calibri"/>
                          <a:sym typeface="Calibri"/>
                        </a:rPr>
                        <a:t>Option</a:t>
                      </a:r>
                      <a:endParaRPr b="1"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0:0"/>
                      </a:ext>
                    </a:extLst>
                  </a:tcPr>
                </a:tc>
                <a:tc>
                  <a:txBody>
                    <a:bodyPr/>
                    <a:lstStyle/>
                    <a:p>
                      <a:pPr indent="0" lvl="0" marL="0" rtl="0" algn="l">
                        <a:lnSpc>
                          <a:spcPct val="115000"/>
                        </a:lnSpc>
                        <a:spcBef>
                          <a:spcPts val="0"/>
                        </a:spcBef>
                        <a:spcAft>
                          <a:spcPts val="0"/>
                        </a:spcAft>
                        <a:buNone/>
                      </a:pPr>
                      <a:r>
                        <a:rPr b="1" lang="en-US" sz="900">
                          <a:latin typeface="Calibri"/>
                          <a:ea typeface="Calibri"/>
                          <a:cs typeface="Calibri"/>
                          <a:sym typeface="Calibri"/>
                        </a:rPr>
                        <a:t>Type</a:t>
                      </a:r>
                      <a:endParaRPr b="1"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0:1"/>
                      </a:ext>
                    </a:extLst>
                  </a:tcPr>
                </a:tc>
                <a:tc>
                  <a:txBody>
                    <a:bodyPr/>
                    <a:lstStyle/>
                    <a:p>
                      <a:pPr indent="0" lvl="0" marL="0" rtl="0" algn="l">
                        <a:lnSpc>
                          <a:spcPct val="115000"/>
                        </a:lnSpc>
                        <a:spcBef>
                          <a:spcPts val="0"/>
                        </a:spcBef>
                        <a:spcAft>
                          <a:spcPts val="0"/>
                        </a:spcAft>
                        <a:buNone/>
                      </a:pPr>
                      <a:r>
                        <a:rPr b="1" lang="en-US" sz="900">
                          <a:latin typeface="Calibri"/>
                          <a:ea typeface="Calibri"/>
                          <a:cs typeface="Calibri"/>
                          <a:sym typeface="Calibri"/>
                        </a:rPr>
                        <a:t>Default</a:t>
                      </a:r>
                      <a:endParaRPr b="1"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0:2"/>
                      </a:ext>
                    </a:extLst>
                  </a:tcPr>
                </a:tc>
                <a:tc>
                  <a:txBody>
                    <a:bodyPr/>
                    <a:lstStyle/>
                    <a:p>
                      <a:pPr indent="0" lvl="0" marL="0" rtl="0" algn="l">
                        <a:lnSpc>
                          <a:spcPct val="115000"/>
                        </a:lnSpc>
                        <a:spcBef>
                          <a:spcPts val="0"/>
                        </a:spcBef>
                        <a:spcAft>
                          <a:spcPts val="0"/>
                        </a:spcAft>
                        <a:buNone/>
                      </a:pPr>
                      <a:r>
                        <a:rPr b="1" lang="en-US" sz="900">
                          <a:latin typeface="Calibri"/>
                          <a:ea typeface="Calibri"/>
                          <a:cs typeface="Calibri"/>
                          <a:sym typeface="Calibri"/>
                        </a:rPr>
                        <a:t>Description</a:t>
                      </a:r>
                      <a:endParaRPr b="1"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0:3"/>
                      </a:ext>
                    </a:extLst>
                  </a:tcPr>
                </a:tc>
                <a:tc>
                  <a:txBody>
                    <a:bodyPr/>
                    <a:lstStyle/>
                    <a:p>
                      <a:pPr indent="0" lvl="0" marL="0" rtl="0" algn="l">
                        <a:lnSpc>
                          <a:spcPct val="115000"/>
                        </a:lnSpc>
                        <a:spcBef>
                          <a:spcPts val="0"/>
                        </a:spcBef>
                        <a:spcAft>
                          <a:spcPts val="0"/>
                        </a:spcAft>
                        <a:buNone/>
                      </a:pPr>
                      <a:r>
                        <a:rPr b="1" lang="en-US" sz="900">
                          <a:latin typeface="Calibri"/>
                          <a:ea typeface="Calibri"/>
                          <a:cs typeface="Calibri"/>
                          <a:sym typeface="Calibri"/>
                        </a:rPr>
                        <a:t>Recommendations</a:t>
                      </a:r>
                      <a:endParaRPr b="1"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0:4"/>
                      </a:ext>
                    </a:extLst>
                  </a:tcPr>
                </a:tc>
              </a:tr>
              <a:tr h="299775">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kernel_cache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1: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Bool</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1: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False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1: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Enables the kernel buffer cache on your s3fs mountpoint.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1: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Not recommended if object is overwritten from other processes while mounted.</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1:4"/>
                      </a:ext>
                    </a:extLst>
                  </a:tcPr>
                </a:tc>
              </a:tr>
              <a:tr h="299775">
                <a:tc>
                  <a:txBody>
                    <a:bodyPr/>
                    <a:lstStyle/>
                    <a:p>
                      <a:pPr indent="0" lvl="0" marL="0" rtl="0" algn="l">
                        <a:lnSpc>
                          <a:spcPct val="115000"/>
                        </a:lnSpc>
                        <a:spcBef>
                          <a:spcPts val="0"/>
                        </a:spcBef>
                        <a:spcAft>
                          <a:spcPts val="0"/>
                        </a:spcAft>
                        <a:buNone/>
                      </a:pPr>
                      <a:r>
                        <a:rPr lang="en-US" sz="900">
                          <a:solidFill>
                            <a:srgbClr val="000000"/>
                          </a:solidFill>
                          <a:latin typeface="Calibri"/>
                          <a:ea typeface="Calibri"/>
                          <a:cs typeface="Calibri"/>
                          <a:sym typeface="Calibri"/>
                        </a:rPr>
                        <a:t>enable_noobj_cache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2: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Bool</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2: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False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2: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E</a:t>
                      </a:r>
                      <a:r>
                        <a:rPr lang="en-US" sz="900">
                          <a:solidFill>
                            <a:srgbClr val="000000"/>
                          </a:solidFill>
                          <a:latin typeface="Calibri"/>
                          <a:ea typeface="Calibri"/>
                          <a:cs typeface="Calibri"/>
                          <a:sym typeface="Calibri"/>
                        </a:rPr>
                        <a:t>nables cache entries for the object which does not exist.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2:3"/>
                      </a:ext>
                    </a:extLst>
                  </a:tcPr>
                </a:tc>
                <a:tc>
                  <a:txBody>
                    <a:bodyPr/>
                    <a:lstStyle/>
                    <a:p>
                      <a:pPr indent="0" lvl="0" marL="0" rtl="0" algn="l">
                        <a:lnSpc>
                          <a:spcPct val="115000"/>
                        </a:lnSpc>
                        <a:spcBef>
                          <a:spcPts val="0"/>
                        </a:spcBef>
                        <a:spcAft>
                          <a:spcPts val="0"/>
                        </a:spcAft>
                        <a:buNone/>
                      </a:pPr>
                      <a:r>
                        <a:rPr lang="en-US" sz="900">
                          <a:solidFill>
                            <a:srgbClr val="000000"/>
                          </a:solidFill>
                          <a:latin typeface="Calibri"/>
                          <a:ea typeface="Calibri"/>
                          <a:cs typeface="Calibri"/>
                          <a:sym typeface="Calibri"/>
                        </a:rPr>
                        <a:t>You can specify this option for performance, s3fs memorizes in stat cache that the object(file or directory) does not exist.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2:4"/>
                      </a:ext>
                    </a:extLst>
                  </a:tcPr>
                </a:tc>
              </a:tr>
              <a:tr h="299775">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use_cache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3: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Str</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3: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3: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Local folder to use for local file cache. (default="" which means disabled)</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3: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If less than 100 GB place it in /tmp if VSI cluster</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3:4"/>
                      </a:ext>
                    </a:extLst>
                  </a:tcPr>
                </a:tc>
              </a:tr>
              <a:tr h="433900">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max_stat_cache_size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4: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Int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4: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1000 entries (about 4MB)</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4: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Reduces the number of redundant HTTP HEAD requests sent by s3fs and reduces the time it takes to list a directory or retrieve file attributes.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4: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Cache but consider memory implications of this caching.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4:4"/>
                      </a:ext>
                    </a:extLst>
                  </a:tcPr>
                </a:tc>
              </a:tr>
              <a:tr h="433900">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parallel_count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5: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Int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5: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5</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5: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Sets the maximum number of requests sent concurrently to COS, per single file read/write operation.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5: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For very large objects, you can get more throughput by increasing this value. As with the previous option, keep this value low if you only read a small amount of data of each file.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5:4"/>
                      </a:ext>
                    </a:extLst>
                  </a:tcPr>
                </a:tc>
              </a:tr>
              <a:tr h="433900">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multipart_size (chunk-size-mb)</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6: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Int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6: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10</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6: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Sets the maximum size of requests and responses sent and received from the COS server, in MB scale.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6: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The optimal value for this option is around 50 MB. COS best practices suggest using requests that are multiples of 4 MB, and thus the recommendation is to set this option to 52 (MB).</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6:4"/>
                      </a:ext>
                    </a:extLst>
                  </a:tcPr>
                </a:tc>
              </a:tr>
              <a:tr h="433900">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max_background</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7: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Int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7: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12</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7: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Improves s3fs concurrent file reading performance.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7: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S</a:t>
                      </a:r>
                      <a:r>
                        <a:rPr lang="en-US" sz="900">
                          <a:latin typeface="Calibri"/>
                          <a:ea typeface="Calibri"/>
                          <a:cs typeface="Calibri"/>
                          <a:sym typeface="Calibri"/>
                        </a:rPr>
                        <a:t>etting it to an arbitrary high value (1000) prevents read requests from being blocked, even when reading a large number of files simultaneously.</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7:4"/>
                      </a:ext>
                    </a:extLst>
                  </a:tcPr>
                </a:tc>
              </a:tr>
              <a:tr h="100000">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rentries</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8: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Int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8: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2</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8: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Number of times to retry a failed S3 transaction. </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8: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2 or more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8:4"/>
                      </a:ext>
                    </a:extLst>
                  </a:tcPr>
                </a:tc>
              </a:tr>
              <a:tr h="339225">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multireq_max</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9:0"/>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Int</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9:1"/>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20</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9:2"/>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This option limits the number of concurrent such requests sent to COS, for a single directory listing operation.</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9:3"/>
                      </a:ext>
                    </a:extLst>
                  </a:tcPr>
                </a:tc>
                <a:tc>
                  <a:txBody>
                    <a:bodyPr/>
                    <a:lstStyle/>
                    <a:p>
                      <a:pPr indent="0" lvl="0" marL="0" rtl="0" algn="l">
                        <a:lnSpc>
                          <a:spcPct val="115000"/>
                        </a:lnSpc>
                        <a:spcBef>
                          <a:spcPts val="0"/>
                        </a:spcBef>
                        <a:spcAft>
                          <a:spcPts val="0"/>
                        </a:spcAft>
                        <a:buNone/>
                      </a:pPr>
                      <a:r>
                        <a:rPr lang="en-US" sz="900">
                          <a:latin typeface="Calibri"/>
                          <a:ea typeface="Calibri"/>
                          <a:cs typeface="Calibri"/>
                          <a:sym typeface="Calibri"/>
                        </a:rPr>
                        <a:t>Note that this value must be greater or equal to the parallel_count option above.</a:t>
                      </a:r>
                      <a:endParaRPr sz="900">
                        <a:latin typeface="Calibri"/>
                        <a:ea typeface="Calibri"/>
                        <a:cs typeface="Calibri"/>
                        <a:sym typeface="Calibri"/>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extLst>
                      <a:ext uri="http://customooxmlschemas.google.com/">
                        <go:slidesCustomData xmlns:go="http://customooxmlschemas.google.com/" cellId="422:9:4"/>
                      </a:ext>
                    </a:extLst>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6" name="Shape 426"/>
        <p:cNvGrpSpPr/>
        <p:nvPr/>
      </p:nvGrpSpPr>
      <p:grpSpPr>
        <a:xfrm>
          <a:off x="0" y="0"/>
          <a:ext cx="0" cy="0"/>
          <a:chOff x="0" y="0"/>
          <a:chExt cx="0" cy="0"/>
        </a:xfrm>
      </p:grpSpPr>
      <p:sp>
        <p:nvSpPr>
          <p:cNvPr id="427" name="Google Shape;427;p1"/>
          <p:cNvSpPr txBox="1"/>
          <p:nvPr>
            <p:ph type="title"/>
          </p:nvPr>
        </p:nvSpPr>
        <p:spPr>
          <a:xfrm>
            <a:off x="457200" y="-98821"/>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3B3C3E"/>
              </a:buClr>
              <a:buSzPts val="3600"/>
              <a:buFont typeface="Arial"/>
              <a:buNone/>
            </a:pPr>
            <a:r>
              <a:rPr lang="en-US" sz="2900">
                <a:latin typeface="Calibri"/>
                <a:ea typeface="Calibri"/>
                <a:cs typeface="Calibri"/>
                <a:sym typeface="Calibri"/>
              </a:rPr>
              <a:t>SOil MOisture SPatial Inference Engine (SOMOSPIE)</a:t>
            </a:r>
            <a:endParaRPr sz="2900">
              <a:latin typeface="Calibri"/>
              <a:ea typeface="Calibri"/>
              <a:cs typeface="Calibri"/>
              <a:sym typeface="Calibri"/>
            </a:endParaRPr>
          </a:p>
        </p:txBody>
      </p:sp>
      <p:sp>
        <p:nvSpPr>
          <p:cNvPr id="428" name="Google Shape;428;p1"/>
          <p:cNvSpPr txBox="1"/>
          <p:nvPr>
            <p:ph idx="1" type="body"/>
          </p:nvPr>
        </p:nvSpPr>
        <p:spPr>
          <a:xfrm>
            <a:off x="457200" y="744800"/>
            <a:ext cx="8229600" cy="648300"/>
          </a:xfrm>
          <a:prstGeom prst="rect">
            <a:avLst/>
          </a:prstGeom>
          <a:noFill/>
          <a:ln>
            <a:noFill/>
          </a:ln>
        </p:spPr>
        <p:txBody>
          <a:bodyPr anchorCtr="0" anchor="t" bIns="45700" lIns="91425" spcFirstLastPara="1" rIns="91425" wrap="square" tIns="45700">
            <a:noAutofit/>
          </a:bodyPr>
          <a:lstStyle/>
          <a:p>
            <a:pPr indent="0" lvl="0" marL="457200" rtl="0" algn="ctr">
              <a:spcBef>
                <a:spcPts val="0"/>
              </a:spcBef>
              <a:spcAft>
                <a:spcPts val="0"/>
              </a:spcAft>
              <a:buClr>
                <a:schemeClr val="dk1"/>
              </a:buClr>
              <a:buSzPts val="1600"/>
              <a:buFont typeface="Arial"/>
              <a:buNone/>
            </a:pPr>
            <a:r>
              <a:rPr b="1" lang="en-US" sz="1700">
                <a:solidFill>
                  <a:schemeClr val="dk1"/>
                </a:solidFill>
              </a:rPr>
              <a:t>SOMOSPIE </a:t>
            </a:r>
            <a:r>
              <a:rPr lang="en-US" sz="1700">
                <a:solidFill>
                  <a:schemeClr val="dk1"/>
                </a:solidFill>
              </a:rPr>
              <a:t>is a modular workflow that </a:t>
            </a:r>
            <a:r>
              <a:rPr b="1" lang="en-US" sz="1700">
                <a:solidFill>
                  <a:schemeClr val="dk1"/>
                </a:solidFill>
              </a:rPr>
              <a:t>models</a:t>
            </a:r>
            <a:r>
              <a:rPr lang="en-US" sz="1700">
                <a:solidFill>
                  <a:schemeClr val="dk1"/>
                </a:solidFill>
              </a:rPr>
              <a:t> and</a:t>
            </a:r>
            <a:r>
              <a:rPr b="1" lang="en-US" sz="1700">
                <a:solidFill>
                  <a:schemeClr val="dk1"/>
                </a:solidFill>
              </a:rPr>
              <a:t> predicts</a:t>
            </a:r>
            <a:r>
              <a:rPr lang="en-US" sz="1700">
                <a:solidFill>
                  <a:schemeClr val="dk1"/>
                </a:solidFill>
              </a:rPr>
              <a:t> fine-grained </a:t>
            </a:r>
            <a:r>
              <a:rPr b="1" lang="en-US" sz="1700">
                <a:solidFill>
                  <a:schemeClr val="dk1"/>
                </a:solidFill>
              </a:rPr>
              <a:t>soil moisture</a:t>
            </a:r>
            <a:r>
              <a:rPr lang="en-US" sz="1700">
                <a:solidFill>
                  <a:schemeClr val="dk1"/>
                </a:solidFill>
              </a:rPr>
              <a:t> values from coarse-grained satellite measurements and terrain parameters </a:t>
            </a:r>
            <a:endParaRPr sz="1700"/>
          </a:p>
        </p:txBody>
      </p:sp>
      <p:sp>
        <p:nvSpPr>
          <p:cNvPr id="429" name="Google Shape;429;p1"/>
          <p:cNvSpPr/>
          <p:nvPr/>
        </p:nvSpPr>
        <p:spPr>
          <a:xfrm>
            <a:off x="3303998" y="1507559"/>
            <a:ext cx="1730700" cy="2666100"/>
          </a:xfrm>
          <a:prstGeom prst="snip1Rect">
            <a:avLst>
              <a:gd fmla="val 16667" name="adj"/>
            </a:avLst>
          </a:prstGeom>
          <a:noFill/>
          <a:ln cap="flat" cmpd="sng" w="28575">
            <a:solidFill>
              <a:srgbClr val="6969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
          <p:cNvSpPr/>
          <p:nvPr/>
        </p:nvSpPr>
        <p:spPr>
          <a:xfrm>
            <a:off x="5042340" y="1507559"/>
            <a:ext cx="1898400" cy="2666100"/>
          </a:xfrm>
          <a:prstGeom prst="snip1Rect">
            <a:avLst>
              <a:gd fmla="val 16667" name="adj"/>
            </a:avLst>
          </a:prstGeom>
          <a:noFill/>
          <a:ln cap="flat" cmpd="sng" w="28575">
            <a:solidFill>
              <a:srgbClr val="6969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
          <p:cNvSpPr/>
          <p:nvPr/>
        </p:nvSpPr>
        <p:spPr>
          <a:xfrm>
            <a:off x="6941175" y="1507554"/>
            <a:ext cx="1965900" cy="2666100"/>
          </a:xfrm>
          <a:prstGeom prst="snip1Rect">
            <a:avLst>
              <a:gd fmla="val 16667" name="adj"/>
            </a:avLst>
          </a:prstGeom>
          <a:noFill/>
          <a:ln cap="flat" cmpd="sng" w="28575">
            <a:solidFill>
              <a:srgbClr val="6969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
          <p:cNvSpPr/>
          <p:nvPr/>
        </p:nvSpPr>
        <p:spPr>
          <a:xfrm>
            <a:off x="395975" y="1507559"/>
            <a:ext cx="2908200" cy="2666100"/>
          </a:xfrm>
          <a:prstGeom prst="snip1Rect">
            <a:avLst>
              <a:gd fmla="val 16667" name="adj"/>
            </a:avLst>
          </a:prstGeom>
          <a:noFill/>
          <a:ln cap="flat" cmpd="sng" w="28575">
            <a:solidFill>
              <a:srgbClr val="6969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
          <p:cNvSpPr/>
          <p:nvPr/>
        </p:nvSpPr>
        <p:spPr>
          <a:xfrm>
            <a:off x="3682978" y="2375477"/>
            <a:ext cx="1226100" cy="939000"/>
          </a:xfrm>
          <a:prstGeom prst="homePlate">
            <a:avLst>
              <a:gd fmla="val 50000" name="adj"/>
            </a:avLst>
          </a:prstGeom>
          <a:solidFill>
            <a:srgbClr val="6AA8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4" name="Google Shape;434;p1"/>
          <p:cNvGrpSpPr/>
          <p:nvPr/>
        </p:nvGrpSpPr>
        <p:grpSpPr>
          <a:xfrm>
            <a:off x="472197" y="1702734"/>
            <a:ext cx="1801620" cy="1048210"/>
            <a:chOff x="430738" y="1829300"/>
            <a:chExt cx="2122800" cy="1391121"/>
          </a:xfrm>
        </p:grpSpPr>
        <p:pic>
          <p:nvPicPr>
            <p:cNvPr descr="Imagen relacionada" id="435" name="Google Shape;435;p1"/>
            <p:cNvPicPr preferRelativeResize="0"/>
            <p:nvPr/>
          </p:nvPicPr>
          <p:blipFill rotWithShape="1">
            <a:blip r:embed="rId3">
              <a:alphaModFix/>
            </a:blip>
            <a:srcRect b="0" l="0" r="0" t="0"/>
            <a:stretch/>
          </p:blipFill>
          <p:spPr>
            <a:xfrm flipH="1">
              <a:off x="506950" y="1829300"/>
              <a:ext cx="1789200" cy="1391121"/>
            </a:xfrm>
            <a:prstGeom prst="rect">
              <a:avLst/>
            </a:prstGeom>
            <a:noFill/>
            <a:ln>
              <a:noFill/>
            </a:ln>
          </p:spPr>
        </p:pic>
        <p:sp>
          <p:nvSpPr>
            <p:cNvPr id="436" name="Google Shape;436;p1"/>
            <p:cNvSpPr txBox="1"/>
            <p:nvPr/>
          </p:nvSpPr>
          <p:spPr>
            <a:xfrm>
              <a:off x="430738" y="2981848"/>
              <a:ext cx="2122800" cy="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US" sz="800">
                  <a:solidFill>
                    <a:srgbClr val="FFFFFF"/>
                  </a:solidFill>
                </a:rPr>
                <a:t>The SMAP mission</a:t>
              </a:r>
              <a:r>
                <a:rPr i="1" lang="en-US" sz="600">
                  <a:solidFill>
                    <a:srgbClr val="FFFFFF"/>
                  </a:solidFill>
                </a:rPr>
                <a:t> [online: https://www.ntsg.umt.edu/project/smap.php]</a:t>
              </a:r>
              <a:endParaRPr i="1" sz="600">
                <a:solidFill>
                  <a:srgbClr val="FFFFFF"/>
                </a:solidFill>
              </a:endParaRPr>
            </a:p>
          </p:txBody>
        </p:sp>
      </p:grpSp>
      <p:sp>
        <p:nvSpPr>
          <p:cNvPr id="437" name="Google Shape;437;p1"/>
          <p:cNvSpPr txBox="1"/>
          <p:nvPr/>
        </p:nvSpPr>
        <p:spPr>
          <a:xfrm>
            <a:off x="439707" y="1433925"/>
            <a:ext cx="1634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a:t>Satellite data</a:t>
            </a:r>
            <a:endParaRPr b="1"/>
          </a:p>
        </p:txBody>
      </p:sp>
      <p:grpSp>
        <p:nvGrpSpPr>
          <p:cNvPr id="438" name="Google Shape;438;p1"/>
          <p:cNvGrpSpPr/>
          <p:nvPr/>
        </p:nvGrpSpPr>
        <p:grpSpPr>
          <a:xfrm>
            <a:off x="454736" y="3080233"/>
            <a:ext cx="1567436" cy="1034158"/>
            <a:chOff x="225725" y="3756150"/>
            <a:chExt cx="1862226" cy="1570475"/>
          </a:xfrm>
        </p:grpSpPr>
        <p:pic>
          <p:nvPicPr>
            <p:cNvPr id="439" name="Google Shape;439;p1"/>
            <p:cNvPicPr preferRelativeResize="0"/>
            <p:nvPr/>
          </p:nvPicPr>
          <p:blipFill>
            <a:blip r:embed="rId4">
              <a:alphaModFix/>
            </a:blip>
            <a:stretch>
              <a:fillRect/>
            </a:stretch>
          </p:blipFill>
          <p:spPr>
            <a:xfrm>
              <a:off x="298751" y="3756150"/>
              <a:ext cx="1789200" cy="1356193"/>
            </a:xfrm>
            <a:prstGeom prst="rect">
              <a:avLst/>
            </a:prstGeom>
            <a:noFill/>
            <a:ln>
              <a:noFill/>
            </a:ln>
          </p:spPr>
        </p:pic>
        <p:sp>
          <p:nvSpPr>
            <p:cNvPr id="440" name="Google Shape;440;p1"/>
            <p:cNvSpPr txBox="1"/>
            <p:nvPr/>
          </p:nvSpPr>
          <p:spPr>
            <a:xfrm>
              <a:off x="225725" y="4882625"/>
              <a:ext cx="1789200" cy="44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700"/>
                <a:t>Di, Kaichang &amp; Li, Rainie. 2007</a:t>
              </a:r>
              <a:endParaRPr i="1" sz="700"/>
            </a:p>
          </p:txBody>
        </p:sp>
      </p:grpSp>
      <p:sp>
        <p:nvSpPr>
          <p:cNvPr id="441" name="Google Shape;441;p1"/>
          <p:cNvSpPr txBox="1"/>
          <p:nvPr/>
        </p:nvSpPr>
        <p:spPr>
          <a:xfrm>
            <a:off x="421085" y="2842286"/>
            <a:ext cx="1965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a:t>Terrain parameters</a:t>
            </a:r>
            <a:endParaRPr b="1"/>
          </a:p>
        </p:txBody>
      </p:sp>
      <p:sp>
        <p:nvSpPr>
          <p:cNvPr id="442" name="Google Shape;442;p1"/>
          <p:cNvSpPr/>
          <p:nvPr/>
        </p:nvSpPr>
        <p:spPr>
          <a:xfrm>
            <a:off x="2473094" y="2166769"/>
            <a:ext cx="660900" cy="1388100"/>
          </a:xfrm>
          <a:prstGeom prst="can">
            <a:avLst>
              <a:gd fmla="val 25000" name="adj"/>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
          <p:cNvSpPr txBox="1"/>
          <p:nvPr/>
        </p:nvSpPr>
        <p:spPr>
          <a:xfrm>
            <a:off x="472172" y="2775244"/>
            <a:ext cx="1634400" cy="125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US" sz="1300"/>
              <a:t>&lt;long., lat., sm&gt;</a:t>
            </a:r>
            <a:endParaRPr i="1" sz="1300"/>
          </a:p>
        </p:txBody>
      </p:sp>
      <p:sp>
        <p:nvSpPr>
          <p:cNvPr id="444" name="Google Shape;444;p1"/>
          <p:cNvSpPr txBox="1"/>
          <p:nvPr/>
        </p:nvSpPr>
        <p:spPr>
          <a:xfrm>
            <a:off x="421072" y="3969396"/>
            <a:ext cx="1634400" cy="125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US" sz="1300"/>
              <a:t>&lt;p</a:t>
            </a:r>
            <a:r>
              <a:rPr baseline="-25000" i="1" lang="en-US" sz="1300"/>
              <a:t>1</a:t>
            </a:r>
            <a:r>
              <a:rPr i="1" lang="en-US" sz="1300"/>
              <a:t>,p</a:t>
            </a:r>
            <a:r>
              <a:rPr baseline="-25000" i="1" lang="en-US" sz="1300"/>
              <a:t>2</a:t>
            </a:r>
            <a:r>
              <a:rPr i="1" lang="en-US" sz="1300"/>
              <a:t>,...,p</a:t>
            </a:r>
            <a:r>
              <a:rPr baseline="-25000" i="1" lang="en-US" sz="1300"/>
              <a:t>n</a:t>
            </a:r>
            <a:r>
              <a:rPr i="1" lang="en-US" sz="1300"/>
              <a:t>&gt;</a:t>
            </a:r>
            <a:endParaRPr i="1" sz="1300"/>
          </a:p>
        </p:txBody>
      </p:sp>
      <p:sp>
        <p:nvSpPr>
          <p:cNvPr id="445" name="Google Shape;445;p1"/>
          <p:cNvSpPr/>
          <p:nvPr/>
        </p:nvSpPr>
        <p:spPr>
          <a:xfrm>
            <a:off x="2075188" y="2434330"/>
            <a:ext cx="340800" cy="138300"/>
          </a:xfrm>
          <a:prstGeom prst="rightArrow">
            <a:avLst>
              <a:gd fmla="val 50000" name="adj1"/>
              <a:gd fmla="val 50000" name="adj2"/>
            </a:avLst>
          </a:prstGeom>
          <a:solidFill>
            <a:srgbClr val="6969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
          <p:cNvSpPr/>
          <p:nvPr/>
        </p:nvSpPr>
        <p:spPr>
          <a:xfrm>
            <a:off x="2079698" y="3210266"/>
            <a:ext cx="340800" cy="138300"/>
          </a:xfrm>
          <a:prstGeom prst="rightArrow">
            <a:avLst>
              <a:gd fmla="val 50000" name="adj1"/>
              <a:gd fmla="val 50000" name="adj2"/>
            </a:avLst>
          </a:prstGeom>
          <a:solidFill>
            <a:srgbClr val="6969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
          <p:cNvSpPr txBox="1"/>
          <p:nvPr/>
        </p:nvSpPr>
        <p:spPr>
          <a:xfrm>
            <a:off x="951622" y="4155640"/>
            <a:ext cx="18984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500"/>
              <a:t>Data collection</a:t>
            </a:r>
            <a:endParaRPr b="1" sz="1500"/>
          </a:p>
        </p:txBody>
      </p:sp>
      <p:sp>
        <p:nvSpPr>
          <p:cNvPr id="448" name="Google Shape;448;p1"/>
          <p:cNvSpPr txBox="1"/>
          <p:nvPr/>
        </p:nvSpPr>
        <p:spPr>
          <a:xfrm>
            <a:off x="2282689" y="3572852"/>
            <a:ext cx="9609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600"/>
              <a:t>Data storage</a:t>
            </a:r>
            <a:endParaRPr sz="1600"/>
          </a:p>
        </p:txBody>
      </p:sp>
      <p:sp>
        <p:nvSpPr>
          <p:cNvPr id="449" name="Google Shape;449;p1"/>
          <p:cNvSpPr txBox="1"/>
          <p:nvPr/>
        </p:nvSpPr>
        <p:spPr>
          <a:xfrm>
            <a:off x="3552804" y="3572847"/>
            <a:ext cx="13353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600"/>
              <a:t>Region selection</a:t>
            </a:r>
            <a:endParaRPr sz="1600"/>
          </a:p>
        </p:txBody>
      </p:sp>
      <p:sp>
        <p:nvSpPr>
          <p:cNvPr id="450" name="Google Shape;450;p1"/>
          <p:cNvSpPr/>
          <p:nvPr/>
        </p:nvSpPr>
        <p:spPr>
          <a:xfrm>
            <a:off x="3201027" y="2783979"/>
            <a:ext cx="448800" cy="138300"/>
          </a:xfrm>
          <a:prstGeom prst="rightArrow">
            <a:avLst>
              <a:gd fmla="val 50000" name="adj1"/>
              <a:gd fmla="val 50000" name="adj2"/>
            </a:avLst>
          </a:prstGeom>
          <a:solidFill>
            <a:srgbClr val="6969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
          <p:cNvSpPr/>
          <p:nvPr/>
        </p:nvSpPr>
        <p:spPr>
          <a:xfrm>
            <a:off x="3512245" y="1634631"/>
            <a:ext cx="771600" cy="484800"/>
          </a:xfrm>
          <a:prstGeom prst="plaque">
            <a:avLst>
              <a:gd fmla="val 16667" name="adj"/>
            </a:avLst>
          </a:prstGeom>
          <a:solidFill>
            <a:srgbClr val="274E13"/>
          </a:solidFill>
          <a:ln cap="flat" cmpd="sng" w="9525">
            <a:solidFill>
              <a:srgbClr val="B3B3B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
          <p:cNvSpPr/>
          <p:nvPr/>
        </p:nvSpPr>
        <p:spPr>
          <a:xfrm>
            <a:off x="3651462" y="1721320"/>
            <a:ext cx="771600" cy="484800"/>
          </a:xfrm>
          <a:prstGeom prst="plaque">
            <a:avLst>
              <a:gd fmla="val 16667" name="adj"/>
            </a:avLst>
          </a:prstGeom>
          <a:solidFill>
            <a:srgbClr val="6AA84F"/>
          </a:solidFill>
          <a:ln cap="flat" cmpd="sng" w="9525">
            <a:solidFill>
              <a:srgbClr val="B3B3B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
          <p:cNvSpPr/>
          <p:nvPr/>
        </p:nvSpPr>
        <p:spPr>
          <a:xfrm>
            <a:off x="3790679" y="1808010"/>
            <a:ext cx="771600" cy="484800"/>
          </a:xfrm>
          <a:prstGeom prst="plaque">
            <a:avLst>
              <a:gd fmla="val 16667" name="adj"/>
            </a:avLst>
          </a:prstGeom>
          <a:solidFill>
            <a:srgbClr val="D9EAD3"/>
          </a:solidFill>
          <a:ln cap="flat" cmpd="sng" w="9525">
            <a:solidFill>
              <a:srgbClr val="B3B3B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
          <p:cNvSpPr/>
          <p:nvPr/>
        </p:nvSpPr>
        <p:spPr>
          <a:xfrm>
            <a:off x="3780928" y="2610936"/>
            <a:ext cx="771600" cy="484800"/>
          </a:xfrm>
          <a:prstGeom prst="plaque">
            <a:avLst>
              <a:gd fmla="val 16667" name="adj"/>
            </a:avLst>
          </a:prstGeom>
          <a:solidFill>
            <a:srgbClr val="FFFFFF"/>
          </a:solidFill>
          <a:ln cap="flat" cmpd="sng" w="9525">
            <a:solidFill>
              <a:srgbClr val="B3B3B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
          <p:cNvSpPr txBox="1"/>
          <p:nvPr/>
        </p:nvSpPr>
        <p:spPr>
          <a:xfrm>
            <a:off x="3669229" y="1774697"/>
            <a:ext cx="1007700" cy="37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000"/>
              <a:t>Region of Interest (ROI)</a:t>
            </a:r>
            <a:endParaRPr sz="1000"/>
          </a:p>
        </p:txBody>
      </p:sp>
      <p:sp>
        <p:nvSpPr>
          <p:cNvPr id="456" name="Google Shape;456;p1"/>
          <p:cNvSpPr/>
          <p:nvPr/>
        </p:nvSpPr>
        <p:spPr>
          <a:xfrm rot="5400000">
            <a:off x="3938882" y="2435572"/>
            <a:ext cx="475200" cy="163200"/>
          </a:xfrm>
          <a:prstGeom prst="rightArrow">
            <a:avLst>
              <a:gd fmla="val 50000" name="adj1"/>
              <a:gd fmla="val 50000" name="adj2"/>
            </a:avLst>
          </a:prstGeom>
          <a:solidFill>
            <a:srgbClr val="6969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
          <p:cNvSpPr/>
          <p:nvPr/>
        </p:nvSpPr>
        <p:spPr>
          <a:xfrm>
            <a:off x="5328254" y="2391196"/>
            <a:ext cx="1457100" cy="939000"/>
          </a:xfrm>
          <a:prstGeom prst="homePlate">
            <a:avLst>
              <a:gd fmla="val 50000" name="adj"/>
            </a:avLst>
          </a:prstGeom>
          <a:solidFill>
            <a:srgbClr val="6AA8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
          <p:cNvSpPr/>
          <p:nvPr/>
        </p:nvSpPr>
        <p:spPr>
          <a:xfrm>
            <a:off x="5410533" y="2623031"/>
            <a:ext cx="1034700" cy="475200"/>
          </a:xfrm>
          <a:prstGeom prst="plus">
            <a:avLst>
              <a:gd fmla="val 25000" name="adj"/>
            </a:avLst>
          </a:prstGeom>
          <a:solidFill>
            <a:srgbClr val="FFFFFF"/>
          </a:solidFill>
          <a:ln cap="flat" cmpd="sng" w="9525">
            <a:solidFill>
              <a:srgbClr val="B6D7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
          <p:cNvSpPr/>
          <p:nvPr/>
        </p:nvSpPr>
        <p:spPr>
          <a:xfrm>
            <a:off x="5171201" y="1674817"/>
            <a:ext cx="1027500" cy="475200"/>
          </a:xfrm>
          <a:prstGeom prst="plus">
            <a:avLst>
              <a:gd fmla="val 25000" name="adj"/>
            </a:avLst>
          </a:prstGeom>
          <a:solidFill>
            <a:srgbClr val="7F6000"/>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
          <p:cNvSpPr/>
          <p:nvPr/>
        </p:nvSpPr>
        <p:spPr>
          <a:xfrm>
            <a:off x="5253386" y="1733673"/>
            <a:ext cx="1027500" cy="475200"/>
          </a:xfrm>
          <a:prstGeom prst="plus">
            <a:avLst>
              <a:gd fmla="val 25000" name="adj"/>
            </a:avLst>
          </a:prstGeom>
          <a:solidFill>
            <a:srgbClr val="BF9000"/>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
          <p:cNvSpPr/>
          <p:nvPr/>
        </p:nvSpPr>
        <p:spPr>
          <a:xfrm>
            <a:off x="5335572" y="1792530"/>
            <a:ext cx="1027500" cy="475200"/>
          </a:xfrm>
          <a:prstGeom prst="plus">
            <a:avLst>
              <a:gd fmla="val 25000" name="adj"/>
            </a:avLst>
          </a:prstGeom>
          <a:solidFill>
            <a:srgbClr val="F1C232"/>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
          <p:cNvSpPr/>
          <p:nvPr/>
        </p:nvSpPr>
        <p:spPr>
          <a:xfrm>
            <a:off x="5417757" y="1851387"/>
            <a:ext cx="1027500" cy="475200"/>
          </a:xfrm>
          <a:prstGeom prst="plus">
            <a:avLst>
              <a:gd fmla="val 25000" name="adj"/>
            </a:avLst>
          </a:prstGeom>
          <a:solidFill>
            <a:srgbClr val="FFE599"/>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t>KNN</a:t>
            </a:r>
            <a:endParaRPr/>
          </a:p>
        </p:txBody>
      </p:sp>
      <p:sp>
        <p:nvSpPr>
          <p:cNvPr id="463" name="Google Shape;463;p1"/>
          <p:cNvSpPr/>
          <p:nvPr/>
        </p:nvSpPr>
        <p:spPr>
          <a:xfrm rot="5400000">
            <a:off x="5701488" y="2435722"/>
            <a:ext cx="475500" cy="163200"/>
          </a:xfrm>
          <a:prstGeom prst="rightArrow">
            <a:avLst>
              <a:gd fmla="val 50000" name="adj1"/>
              <a:gd fmla="val 50000" name="adj2"/>
            </a:avLst>
          </a:prstGeom>
          <a:solidFill>
            <a:srgbClr val="6969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
          <p:cNvSpPr txBox="1"/>
          <p:nvPr/>
        </p:nvSpPr>
        <p:spPr>
          <a:xfrm>
            <a:off x="5423829" y="3555314"/>
            <a:ext cx="10077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600"/>
              <a:t>ML</a:t>
            </a:r>
            <a:br>
              <a:rPr lang="en-US" sz="1600"/>
            </a:br>
            <a:r>
              <a:rPr lang="en-US" sz="1600"/>
              <a:t>Modeling </a:t>
            </a:r>
            <a:endParaRPr sz="1600"/>
          </a:p>
        </p:txBody>
      </p:sp>
      <p:pic>
        <p:nvPicPr>
          <p:cNvPr id="465" name="Google Shape;465;p1"/>
          <p:cNvPicPr preferRelativeResize="0"/>
          <p:nvPr/>
        </p:nvPicPr>
        <p:blipFill rotWithShape="1">
          <a:blip r:embed="rId5">
            <a:alphaModFix/>
          </a:blip>
          <a:srcRect b="64968" l="69274" r="16783" t="3488"/>
          <a:stretch/>
        </p:blipFill>
        <p:spPr>
          <a:xfrm>
            <a:off x="7230708" y="1693489"/>
            <a:ext cx="1352797" cy="724509"/>
          </a:xfrm>
          <a:prstGeom prst="rect">
            <a:avLst/>
          </a:prstGeom>
          <a:noFill/>
          <a:ln>
            <a:noFill/>
          </a:ln>
        </p:spPr>
      </p:pic>
      <p:pic>
        <p:nvPicPr>
          <p:cNvPr id="466" name="Google Shape;466;p1"/>
          <p:cNvPicPr preferRelativeResize="0"/>
          <p:nvPr/>
        </p:nvPicPr>
        <p:blipFill rotWithShape="1">
          <a:blip r:embed="rId5">
            <a:alphaModFix/>
          </a:blip>
          <a:srcRect b="4710" l="85389" r="1618" t="35588"/>
          <a:stretch/>
        </p:blipFill>
        <p:spPr>
          <a:xfrm>
            <a:off x="7888527" y="2952640"/>
            <a:ext cx="961061" cy="1045470"/>
          </a:xfrm>
          <a:prstGeom prst="rect">
            <a:avLst/>
          </a:prstGeom>
          <a:noFill/>
          <a:ln>
            <a:noFill/>
          </a:ln>
        </p:spPr>
      </p:pic>
      <p:pic>
        <p:nvPicPr>
          <p:cNvPr id="467" name="Google Shape;467;p1"/>
          <p:cNvPicPr preferRelativeResize="0"/>
          <p:nvPr/>
        </p:nvPicPr>
        <p:blipFill rotWithShape="1">
          <a:blip r:embed="rId5">
            <a:alphaModFix/>
          </a:blip>
          <a:srcRect b="9185" l="70008" r="14994" t="36205"/>
          <a:stretch/>
        </p:blipFill>
        <p:spPr>
          <a:xfrm>
            <a:off x="7038668" y="2418009"/>
            <a:ext cx="1131825" cy="975526"/>
          </a:xfrm>
          <a:prstGeom prst="rect">
            <a:avLst/>
          </a:prstGeom>
          <a:noFill/>
          <a:ln>
            <a:noFill/>
          </a:ln>
        </p:spPr>
      </p:pic>
      <p:sp>
        <p:nvSpPr>
          <p:cNvPr id="468" name="Google Shape;468;p1"/>
          <p:cNvSpPr txBox="1"/>
          <p:nvPr/>
        </p:nvSpPr>
        <p:spPr>
          <a:xfrm>
            <a:off x="5105840" y="4155640"/>
            <a:ext cx="16344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500"/>
              <a:t>Modeling</a:t>
            </a:r>
            <a:endParaRPr b="1" sz="1500"/>
          </a:p>
        </p:txBody>
      </p:sp>
      <p:sp>
        <p:nvSpPr>
          <p:cNvPr id="469" name="Google Shape;469;p1"/>
          <p:cNvSpPr txBox="1"/>
          <p:nvPr/>
        </p:nvSpPr>
        <p:spPr>
          <a:xfrm>
            <a:off x="6975408" y="4155640"/>
            <a:ext cx="18984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500"/>
              <a:t>Analysis</a:t>
            </a:r>
            <a:endParaRPr b="1" sz="1500"/>
          </a:p>
        </p:txBody>
      </p:sp>
      <p:sp>
        <p:nvSpPr>
          <p:cNvPr id="470" name="Google Shape;470;p1"/>
          <p:cNvSpPr txBox="1"/>
          <p:nvPr/>
        </p:nvSpPr>
        <p:spPr>
          <a:xfrm>
            <a:off x="3209072" y="4155640"/>
            <a:ext cx="18984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500"/>
              <a:t>Preprocessing</a:t>
            </a:r>
            <a:endParaRPr b="1" sz="1500"/>
          </a:p>
        </p:txBody>
      </p:sp>
      <p:sp>
        <p:nvSpPr>
          <p:cNvPr id="471" name="Google Shape;471;p1"/>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5" name="Shape 475"/>
        <p:cNvGrpSpPr/>
        <p:nvPr/>
      </p:nvGrpSpPr>
      <p:grpSpPr>
        <a:xfrm>
          <a:off x="0" y="0"/>
          <a:ext cx="0" cy="0"/>
          <a:chOff x="0" y="0"/>
          <a:chExt cx="0" cy="0"/>
        </a:xfrm>
      </p:grpSpPr>
      <p:sp>
        <p:nvSpPr>
          <p:cNvPr id="476" name="Google Shape;476;g10e30f36dc0_0_79"/>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Data size for region of interest (Oklahoma)</a:t>
            </a:r>
            <a:endParaRPr/>
          </a:p>
        </p:txBody>
      </p:sp>
      <p:sp>
        <p:nvSpPr>
          <p:cNvPr id="477" name="Google Shape;477;g10e30f36dc0_0_79"/>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478" name="Google Shape;478;g10e30f36dc0_0_79"/>
          <p:cNvSpPr txBox="1"/>
          <p:nvPr/>
        </p:nvSpPr>
        <p:spPr>
          <a:xfrm>
            <a:off x="552325" y="698075"/>
            <a:ext cx="6090900" cy="7080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rgbClr val="000000"/>
              </a:buClr>
              <a:buSzPts val="1700"/>
              <a:buFont typeface="Calibri"/>
              <a:buChar char="●"/>
            </a:pPr>
            <a:r>
              <a:rPr i="0" lang="en-US" sz="1700" u="none" cap="none" strike="noStrike">
                <a:solidFill>
                  <a:srgbClr val="000000"/>
                </a:solidFill>
                <a:latin typeface="Calibri"/>
                <a:ea typeface="Calibri"/>
                <a:cs typeface="Calibri"/>
                <a:sym typeface="Calibri"/>
              </a:rPr>
              <a:t>Sample data of Oklahoma at different resolutions</a:t>
            </a:r>
            <a:endParaRPr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i="0" lang="en-US" sz="1700" u="none" cap="none" strike="noStrike">
                <a:solidFill>
                  <a:srgbClr val="000000"/>
                </a:solidFill>
                <a:latin typeface="Calibri"/>
                <a:ea typeface="Calibri"/>
                <a:cs typeface="Calibri"/>
                <a:sym typeface="Calibri"/>
              </a:rPr>
              <a:t>Satellite data: 1 month (January, 2010) </a:t>
            </a:r>
            <a:endParaRPr i="0" sz="1700" u="none" cap="none" strike="noStrike">
              <a:solidFill>
                <a:srgbClr val="000000"/>
              </a:solidFill>
              <a:latin typeface="Calibri"/>
              <a:ea typeface="Calibri"/>
              <a:cs typeface="Calibri"/>
              <a:sym typeface="Calibri"/>
            </a:endParaRPr>
          </a:p>
        </p:txBody>
      </p:sp>
      <p:sp>
        <p:nvSpPr>
          <p:cNvPr id="479" name="Google Shape;479;g10e30f36dc0_0_79"/>
          <p:cNvSpPr/>
          <p:nvPr/>
        </p:nvSpPr>
        <p:spPr>
          <a:xfrm>
            <a:off x="5055146" y="1910340"/>
            <a:ext cx="1535700" cy="394200"/>
          </a:xfrm>
          <a:prstGeom prst="rect">
            <a:avLst/>
          </a:prstGeom>
          <a:solidFill>
            <a:srgbClr val="6AA84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r">
              <a:spcBef>
                <a:spcPts val="0"/>
              </a:spcBef>
              <a:spcAft>
                <a:spcPts val="0"/>
              </a:spcAft>
              <a:buNone/>
            </a:pPr>
            <a:r>
              <a:rPr b="1" lang="en-US" sz="1700">
                <a:solidFill>
                  <a:srgbClr val="FFFFFF"/>
                </a:solidFill>
              </a:rPr>
              <a:t>4.55 GB</a:t>
            </a:r>
            <a:endParaRPr b="1" sz="1700">
              <a:solidFill>
                <a:srgbClr val="FFFFFF"/>
              </a:solidFill>
            </a:endParaRPr>
          </a:p>
        </p:txBody>
      </p:sp>
      <p:pic>
        <p:nvPicPr>
          <p:cNvPr id="480" name="Google Shape;480;g10e30f36dc0_0_79"/>
          <p:cNvPicPr preferRelativeResize="0"/>
          <p:nvPr/>
        </p:nvPicPr>
        <p:blipFill>
          <a:blip r:embed="rId3">
            <a:alphaModFix/>
          </a:blip>
          <a:stretch>
            <a:fillRect/>
          </a:stretch>
        </p:blipFill>
        <p:spPr>
          <a:xfrm>
            <a:off x="6726457" y="1798078"/>
            <a:ext cx="482902" cy="515392"/>
          </a:xfrm>
          <a:prstGeom prst="rect">
            <a:avLst/>
          </a:prstGeom>
          <a:noFill/>
          <a:ln>
            <a:noFill/>
          </a:ln>
        </p:spPr>
      </p:pic>
      <p:pic>
        <p:nvPicPr>
          <p:cNvPr id="481" name="Google Shape;481;g10e30f36dc0_0_79"/>
          <p:cNvPicPr preferRelativeResize="0"/>
          <p:nvPr/>
        </p:nvPicPr>
        <p:blipFill>
          <a:blip r:embed="rId3">
            <a:alphaModFix/>
          </a:blip>
          <a:stretch>
            <a:fillRect/>
          </a:stretch>
        </p:blipFill>
        <p:spPr>
          <a:xfrm>
            <a:off x="6731268" y="2607053"/>
            <a:ext cx="482902" cy="515392"/>
          </a:xfrm>
          <a:prstGeom prst="rect">
            <a:avLst/>
          </a:prstGeom>
          <a:noFill/>
          <a:ln>
            <a:noFill/>
          </a:ln>
        </p:spPr>
      </p:pic>
      <p:pic>
        <p:nvPicPr>
          <p:cNvPr id="482" name="Google Shape;482;g10e30f36dc0_0_79"/>
          <p:cNvPicPr preferRelativeResize="0"/>
          <p:nvPr/>
        </p:nvPicPr>
        <p:blipFill>
          <a:blip r:embed="rId3">
            <a:alphaModFix/>
          </a:blip>
          <a:stretch>
            <a:fillRect/>
          </a:stretch>
        </p:blipFill>
        <p:spPr>
          <a:xfrm>
            <a:off x="7214170" y="2607053"/>
            <a:ext cx="482902" cy="515392"/>
          </a:xfrm>
          <a:prstGeom prst="rect">
            <a:avLst/>
          </a:prstGeom>
          <a:noFill/>
          <a:ln>
            <a:noFill/>
          </a:ln>
        </p:spPr>
      </p:pic>
      <p:pic>
        <p:nvPicPr>
          <p:cNvPr id="483" name="Google Shape;483;g10e30f36dc0_0_79"/>
          <p:cNvPicPr preferRelativeResize="0"/>
          <p:nvPr/>
        </p:nvPicPr>
        <p:blipFill>
          <a:blip r:embed="rId3">
            <a:alphaModFix/>
          </a:blip>
          <a:stretch>
            <a:fillRect/>
          </a:stretch>
        </p:blipFill>
        <p:spPr>
          <a:xfrm>
            <a:off x="7697061" y="2607074"/>
            <a:ext cx="482902" cy="515392"/>
          </a:xfrm>
          <a:prstGeom prst="rect">
            <a:avLst/>
          </a:prstGeom>
          <a:noFill/>
          <a:ln>
            <a:noFill/>
          </a:ln>
        </p:spPr>
      </p:pic>
      <p:sp>
        <p:nvSpPr>
          <p:cNvPr id="484" name="Google Shape;484;g10e30f36dc0_0_79"/>
          <p:cNvSpPr/>
          <p:nvPr/>
        </p:nvSpPr>
        <p:spPr>
          <a:xfrm>
            <a:off x="5055146" y="2755710"/>
            <a:ext cx="1535700" cy="394200"/>
          </a:xfrm>
          <a:prstGeom prst="rect">
            <a:avLst/>
          </a:prstGeom>
          <a:solidFill>
            <a:srgbClr val="F1C23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r">
              <a:spcBef>
                <a:spcPts val="0"/>
              </a:spcBef>
              <a:spcAft>
                <a:spcPts val="0"/>
              </a:spcAft>
              <a:buNone/>
            </a:pPr>
            <a:r>
              <a:rPr b="1" lang="en-US" sz="1700">
                <a:solidFill>
                  <a:srgbClr val="FFFFFF"/>
                </a:solidFill>
              </a:rPr>
              <a:t>420.76 GB</a:t>
            </a:r>
            <a:endParaRPr b="1" sz="1700">
              <a:solidFill>
                <a:srgbClr val="FFFFFF"/>
              </a:solidFill>
            </a:endParaRPr>
          </a:p>
        </p:txBody>
      </p:sp>
      <p:sp>
        <p:nvSpPr>
          <p:cNvPr id="485" name="Google Shape;485;g10e30f36dc0_0_79"/>
          <p:cNvSpPr/>
          <p:nvPr/>
        </p:nvSpPr>
        <p:spPr>
          <a:xfrm>
            <a:off x="5055146" y="3655308"/>
            <a:ext cx="1535700" cy="394200"/>
          </a:xfrm>
          <a:prstGeom prst="rect">
            <a:avLst/>
          </a:prstGeom>
          <a:solidFill>
            <a:srgbClr val="990000"/>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r">
              <a:spcBef>
                <a:spcPts val="0"/>
              </a:spcBef>
              <a:spcAft>
                <a:spcPts val="0"/>
              </a:spcAft>
              <a:buNone/>
            </a:pPr>
            <a:r>
              <a:rPr b="1" lang="en-US" sz="1700">
                <a:solidFill>
                  <a:srgbClr val="FFFFFF"/>
                </a:solidFill>
              </a:rPr>
              <a:t>42,080.00 GB</a:t>
            </a:r>
            <a:endParaRPr b="1" sz="1700">
              <a:solidFill>
                <a:srgbClr val="FFFFFF"/>
              </a:solidFill>
            </a:endParaRPr>
          </a:p>
        </p:txBody>
      </p:sp>
      <p:pic>
        <p:nvPicPr>
          <p:cNvPr id="486" name="Google Shape;486;g10e30f36dc0_0_79"/>
          <p:cNvPicPr preferRelativeResize="0"/>
          <p:nvPr/>
        </p:nvPicPr>
        <p:blipFill>
          <a:blip r:embed="rId3">
            <a:alphaModFix/>
          </a:blip>
          <a:stretch>
            <a:fillRect/>
          </a:stretch>
        </p:blipFill>
        <p:spPr>
          <a:xfrm>
            <a:off x="6731279" y="3416027"/>
            <a:ext cx="482902" cy="515392"/>
          </a:xfrm>
          <a:prstGeom prst="rect">
            <a:avLst/>
          </a:prstGeom>
          <a:noFill/>
          <a:ln>
            <a:noFill/>
          </a:ln>
        </p:spPr>
      </p:pic>
      <p:pic>
        <p:nvPicPr>
          <p:cNvPr id="487" name="Google Shape;487;g10e30f36dc0_0_79"/>
          <p:cNvPicPr preferRelativeResize="0"/>
          <p:nvPr/>
        </p:nvPicPr>
        <p:blipFill>
          <a:blip r:embed="rId3">
            <a:alphaModFix/>
          </a:blip>
          <a:stretch>
            <a:fillRect/>
          </a:stretch>
        </p:blipFill>
        <p:spPr>
          <a:xfrm>
            <a:off x="7214181" y="3416027"/>
            <a:ext cx="482902" cy="515392"/>
          </a:xfrm>
          <a:prstGeom prst="rect">
            <a:avLst/>
          </a:prstGeom>
          <a:noFill/>
          <a:ln>
            <a:noFill/>
          </a:ln>
        </p:spPr>
      </p:pic>
      <p:pic>
        <p:nvPicPr>
          <p:cNvPr id="488" name="Google Shape;488;g10e30f36dc0_0_79"/>
          <p:cNvPicPr preferRelativeResize="0"/>
          <p:nvPr/>
        </p:nvPicPr>
        <p:blipFill>
          <a:blip r:embed="rId3">
            <a:alphaModFix/>
          </a:blip>
          <a:stretch>
            <a:fillRect/>
          </a:stretch>
        </p:blipFill>
        <p:spPr>
          <a:xfrm>
            <a:off x="7697072" y="3416048"/>
            <a:ext cx="482902" cy="515392"/>
          </a:xfrm>
          <a:prstGeom prst="rect">
            <a:avLst/>
          </a:prstGeom>
          <a:noFill/>
          <a:ln>
            <a:noFill/>
          </a:ln>
        </p:spPr>
      </p:pic>
      <p:pic>
        <p:nvPicPr>
          <p:cNvPr id="489" name="Google Shape;489;g10e30f36dc0_0_79"/>
          <p:cNvPicPr preferRelativeResize="0"/>
          <p:nvPr/>
        </p:nvPicPr>
        <p:blipFill>
          <a:blip r:embed="rId3">
            <a:alphaModFix/>
          </a:blip>
          <a:stretch>
            <a:fillRect/>
          </a:stretch>
        </p:blipFill>
        <p:spPr>
          <a:xfrm>
            <a:off x="8181222" y="3416048"/>
            <a:ext cx="482902" cy="515392"/>
          </a:xfrm>
          <a:prstGeom prst="rect">
            <a:avLst/>
          </a:prstGeom>
          <a:noFill/>
          <a:ln>
            <a:noFill/>
          </a:ln>
        </p:spPr>
      </p:pic>
      <p:pic>
        <p:nvPicPr>
          <p:cNvPr id="490" name="Google Shape;490;g10e30f36dc0_0_79"/>
          <p:cNvPicPr preferRelativeResize="0"/>
          <p:nvPr/>
        </p:nvPicPr>
        <p:blipFill>
          <a:blip r:embed="rId3">
            <a:alphaModFix/>
          </a:blip>
          <a:stretch>
            <a:fillRect/>
          </a:stretch>
        </p:blipFill>
        <p:spPr>
          <a:xfrm>
            <a:off x="7006689" y="3803796"/>
            <a:ext cx="482902" cy="515392"/>
          </a:xfrm>
          <a:prstGeom prst="rect">
            <a:avLst/>
          </a:prstGeom>
          <a:noFill/>
          <a:ln>
            <a:noFill/>
          </a:ln>
        </p:spPr>
      </p:pic>
      <p:pic>
        <p:nvPicPr>
          <p:cNvPr id="491" name="Google Shape;491;g10e30f36dc0_0_79"/>
          <p:cNvPicPr preferRelativeResize="0"/>
          <p:nvPr/>
        </p:nvPicPr>
        <p:blipFill>
          <a:blip r:embed="rId3">
            <a:alphaModFix/>
          </a:blip>
          <a:stretch>
            <a:fillRect/>
          </a:stretch>
        </p:blipFill>
        <p:spPr>
          <a:xfrm>
            <a:off x="7489579" y="3803817"/>
            <a:ext cx="482902" cy="515392"/>
          </a:xfrm>
          <a:prstGeom prst="rect">
            <a:avLst/>
          </a:prstGeom>
          <a:noFill/>
          <a:ln>
            <a:noFill/>
          </a:ln>
        </p:spPr>
      </p:pic>
      <p:pic>
        <p:nvPicPr>
          <p:cNvPr id="492" name="Google Shape;492;g10e30f36dc0_0_79"/>
          <p:cNvPicPr preferRelativeResize="0"/>
          <p:nvPr/>
        </p:nvPicPr>
        <p:blipFill>
          <a:blip r:embed="rId3">
            <a:alphaModFix/>
          </a:blip>
          <a:stretch>
            <a:fillRect/>
          </a:stretch>
        </p:blipFill>
        <p:spPr>
          <a:xfrm>
            <a:off x="7972481" y="3803817"/>
            <a:ext cx="482902" cy="515392"/>
          </a:xfrm>
          <a:prstGeom prst="rect">
            <a:avLst/>
          </a:prstGeom>
          <a:noFill/>
          <a:ln>
            <a:noFill/>
          </a:ln>
        </p:spPr>
      </p:pic>
      <p:sp>
        <p:nvSpPr>
          <p:cNvPr id="493" name="Google Shape;493;g10e30f36dc0_0_79"/>
          <p:cNvSpPr/>
          <p:nvPr/>
        </p:nvSpPr>
        <p:spPr>
          <a:xfrm>
            <a:off x="2426902" y="1910340"/>
            <a:ext cx="1535700" cy="394200"/>
          </a:xfrm>
          <a:prstGeom prst="rect">
            <a:avLst/>
          </a:prstGeom>
          <a:solidFill>
            <a:srgbClr val="3F3F3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US" sz="1700">
                <a:solidFill>
                  <a:srgbClr val="FFFFFF"/>
                </a:solidFill>
              </a:rPr>
              <a:t>90 m x 90 m </a:t>
            </a:r>
            <a:endParaRPr b="1" sz="1700">
              <a:solidFill>
                <a:srgbClr val="FFFFFF"/>
              </a:solidFill>
            </a:endParaRPr>
          </a:p>
        </p:txBody>
      </p:sp>
      <p:sp>
        <p:nvSpPr>
          <p:cNvPr id="494" name="Google Shape;494;g10e30f36dc0_0_79"/>
          <p:cNvSpPr/>
          <p:nvPr/>
        </p:nvSpPr>
        <p:spPr>
          <a:xfrm>
            <a:off x="4165064" y="2055679"/>
            <a:ext cx="754500" cy="201300"/>
          </a:xfrm>
          <a:prstGeom prst="rightArrow">
            <a:avLst>
              <a:gd fmla="val 50000" name="adj1"/>
              <a:gd fmla="val 50000" name="adj2"/>
            </a:avLst>
          </a:prstGeom>
          <a:solidFill>
            <a:srgbClr val="3F3F3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10e30f36dc0_0_79"/>
          <p:cNvSpPr/>
          <p:nvPr/>
        </p:nvSpPr>
        <p:spPr>
          <a:xfrm>
            <a:off x="4165064" y="2831215"/>
            <a:ext cx="754500" cy="201300"/>
          </a:xfrm>
          <a:prstGeom prst="rightArrow">
            <a:avLst>
              <a:gd fmla="val 50000" name="adj1"/>
              <a:gd fmla="val 50000" name="adj2"/>
            </a:avLst>
          </a:prstGeom>
          <a:solidFill>
            <a:srgbClr val="3F3F3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10e30f36dc0_0_79"/>
          <p:cNvSpPr/>
          <p:nvPr/>
        </p:nvSpPr>
        <p:spPr>
          <a:xfrm>
            <a:off x="4165064" y="3736008"/>
            <a:ext cx="754500" cy="201300"/>
          </a:xfrm>
          <a:prstGeom prst="rightArrow">
            <a:avLst>
              <a:gd fmla="val 50000" name="adj1"/>
              <a:gd fmla="val 50000" name="adj2"/>
            </a:avLst>
          </a:prstGeom>
          <a:solidFill>
            <a:srgbClr val="3F3F3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7" name="Google Shape;497;g10e30f36dc0_0_79"/>
          <p:cNvPicPr preferRelativeResize="0"/>
          <p:nvPr/>
        </p:nvPicPr>
        <p:blipFill>
          <a:blip r:embed="rId3">
            <a:alphaModFix/>
          </a:blip>
          <a:stretch>
            <a:fillRect/>
          </a:stretch>
        </p:blipFill>
        <p:spPr>
          <a:xfrm>
            <a:off x="7283346" y="4126936"/>
            <a:ext cx="482902" cy="515392"/>
          </a:xfrm>
          <a:prstGeom prst="rect">
            <a:avLst/>
          </a:prstGeom>
          <a:noFill/>
          <a:ln>
            <a:noFill/>
          </a:ln>
        </p:spPr>
      </p:pic>
      <p:pic>
        <p:nvPicPr>
          <p:cNvPr id="498" name="Google Shape;498;g10e30f36dc0_0_79"/>
          <p:cNvPicPr preferRelativeResize="0"/>
          <p:nvPr/>
        </p:nvPicPr>
        <p:blipFill>
          <a:blip r:embed="rId3">
            <a:alphaModFix/>
          </a:blip>
          <a:stretch>
            <a:fillRect/>
          </a:stretch>
        </p:blipFill>
        <p:spPr>
          <a:xfrm>
            <a:off x="7766236" y="4126957"/>
            <a:ext cx="482902" cy="515392"/>
          </a:xfrm>
          <a:prstGeom prst="rect">
            <a:avLst/>
          </a:prstGeom>
          <a:noFill/>
          <a:ln>
            <a:noFill/>
          </a:ln>
        </p:spPr>
      </p:pic>
      <p:pic>
        <p:nvPicPr>
          <p:cNvPr id="499" name="Google Shape;499;g10e30f36dc0_0_79"/>
          <p:cNvPicPr preferRelativeResize="0"/>
          <p:nvPr/>
        </p:nvPicPr>
        <p:blipFill>
          <a:blip r:embed="rId3">
            <a:alphaModFix/>
          </a:blip>
          <a:stretch>
            <a:fillRect/>
          </a:stretch>
        </p:blipFill>
        <p:spPr>
          <a:xfrm>
            <a:off x="8181222" y="2607074"/>
            <a:ext cx="482902" cy="515392"/>
          </a:xfrm>
          <a:prstGeom prst="rect">
            <a:avLst/>
          </a:prstGeom>
          <a:noFill/>
          <a:ln>
            <a:noFill/>
          </a:ln>
        </p:spPr>
      </p:pic>
      <p:sp>
        <p:nvSpPr>
          <p:cNvPr id="500" name="Google Shape;500;g10e30f36dc0_0_79"/>
          <p:cNvSpPr/>
          <p:nvPr/>
        </p:nvSpPr>
        <p:spPr>
          <a:xfrm>
            <a:off x="2426902" y="2750504"/>
            <a:ext cx="1535700" cy="394200"/>
          </a:xfrm>
          <a:prstGeom prst="rect">
            <a:avLst/>
          </a:prstGeom>
          <a:solidFill>
            <a:srgbClr val="3F3F3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US" sz="1700">
                <a:solidFill>
                  <a:srgbClr val="FFFFFF"/>
                </a:solidFill>
              </a:rPr>
              <a:t>10 m x 10 m </a:t>
            </a:r>
            <a:endParaRPr b="1" sz="1700">
              <a:solidFill>
                <a:srgbClr val="FFFFFF"/>
              </a:solidFill>
            </a:endParaRPr>
          </a:p>
        </p:txBody>
      </p:sp>
      <p:sp>
        <p:nvSpPr>
          <p:cNvPr id="501" name="Google Shape;501;g10e30f36dc0_0_79"/>
          <p:cNvSpPr/>
          <p:nvPr/>
        </p:nvSpPr>
        <p:spPr>
          <a:xfrm>
            <a:off x="2426902" y="3655297"/>
            <a:ext cx="1535700" cy="394200"/>
          </a:xfrm>
          <a:prstGeom prst="rect">
            <a:avLst/>
          </a:prstGeom>
          <a:solidFill>
            <a:srgbClr val="3F3F3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US" sz="1700">
                <a:solidFill>
                  <a:srgbClr val="FFFFFF"/>
                </a:solidFill>
              </a:rPr>
              <a:t>1 m x 1 m </a:t>
            </a:r>
            <a:endParaRPr b="1" sz="1700">
              <a:solidFill>
                <a:srgbClr val="FFFFFF"/>
              </a:solidFill>
            </a:endParaRPr>
          </a:p>
        </p:txBody>
      </p:sp>
      <p:sp>
        <p:nvSpPr>
          <p:cNvPr id="502" name="Google Shape;502;g10e30f36dc0_0_79"/>
          <p:cNvSpPr/>
          <p:nvPr/>
        </p:nvSpPr>
        <p:spPr>
          <a:xfrm>
            <a:off x="2038511" y="1877867"/>
            <a:ext cx="341400" cy="2216100"/>
          </a:xfrm>
          <a:prstGeom prst="leftBrace">
            <a:avLst>
              <a:gd fmla="val 50000" name="adj1"/>
              <a:gd fmla="val 50000" name="adj2"/>
            </a:avLst>
          </a:prstGeom>
          <a:noFill/>
          <a:ln cap="flat" cmpd="sng" w="28575">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10e30f36dc0_0_79"/>
          <p:cNvSpPr txBox="1"/>
          <p:nvPr/>
        </p:nvSpPr>
        <p:spPr>
          <a:xfrm>
            <a:off x="638819" y="2766587"/>
            <a:ext cx="13875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latin typeface="Calibri"/>
                <a:ea typeface="Calibri"/>
                <a:cs typeface="Calibri"/>
                <a:sym typeface="Calibri"/>
              </a:rPr>
              <a:t>Oklahoma</a:t>
            </a:r>
            <a:endParaRPr b="1" sz="1600">
              <a:latin typeface="Calibri"/>
              <a:ea typeface="Calibri"/>
              <a:cs typeface="Calibri"/>
              <a:sym typeface="Calibri"/>
            </a:endParaRPr>
          </a:p>
        </p:txBody>
      </p:sp>
      <p:sp>
        <p:nvSpPr>
          <p:cNvPr id="504" name="Google Shape;504;g10e30f36dc0_0_79"/>
          <p:cNvSpPr txBox="1"/>
          <p:nvPr/>
        </p:nvSpPr>
        <p:spPr>
          <a:xfrm>
            <a:off x="585425" y="1375175"/>
            <a:ext cx="15828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900" u="sng">
                <a:latin typeface="Calibri"/>
                <a:ea typeface="Calibri"/>
                <a:cs typeface="Calibri"/>
                <a:sym typeface="Calibri"/>
              </a:rPr>
              <a:t>Region </a:t>
            </a:r>
            <a:br>
              <a:rPr b="1" lang="en-US" sz="1900" u="sng">
                <a:latin typeface="Calibri"/>
                <a:ea typeface="Calibri"/>
                <a:cs typeface="Calibri"/>
                <a:sym typeface="Calibri"/>
              </a:rPr>
            </a:br>
            <a:r>
              <a:rPr b="1" lang="en-US" sz="1900" u="sng">
                <a:latin typeface="Calibri"/>
                <a:ea typeface="Calibri"/>
                <a:cs typeface="Calibri"/>
                <a:sym typeface="Calibri"/>
              </a:rPr>
              <a:t>of Interest</a:t>
            </a:r>
            <a:endParaRPr b="1" sz="1900" u="sng">
              <a:latin typeface="Calibri"/>
              <a:ea typeface="Calibri"/>
              <a:cs typeface="Calibri"/>
              <a:sym typeface="Calibri"/>
            </a:endParaRPr>
          </a:p>
        </p:txBody>
      </p:sp>
      <p:sp>
        <p:nvSpPr>
          <p:cNvPr id="505" name="Google Shape;505;g10e30f36dc0_0_79"/>
          <p:cNvSpPr txBox="1"/>
          <p:nvPr/>
        </p:nvSpPr>
        <p:spPr>
          <a:xfrm>
            <a:off x="2448868" y="1430857"/>
            <a:ext cx="15828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900" u="sng">
                <a:latin typeface="Calibri"/>
                <a:ea typeface="Calibri"/>
                <a:cs typeface="Calibri"/>
                <a:sym typeface="Calibri"/>
              </a:rPr>
              <a:t>Resolution</a:t>
            </a:r>
            <a:endParaRPr b="1" sz="1900" u="sng">
              <a:latin typeface="Calibri"/>
              <a:ea typeface="Calibri"/>
              <a:cs typeface="Calibri"/>
              <a:sym typeface="Calibri"/>
            </a:endParaRPr>
          </a:p>
        </p:txBody>
      </p:sp>
      <p:sp>
        <p:nvSpPr>
          <p:cNvPr id="506" name="Google Shape;506;g10e30f36dc0_0_79"/>
          <p:cNvSpPr txBox="1"/>
          <p:nvPr/>
        </p:nvSpPr>
        <p:spPr>
          <a:xfrm>
            <a:off x="5031580" y="1430856"/>
            <a:ext cx="15828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900" u="sng">
                <a:latin typeface="Calibri"/>
                <a:ea typeface="Calibri"/>
                <a:cs typeface="Calibri"/>
                <a:sym typeface="Calibri"/>
              </a:rPr>
              <a:t>Size of data</a:t>
            </a:r>
            <a:endParaRPr b="1" sz="1900" u="sng">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g114e254e7df_0_95"/>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Working group mission </a:t>
            </a:r>
            <a:endParaRPr/>
          </a:p>
        </p:txBody>
      </p:sp>
      <p:sp>
        <p:nvSpPr>
          <p:cNvPr id="108" name="Google Shape;108;g114e254e7df_0_95"/>
          <p:cNvSpPr txBox="1"/>
          <p:nvPr>
            <p:ph idx="1" type="body"/>
          </p:nvPr>
        </p:nvSpPr>
        <p:spPr>
          <a:xfrm>
            <a:off x="457200" y="744788"/>
            <a:ext cx="8229600" cy="3849900"/>
          </a:xfrm>
          <a:prstGeom prst="rect">
            <a:avLst/>
          </a:prstGeom>
        </p:spPr>
        <p:txBody>
          <a:bodyPr anchorCtr="0" anchor="t" bIns="45700" lIns="91425" spcFirstLastPara="1" rIns="91425" wrap="square" tIns="45700">
            <a:normAutofit/>
          </a:bodyPr>
          <a:lstStyle/>
          <a:p>
            <a:pPr indent="0" lvl="0" marL="0" rtl="0" algn="l">
              <a:lnSpc>
                <a:spcPct val="100000"/>
              </a:lnSpc>
              <a:spcBef>
                <a:spcPts val="640"/>
              </a:spcBef>
              <a:spcAft>
                <a:spcPts val="0"/>
              </a:spcAft>
              <a:buNone/>
            </a:pPr>
            <a:r>
              <a:rPr lang="en-US" sz="2100">
                <a:solidFill>
                  <a:srgbClr val="000000"/>
                </a:solidFill>
              </a:rPr>
              <a:t>Dealing</a:t>
            </a:r>
            <a:r>
              <a:rPr lang="en-US" sz="2100">
                <a:solidFill>
                  <a:srgbClr val="000000"/>
                </a:solidFill>
              </a:rPr>
              <a:t> with data means dealing with caching, chucking, concurrent requesting, and other advanced settings to obtain optimal performance of data-</a:t>
            </a:r>
            <a:r>
              <a:rPr lang="en-US" sz="2100">
                <a:solidFill>
                  <a:srgbClr val="000000"/>
                </a:solidFill>
              </a:rPr>
              <a:t>intensive workflows</a:t>
            </a:r>
            <a:r>
              <a:rPr lang="en-US" sz="2100">
                <a:solidFill>
                  <a:srgbClr val="000000"/>
                </a:solidFill>
              </a:rPr>
              <a:t> </a:t>
            </a:r>
            <a:endParaRPr sz="2100">
              <a:solidFill>
                <a:srgbClr val="000000"/>
              </a:solidFill>
            </a:endParaRPr>
          </a:p>
          <a:p>
            <a:pPr indent="-361950" lvl="0" marL="457200" rtl="0" algn="l">
              <a:lnSpc>
                <a:spcPct val="100000"/>
              </a:lnSpc>
              <a:spcBef>
                <a:spcPts val="640"/>
              </a:spcBef>
              <a:spcAft>
                <a:spcPts val="0"/>
              </a:spcAft>
              <a:buClr>
                <a:srgbClr val="000000"/>
              </a:buClr>
              <a:buSzPts val="2100"/>
              <a:buChar char="●"/>
            </a:pPr>
            <a:r>
              <a:rPr lang="en-US" sz="2100">
                <a:solidFill>
                  <a:schemeClr val="dk1"/>
                </a:solidFill>
              </a:rPr>
              <a:t>What cutting edge storage technology is available to deal with data (block vs object storage)?</a:t>
            </a:r>
            <a:endParaRPr sz="2100">
              <a:solidFill>
                <a:srgbClr val="000000"/>
              </a:solidFill>
            </a:endParaRPr>
          </a:p>
          <a:p>
            <a:pPr indent="-361950" lvl="0" marL="457200" rtl="0" algn="l">
              <a:lnSpc>
                <a:spcPct val="100000"/>
              </a:lnSpc>
              <a:spcBef>
                <a:spcPts val="0"/>
              </a:spcBef>
              <a:spcAft>
                <a:spcPts val="0"/>
              </a:spcAft>
              <a:buClr>
                <a:srgbClr val="000000"/>
              </a:buClr>
              <a:buSzPts val="2100"/>
              <a:buChar char="●"/>
            </a:pPr>
            <a:r>
              <a:rPr lang="en-US" sz="2100">
                <a:solidFill>
                  <a:srgbClr val="000000"/>
                </a:solidFill>
              </a:rPr>
              <a:t>What is the effective setting for accessing and caching data?</a:t>
            </a:r>
            <a:endParaRPr sz="2100">
              <a:solidFill>
                <a:srgbClr val="000000"/>
              </a:solidFill>
            </a:endParaRPr>
          </a:p>
          <a:p>
            <a:pPr indent="-361950" lvl="0" marL="457200" rtl="0" algn="l">
              <a:lnSpc>
                <a:spcPct val="100000"/>
              </a:lnSpc>
              <a:spcBef>
                <a:spcPts val="0"/>
              </a:spcBef>
              <a:spcAft>
                <a:spcPts val="0"/>
              </a:spcAft>
              <a:buClr>
                <a:srgbClr val="000000"/>
              </a:buClr>
              <a:buSzPts val="2100"/>
              <a:buChar char="●"/>
            </a:pPr>
            <a:r>
              <a:rPr lang="en-US" sz="2100">
                <a:solidFill>
                  <a:srgbClr val="000000"/>
                </a:solidFill>
              </a:rPr>
              <a:t>How do we deploy HPC in the cloud? </a:t>
            </a:r>
            <a:endParaRPr sz="2100">
              <a:solidFill>
                <a:srgbClr val="000000"/>
              </a:solidFill>
            </a:endParaRPr>
          </a:p>
          <a:p>
            <a:pPr indent="-361950" lvl="0" marL="457200" rtl="0" algn="l">
              <a:lnSpc>
                <a:spcPct val="100000"/>
              </a:lnSpc>
              <a:spcBef>
                <a:spcPts val="0"/>
              </a:spcBef>
              <a:spcAft>
                <a:spcPts val="0"/>
              </a:spcAft>
              <a:buClr>
                <a:srgbClr val="000000"/>
              </a:buClr>
              <a:buSzPts val="2100"/>
              <a:buChar char="●"/>
            </a:pPr>
            <a:r>
              <a:rPr lang="en-US" sz="2100">
                <a:solidFill>
                  <a:srgbClr val="000000"/>
                </a:solidFill>
              </a:rPr>
              <a:t>How much </a:t>
            </a:r>
            <a:r>
              <a:rPr lang="en-US" sz="2100">
                <a:solidFill>
                  <a:srgbClr val="000000"/>
                </a:solidFill>
              </a:rPr>
              <a:t>does</a:t>
            </a:r>
            <a:r>
              <a:rPr lang="en-US" sz="2100">
                <a:solidFill>
                  <a:srgbClr val="000000"/>
                </a:solidFill>
              </a:rPr>
              <a:t> the deployed technology affect the performance of caching, chunking and requesting data? </a:t>
            </a:r>
            <a:endParaRPr sz="2100">
              <a:solidFill>
                <a:srgbClr val="000000"/>
              </a:solidFill>
            </a:endParaRPr>
          </a:p>
        </p:txBody>
      </p:sp>
      <p:sp>
        <p:nvSpPr>
          <p:cNvPr id="109" name="Google Shape;109;g114e254e7df_0_95"/>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0" name="Shape 510"/>
        <p:cNvGrpSpPr/>
        <p:nvPr/>
      </p:nvGrpSpPr>
      <p:grpSpPr>
        <a:xfrm>
          <a:off x="0" y="0"/>
          <a:ext cx="0" cy="0"/>
          <a:chOff x="0" y="0"/>
          <a:chExt cx="0" cy="0"/>
        </a:xfrm>
      </p:grpSpPr>
      <p:sp>
        <p:nvSpPr>
          <p:cNvPr id="511" name="Google Shape;511;g114e254e7df_0_4"/>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Mounting COS to the cluster</a:t>
            </a:r>
            <a:endParaRPr/>
          </a:p>
        </p:txBody>
      </p:sp>
      <p:sp>
        <p:nvSpPr>
          <p:cNvPr id="512" name="Google Shape;512;g114e254e7df_0_4"/>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513" name="Google Shape;513;g114e254e7df_0_4"/>
          <p:cNvPicPr preferRelativeResize="0"/>
          <p:nvPr/>
        </p:nvPicPr>
        <p:blipFill>
          <a:blip r:embed="rId3">
            <a:alphaModFix/>
          </a:blip>
          <a:stretch>
            <a:fillRect/>
          </a:stretch>
        </p:blipFill>
        <p:spPr>
          <a:xfrm>
            <a:off x="152400" y="1369875"/>
            <a:ext cx="4598258" cy="2100150"/>
          </a:xfrm>
          <a:prstGeom prst="rect">
            <a:avLst/>
          </a:prstGeom>
          <a:noFill/>
          <a:ln>
            <a:noFill/>
          </a:ln>
        </p:spPr>
      </p:pic>
      <p:sp>
        <p:nvSpPr>
          <p:cNvPr id="514" name="Google Shape;514;g114e254e7df_0_4"/>
          <p:cNvSpPr txBox="1"/>
          <p:nvPr/>
        </p:nvSpPr>
        <p:spPr>
          <a:xfrm>
            <a:off x="703325" y="805975"/>
            <a:ext cx="3522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500">
                <a:latin typeface="Calibri"/>
                <a:ea typeface="Calibri"/>
                <a:cs typeface="Calibri"/>
                <a:sym typeface="Calibri"/>
              </a:rPr>
              <a:t>IBM Spectrum LSF</a:t>
            </a:r>
            <a:endParaRPr b="1" sz="2500">
              <a:latin typeface="Calibri"/>
              <a:ea typeface="Calibri"/>
              <a:cs typeface="Calibri"/>
              <a:sym typeface="Calibri"/>
            </a:endParaRPr>
          </a:p>
        </p:txBody>
      </p:sp>
      <p:sp>
        <p:nvSpPr>
          <p:cNvPr id="515" name="Google Shape;515;g114e254e7df_0_4"/>
          <p:cNvSpPr txBox="1"/>
          <p:nvPr/>
        </p:nvSpPr>
        <p:spPr>
          <a:xfrm>
            <a:off x="5199125" y="805975"/>
            <a:ext cx="3522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500">
                <a:latin typeface="Calibri"/>
                <a:ea typeface="Calibri"/>
                <a:cs typeface="Calibri"/>
                <a:sym typeface="Calibri"/>
              </a:rPr>
              <a:t>Openshift</a:t>
            </a:r>
            <a:endParaRPr b="1" sz="2500">
              <a:latin typeface="Calibri"/>
              <a:ea typeface="Calibri"/>
              <a:cs typeface="Calibri"/>
              <a:sym typeface="Calibri"/>
            </a:endParaRPr>
          </a:p>
        </p:txBody>
      </p:sp>
      <p:sp>
        <p:nvSpPr>
          <p:cNvPr id="516" name="Google Shape;516;g114e254e7df_0_4"/>
          <p:cNvSpPr txBox="1"/>
          <p:nvPr/>
        </p:nvSpPr>
        <p:spPr>
          <a:xfrm>
            <a:off x="4813750" y="3672225"/>
            <a:ext cx="42672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t/>
            </a:r>
            <a:endParaRPr sz="1600">
              <a:solidFill>
                <a:schemeClr val="dk1"/>
              </a:solidFill>
              <a:latin typeface="Calibri"/>
              <a:ea typeface="Calibri"/>
              <a:cs typeface="Calibri"/>
              <a:sym typeface="Calibri"/>
            </a:endParaRPr>
          </a:p>
        </p:txBody>
      </p:sp>
      <p:pic>
        <p:nvPicPr>
          <p:cNvPr id="517" name="Google Shape;517;g114e254e7df_0_4"/>
          <p:cNvPicPr preferRelativeResize="0"/>
          <p:nvPr/>
        </p:nvPicPr>
        <p:blipFill>
          <a:blip r:embed="rId4">
            <a:alphaModFix/>
          </a:blip>
          <a:stretch>
            <a:fillRect/>
          </a:stretch>
        </p:blipFill>
        <p:spPr>
          <a:xfrm>
            <a:off x="4813750" y="1375375"/>
            <a:ext cx="4063923" cy="2285403"/>
          </a:xfrm>
          <a:prstGeom prst="rect">
            <a:avLst/>
          </a:prstGeom>
          <a:noFill/>
          <a:ln>
            <a:noFill/>
          </a:ln>
        </p:spPr>
      </p:pic>
      <p:sp>
        <p:nvSpPr>
          <p:cNvPr id="518" name="Google Shape;518;g114e254e7df_0_4"/>
          <p:cNvSpPr/>
          <p:nvPr/>
        </p:nvSpPr>
        <p:spPr>
          <a:xfrm>
            <a:off x="2920725" y="3588525"/>
            <a:ext cx="1819800" cy="514800"/>
          </a:xfrm>
          <a:prstGeom prst="can">
            <a:avLst>
              <a:gd fmla="val 25000" name="adj"/>
            </a:avLst>
          </a:prstGeom>
          <a:solidFill>
            <a:srgbClr val="6FA8DC"/>
          </a:solidFill>
          <a:ln cap="flat" cmpd="sng" w="9525">
            <a:solidFill>
              <a:srgbClr val="0B539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700" u="none" cap="none" strike="noStrike">
                <a:solidFill>
                  <a:srgbClr val="000000"/>
                </a:solidFill>
                <a:latin typeface="Arial"/>
                <a:ea typeface="Arial"/>
                <a:cs typeface="Arial"/>
                <a:sym typeface="Arial"/>
              </a:rPr>
              <a:t>COS bucket</a:t>
            </a:r>
            <a:br>
              <a:rPr b="1" i="0" lang="en-US" sz="1700" u="none" cap="none" strike="noStrike">
                <a:solidFill>
                  <a:srgbClr val="000000"/>
                </a:solidFill>
                <a:latin typeface="Arial"/>
                <a:ea typeface="Arial"/>
                <a:cs typeface="Arial"/>
                <a:sym typeface="Arial"/>
              </a:rPr>
            </a:br>
            <a:r>
              <a:rPr b="1" i="0" lang="en-US" sz="1300" u="none" cap="none" strike="noStrike">
                <a:solidFill>
                  <a:srgbClr val="000000"/>
                </a:solidFill>
                <a:latin typeface="Arial"/>
                <a:ea typeface="Arial"/>
                <a:cs typeface="Arial"/>
                <a:sym typeface="Arial"/>
              </a:rPr>
              <a:t>(Object Storage)</a:t>
            </a:r>
            <a:endParaRPr b="1" i="0" sz="1300" u="none" cap="none" strike="noStrike">
              <a:solidFill>
                <a:srgbClr val="000000"/>
              </a:solidFill>
              <a:latin typeface="Arial"/>
              <a:ea typeface="Arial"/>
              <a:cs typeface="Arial"/>
              <a:sym typeface="Arial"/>
            </a:endParaRPr>
          </a:p>
        </p:txBody>
      </p:sp>
      <p:sp>
        <p:nvSpPr>
          <p:cNvPr id="519" name="Google Shape;519;g114e254e7df_0_4"/>
          <p:cNvSpPr/>
          <p:nvPr/>
        </p:nvSpPr>
        <p:spPr>
          <a:xfrm>
            <a:off x="4097925" y="2434806"/>
            <a:ext cx="586500" cy="273900"/>
          </a:xfrm>
          <a:prstGeom prst="can">
            <a:avLst>
              <a:gd fmla="val 25000"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1B1B1B"/>
                </a:solidFill>
                <a:latin typeface="Arial"/>
                <a:ea typeface="Arial"/>
                <a:cs typeface="Arial"/>
                <a:sym typeface="Arial"/>
              </a:rPr>
              <a:t>boot</a:t>
            </a:r>
            <a:endParaRPr b="1" i="0" sz="1400" u="none" cap="none" strike="noStrike">
              <a:solidFill>
                <a:srgbClr val="1B1B1B"/>
              </a:solidFill>
              <a:latin typeface="Arial"/>
              <a:ea typeface="Arial"/>
              <a:cs typeface="Arial"/>
              <a:sym typeface="Arial"/>
            </a:endParaRPr>
          </a:p>
        </p:txBody>
      </p:sp>
      <p:sp>
        <p:nvSpPr>
          <p:cNvPr id="520" name="Google Shape;520;g114e254e7df_0_4"/>
          <p:cNvSpPr/>
          <p:nvPr/>
        </p:nvSpPr>
        <p:spPr>
          <a:xfrm rot="5400000">
            <a:off x="4072050" y="3141850"/>
            <a:ext cx="1107000" cy="107100"/>
          </a:xfrm>
          <a:prstGeom prst="leftRightArrow">
            <a:avLst>
              <a:gd fmla="val 50000" name="adj1"/>
              <a:gd fmla="val 50000" name="adj2"/>
            </a:avLst>
          </a:prstGeom>
          <a:solidFill>
            <a:srgbClr val="FD6D0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114e254e7df_0_4"/>
          <p:cNvSpPr txBox="1"/>
          <p:nvPr/>
        </p:nvSpPr>
        <p:spPr>
          <a:xfrm>
            <a:off x="5199125" y="3672225"/>
            <a:ext cx="35223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US" sz="1600">
                <a:solidFill>
                  <a:schemeClr val="dk1"/>
                </a:solidFill>
                <a:latin typeface="Calibri"/>
                <a:ea typeface="Calibri"/>
                <a:cs typeface="Calibri"/>
                <a:sym typeface="Calibri"/>
              </a:rPr>
              <a:t>Mount automatically on all pods through a persistent volume claim (PVC) </a:t>
            </a:r>
            <a:endParaRPr sz="16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t/>
            </a:r>
            <a:endParaRPr sz="1600">
              <a:solidFill>
                <a:schemeClr val="dk1"/>
              </a:solidFill>
              <a:latin typeface="Calibri"/>
              <a:ea typeface="Calibri"/>
              <a:cs typeface="Calibri"/>
              <a:sym typeface="Calibri"/>
            </a:endParaRPr>
          </a:p>
        </p:txBody>
      </p:sp>
      <p:sp>
        <p:nvSpPr>
          <p:cNvPr id="522" name="Google Shape;522;g114e254e7df_0_4"/>
          <p:cNvSpPr txBox="1"/>
          <p:nvPr/>
        </p:nvSpPr>
        <p:spPr>
          <a:xfrm>
            <a:off x="457200" y="3519825"/>
            <a:ext cx="23463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latin typeface="Calibri"/>
                <a:ea typeface="Calibri"/>
                <a:cs typeface="Calibri"/>
                <a:sym typeface="Calibri"/>
              </a:rPr>
              <a:t>Mount automatically on all dynamic nodes </a:t>
            </a:r>
            <a:endParaRPr sz="16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1156688b53f_3_8"/>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SOMOSPIE: Transforming soil moisture data</a:t>
            </a:r>
            <a:endParaRPr/>
          </a:p>
        </p:txBody>
      </p:sp>
      <p:pic>
        <p:nvPicPr>
          <p:cNvPr id="115" name="Google Shape;115;g1156688b53f_3_8"/>
          <p:cNvPicPr preferRelativeResize="0"/>
          <p:nvPr/>
        </p:nvPicPr>
        <p:blipFill rotWithShape="1">
          <a:blip r:embed="rId3">
            <a:alphaModFix/>
          </a:blip>
          <a:srcRect b="6955" l="4612" r="17596" t="6963"/>
          <a:stretch/>
        </p:blipFill>
        <p:spPr>
          <a:xfrm>
            <a:off x="3066351" y="1574032"/>
            <a:ext cx="2683832" cy="2052383"/>
          </a:xfrm>
          <a:prstGeom prst="rect">
            <a:avLst/>
          </a:prstGeom>
          <a:noFill/>
          <a:ln>
            <a:noFill/>
          </a:ln>
        </p:spPr>
      </p:pic>
      <p:pic>
        <p:nvPicPr>
          <p:cNvPr id="116" name="Google Shape;116;g1156688b53f_3_8"/>
          <p:cNvPicPr preferRelativeResize="0"/>
          <p:nvPr/>
        </p:nvPicPr>
        <p:blipFill rotWithShape="1">
          <a:blip r:embed="rId4">
            <a:alphaModFix/>
          </a:blip>
          <a:srcRect b="6031" l="5484" r="11425" t="11576"/>
          <a:stretch/>
        </p:blipFill>
        <p:spPr>
          <a:xfrm>
            <a:off x="5776297" y="1574032"/>
            <a:ext cx="2994595" cy="2052383"/>
          </a:xfrm>
          <a:prstGeom prst="rect">
            <a:avLst/>
          </a:prstGeom>
          <a:noFill/>
          <a:ln>
            <a:noFill/>
          </a:ln>
        </p:spPr>
      </p:pic>
      <p:sp>
        <p:nvSpPr>
          <p:cNvPr id="117" name="Google Shape;117;g1156688b53f_3_8"/>
          <p:cNvSpPr txBox="1"/>
          <p:nvPr/>
        </p:nvSpPr>
        <p:spPr>
          <a:xfrm>
            <a:off x="3215313" y="794925"/>
            <a:ext cx="25245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US">
                <a:latin typeface="Calibri"/>
                <a:ea typeface="Calibri"/>
                <a:cs typeface="Calibri"/>
                <a:sym typeface="Calibri"/>
              </a:rPr>
              <a:t>The o</a:t>
            </a:r>
            <a:r>
              <a:rPr i="0" lang="en-US" u="none" cap="none" strike="noStrike">
                <a:solidFill>
                  <a:srgbClr val="000000"/>
                </a:solidFill>
                <a:latin typeface="Calibri"/>
                <a:ea typeface="Calibri"/>
                <a:cs typeface="Calibri"/>
                <a:sym typeface="Calibri"/>
              </a:rPr>
              <a:t>riginal satellite data have </a:t>
            </a:r>
            <a:r>
              <a:rPr lang="en-US">
                <a:latin typeface="Calibri"/>
                <a:ea typeface="Calibri"/>
                <a:cs typeface="Calibri"/>
                <a:sym typeface="Calibri"/>
              </a:rPr>
              <a:t>coarse granularity</a:t>
            </a:r>
            <a:br>
              <a:rPr i="0" lang="en-US" u="none" cap="none" strike="noStrike">
                <a:solidFill>
                  <a:srgbClr val="000000"/>
                </a:solidFill>
                <a:latin typeface="Calibri"/>
                <a:ea typeface="Calibri"/>
                <a:cs typeface="Calibri"/>
                <a:sym typeface="Calibri"/>
              </a:rPr>
            </a:br>
            <a:r>
              <a:rPr i="0" lang="en-US" u="none" cap="none" strike="noStrike">
                <a:solidFill>
                  <a:srgbClr val="000000"/>
                </a:solidFill>
                <a:latin typeface="Calibri"/>
                <a:ea typeface="Calibri"/>
                <a:cs typeface="Calibri"/>
                <a:sym typeface="Calibri"/>
              </a:rPr>
              <a:t>(i.e., 27 km x 27 km)</a:t>
            </a:r>
            <a:endParaRPr i="0" u="none" cap="none" strike="noStrike">
              <a:solidFill>
                <a:srgbClr val="000000"/>
              </a:solidFill>
              <a:latin typeface="Calibri"/>
              <a:ea typeface="Calibri"/>
              <a:cs typeface="Calibri"/>
              <a:sym typeface="Calibri"/>
            </a:endParaRPr>
          </a:p>
        </p:txBody>
      </p:sp>
      <p:sp>
        <p:nvSpPr>
          <p:cNvPr id="118" name="Google Shape;118;g1156688b53f_3_8"/>
          <p:cNvSpPr txBox="1"/>
          <p:nvPr/>
        </p:nvSpPr>
        <p:spPr>
          <a:xfrm>
            <a:off x="5799000" y="750375"/>
            <a:ext cx="29718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US">
                <a:latin typeface="Calibri"/>
                <a:ea typeface="Calibri"/>
                <a:cs typeface="Calibri"/>
                <a:sym typeface="Calibri"/>
              </a:rPr>
              <a:t>SOMOSPIE uses ML to generate f</a:t>
            </a:r>
            <a:r>
              <a:rPr i="0" lang="en-US" u="none" cap="none" strike="noStrike">
                <a:solidFill>
                  <a:srgbClr val="000000"/>
                </a:solidFill>
                <a:latin typeface="Calibri"/>
                <a:ea typeface="Calibri"/>
                <a:cs typeface="Calibri"/>
                <a:sym typeface="Calibri"/>
              </a:rPr>
              <a:t>ine predictions of soil moisture</a:t>
            </a:r>
            <a:br>
              <a:rPr i="0" lang="en-US" u="none" cap="none" strike="noStrike">
                <a:solidFill>
                  <a:srgbClr val="000000"/>
                </a:solidFill>
                <a:latin typeface="Calibri"/>
                <a:ea typeface="Calibri"/>
                <a:cs typeface="Calibri"/>
                <a:sym typeface="Calibri"/>
              </a:rPr>
            </a:br>
            <a:r>
              <a:rPr i="0" lang="en-US" u="none" cap="none" strike="noStrike">
                <a:solidFill>
                  <a:srgbClr val="000000"/>
                </a:solidFill>
                <a:latin typeface="Calibri"/>
                <a:ea typeface="Calibri"/>
                <a:cs typeface="Calibri"/>
                <a:sym typeface="Calibri"/>
              </a:rPr>
              <a:t>(e.g., 90 m x 90 m)</a:t>
            </a:r>
            <a:endParaRPr i="0" u="none" cap="none" strike="noStrike">
              <a:solidFill>
                <a:srgbClr val="000000"/>
              </a:solidFill>
              <a:latin typeface="Calibri"/>
              <a:ea typeface="Calibri"/>
              <a:cs typeface="Calibri"/>
              <a:sym typeface="Calibri"/>
            </a:endParaRPr>
          </a:p>
        </p:txBody>
      </p:sp>
      <p:sp>
        <p:nvSpPr>
          <p:cNvPr id="119" name="Google Shape;119;g1156688b53f_3_8"/>
          <p:cNvSpPr txBox="1"/>
          <p:nvPr/>
        </p:nvSpPr>
        <p:spPr>
          <a:xfrm>
            <a:off x="3809628" y="3545080"/>
            <a:ext cx="14193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0" lang="en-US" sz="1300" u="none" cap="none" strike="noStrike">
                <a:solidFill>
                  <a:srgbClr val="000000"/>
                </a:solidFill>
                <a:latin typeface="Calibri"/>
                <a:ea typeface="Calibri"/>
                <a:cs typeface="Calibri"/>
                <a:sym typeface="Calibri"/>
              </a:rPr>
              <a:t>Longitude</a:t>
            </a:r>
            <a:endParaRPr i="0" sz="1300" u="none" cap="none" strike="noStrike">
              <a:solidFill>
                <a:srgbClr val="000000"/>
              </a:solidFill>
              <a:latin typeface="Calibri"/>
              <a:ea typeface="Calibri"/>
              <a:cs typeface="Calibri"/>
              <a:sym typeface="Calibri"/>
            </a:endParaRPr>
          </a:p>
        </p:txBody>
      </p:sp>
      <p:sp>
        <p:nvSpPr>
          <p:cNvPr id="120" name="Google Shape;120;g1156688b53f_3_8"/>
          <p:cNvSpPr txBox="1"/>
          <p:nvPr/>
        </p:nvSpPr>
        <p:spPr>
          <a:xfrm>
            <a:off x="6563937" y="3550215"/>
            <a:ext cx="1419300" cy="299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300" u="none" cap="none" strike="noStrike">
                <a:solidFill>
                  <a:srgbClr val="000000"/>
                </a:solidFill>
                <a:latin typeface="Calibri"/>
                <a:ea typeface="Calibri"/>
                <a:cs typeface="Calibri"/>
                <a:sym typeface="Calibri"/>
              </a:rPr>
              <a:t>Longitude</a:t>
            </a:r>
            <a:endParaRPr i="0" sz="1300" u="none" cap="none" strike="noStrike">
              <a:solidFill>
                <a:srgbClr val="000000"/>
              </a:solidFill>
              <a:latin typeface="Calibri"/>
              <a:ea typeface="Calibri"/>
              <a:cs typeface="Calibri"/>
              <a:sym typeface="Calibri"/>
            </a:endParaRPr>
          </a:p>
        </p:txBody>
      </p:sp>
      <p:sp>
        <p:nvSpPr>
          <p:cNvPr id="121" name="Google Shape;121;g1156688b53f_3_8"/>
          <p:cNvSpPr txBox="1"/>
          <p:nvPr/>
        </p:nvSpPr>
        <p:spPr>
          <a:xfrm rot="-5400000">
            <a:off x="2304586" y="2342008"/>
            <a:ext cx="1308000" cy="324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300" u="none" cap="none" strike="noStrike">
                <a:solidFill>
                  <a:srgbClr val="000000"/>
                </a:solidFill>
                <a:latin typeface="Calibri"/>
                <a:ea typeface="Calibri"/>
                <a:cs typeface="Calibri"/>
                <a:sym typeface="Calibri"/>
              </a:rPr>
              <a:t>Latitude</a:t>
            </a:r>
            <a:endParaRPr i="0" sz="1300" u="none" cap="none" strike="noStrike">
              <a:solidFill>
                <a:srgbClr val="000000"/>
              </a:solidFill>
              <a:latin typeface="Calibri"/>
              <a:ea typeface="Calibri"/>
              <a:cs typeface="Calibri"/>
              <a:sym typeface="Calibri"/>
            </a:endParaRPr>
          </a:p>
        </p:txBody>
      </p:sp>
      <p:sp>
        <p:nvSpPr>
          <p:cNvPr id="122" name="Google Shape;122;g1156688b53f_3_8"/>
          <p:cNvSpPr txBox="1"/>
          <p:nvPr/>
        </p:nvSpPr>
        <p:spPr>
          <a:xfrm rot="-5400000">
            <a:off x="8233831" y="2342008"/>
            <a:ext cx="1308000" cy="324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300" u="none" cap="none" strike="noStrike">
                <a:solidFill>
                  <a:srgbClr val="000000"/>
                </a:solidFill>
                <a:latin typeface="Calibri"/>
                <a:ea typeface="Calibri"/>
                <a:cs typeface="Calibri"/>
                <a:sym typeface="Calibri"/>
              </a:rPr>
              <a:t>Soil moisture</a:t>
            </a:r>
            <a:endParaRPr i="0" sz="1300" u="none" cap="none" strike="noStrike">
              <a:solidFill>
                <a:srgbClr val="000000"/>
              </a:solidFill>
              <a:latin typeface="Calibri"/>
              <a:ea typeface="Calibri"/>
              <a:cs typeface="Calibri"/>
              <a:sym typeface="Calibri"/>
            </a:endParaRPr>
          </a:p>
        </p:txBody>
      </p:sp>
      <p:pic>
        <p:nvPicPr>
          <p:cNvPr id="123" name="Google Shape;123;g1156688b53f_3_8"/>
          <p:cNvPicPr preferRelativeResize="0"/>
          <p:nvPr/>
        </p:nvPicPr>
        <p:blipFill rotWithShape="1">
          <a:blip r:embed="rId5">
            <a:alphaModFix/>
          </a:blip>
          <a:srcRect b="0" l="0" r="0" t="0"/>
          <a:stretch/>
        </p:blipFill>
        <p:spPr>
          <a:xfrm>
            <a:off x="171025" y="1574034"/>
            <a:ext cx="2557400" cy="2052377"/>
          </a:xfrm>
          <a:prstGeom prst="rect">
            <a:avLst/>
          </a:prstGeom>
          <a:noFill/>
          <a:ln>
            <a:noFill/>
          </a:ln>
        </p:spPr>
      </p:pic>
      <p:sp>
        <p:nvSpPr>
          <p:cNvPr id="124" name="Google Shape;124;g1156688b53f_3_8"/>
          <p:cNvSpPr txBox="1"/>
          <p:nvPr/>
        </p:nvSpPr>
        <p:spPr>
          <a:xfrm>
            <a:off x="283300" y="902775"/>
            <a:ext cx="25575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US">
                <a:latin typeface="Calibri"/>
                <a:ea typeface="Calibri"/>
                <a:cs typeface="Calibri"/>
                <a:sym typeface="Calibri"/>
              </a:rPr>
              <a:t>Given a region</a:t>
            </a:r>
            <a:r>
              <a:rPr i="0" lang="en-US" u="none" cap="none" strike="noStrike">
                <a:solidFill>
                  <a:srgbClr val="000000"/>
                </a:solidFill>
                <a:latin typeface="Calibri"/>
                <a:ea typeface="Calibri"/>
                <a:cs typeface="Calibri"/>
                <a:sym typeface="Calibri"/>
              </a:rPr>
              <a:t> of </a:t>
            </a:r>
            <a:r>
              <a:rPr lang="en-US">
                <a:latin typeface="Calibri"/>
                <a:ea typeface="Calibri"/>
                <a:cs typeface="Calibri"/>
                <a:sym typeface="Calibri"/>
              </a:rPr>
              <a:t>i</a:t>
            </a:r>
            <a:r>
              <a:rPr i="0" lang="en-US" u="none" cap="none" strike="noStrike">
                <a:solidFill>
                  <a:srgbClr val="000000"/>
                </a:solidFill>
                <a:latin typeface="Calibri"/>
                <a:ea typeface="Calibri"/>
                <a:cs typeface="Calibri"/>
                <a:sym typeface="Calibri"/>
              </a:rPr>
              <a:t>nterest</a:t>
            </a:r>
            <a:endParaRPr i="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i="0" lang="en-US" u="none" cap="none" strike="noStrike">
                <a:solidFill>
                  <a:srgbClr val="000000"/>
                </a:solidFill>
                <a:latin typeface="Calibri"/>
                <a:ea typeface="Calibri"/>
                <a:cs typeface="Calibri"/>
                <a:sym typeface="Calibri"/>
              </a:rPr>
              <a:t>(e.</a:t>
            </a:r>
            <a:r>
              <a:rPr lang="en-US">
                <a:latin typeface="Calibri"/>
                <a:ea typeface="Calibri"/>
                <a:cs typeface="Calibri"/>
                <a:sym typeface="Calibri"/>
              </a:rPr>
              <a:t>g., </a:t>
            </a:r>
            <a:r>
              <a:rPr i="0" lang="en-US" u="none" cap="none" strike="noStrike">
                <a:solidFill>
                  <a:srgbClr val="000000"/>
                </a:solidFill>
                <a:latin typeface="Calibri"/>
                <a:ea typeface="Calibri"/>
                <a:cs typeface="Calibri"/>
                <a:sym typeface="Calibri"/>
              </a:rPr>
              <a:t>Oklahoma)</a:t>
            </a:r>
            <a:endParaRPr i="0" u="none" cap="none" strike="noStrike">
              <a:solidFill>
                <a:srgbClr val="000000"/>
              </a:solidFill>
              <a:latin typeface="Calibri"/>
              <a:ea typeface="Calibri"/>
              <a:cs typeface="Calibri"/>
              <a:sym typeface="Calibri"/>
            </a:endParaRPr>
          </a:p>
        </p:txBody>
      </p:sp>
      <p:sp>
        <p:nvSpPr>
          <p:cNvPr id="125" name="Google Shape;125;g1156688b53f_3_8"/>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26" name="Google Shape;126;g1156688b53f_3_8"/>
          <p:cNvSpPr txBox="1"/>
          <p:nvPr/>
        </p:nvSpPr>
        <p:spPr>
          <a:xfrm>
            <a:off x="1362600" y="3878100"/>
            <a:ext cx="6726900" cy="646500"/>
          </a:xfrm>
          <a:prstGeom prst="rect">
            <a:avLst/>
          </a:prstGeom>
          <a:solidFill>
            <a:srgbClr val="EFEFE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US" sz="1500">
                <a:latin typeface="Calibri"/>
                <a:ea typeface="Calibri"/>
                <a:cs typeface="Calibri"/>
                <a:sym typeface="Calibri"/>
              </a:rPr>
              <a:t>The data in this workflow can go from 5 GB (90 m x 90 m) to 42 TB (1 m x 1 m) based on the resolution of prediction</a:t>
            </a:r>
            <a:endParaRPr b="1" sz="15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1156688b53f_0_193"/>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Storage technology: Block vs object storage</a:t>
            </a:r>
            <a:endParaRPr/>
          </a:p>
        </p:txBody>
      </p:sp>
      <p:sp>
        <p:nvSpPr>
          <p:cNvPr id="132" name="Google Shape;132;g1156688b53f_0_193"/>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133" name="Google Shape;133;g1156688b53f_0_193"/>
          <p:cNvGraphicFramePr/>
          <p:nvPr/>
        </p:nvGraphicFramePr>
        <p:xfrm>
          <a:off x="679238" y="2123737"/>
          <a:ext cx="3000000" cy="3000000"/>
        </p:xfrm>
        <a:graphic>
          <a:graphicData uri="http://schemas.openxmlformats.org/drawingml/2006/table">
            <a:tbl>
              <a:tblPr>
                <a:noFill/>
                <a:tableStyleId>{F6B4EE5A-7644-4CC8-9FB4-15BA48782A59}</a:tableStyleId>
              </a:tblPr>
              <a:tblGrid>
                <a:gridCol w="980425"/>
                <a:gridCol w="2282075"/>
                <a:gridCol w="3283425"/>
                <a:gridCol w="1239600"/>
              </a:tblGrid>
              <a:tr h="350075">
                <a:tc>
                  <a:txBody>
                    <a:bodyPr/>
                    <a:lstStyle/>
                    <a:p>
                      <a:pPr indent="0" lvl="0" marL="0" rtl="0" algn="l">
                        <a:spcBef>
                          <a:spcPts val="0"/>
                        </a:spcBef>
                        <a:spcAft>
                          <a:spcPts val="0"/>
                        </a:spcAft>
                        <a:buNone/>
                      </a:pPr>
                      <a:r>
                        <a:rPr b="1" lang="en-US" sz="1200">
                          <a:latin typeface="Calibri"/>
                          <a:ea typeface="Calibri"/>
                          <a:cs typeface="Calibri"/>
                          <a:sym typeface="Calibri"/>
                        </a:rPr>
                        <a:t>Locality</a:t>
                      </a:r>
                      <a:endParaRPr b="1" sz="1200">
                        <a:latin typeface="Calibri"/>
                        <a:ea typeface="Calibri"/>
                        <a:cs typeface="Calibri"/>
                        <a:sym typeface="Calibri"/>
                      </a:endParaRPr>
                    </a:p>
                  </a:txBody>
                  <a:tcPr marT="91425" marB="91425" marR="91425" marL="91425">
                    <a:solidFill>
                      <a:srgbClr val="D9D9D9"/>
                    </a:solidFill>
                  </a:tcPr>
                </a:tc>
                <a:tc>
                  <a:txBody>
                    <a:bodyPr/>
                    <a:lstStyle/>
                    <a:p>
                      <a:pPr indent="0" lvl="0" marL="0" rtl="0" algn="l">
                        <a:spcBef>
                          <a:spcPts val="0"/>
                        </a:spcBef>
                        <a:spcAft>
                          <a:spcPts val="0"/>
                        </a:spcAft>
                        <a:buNone/>
                      </a:pPr>
                      <a:r>
                        <a:rPr b="1" lang="en-US" sz="1200">
                          <a:latin typeface="Calibri"/>
                          <a:ea typeface="Calibri"/>
                          <a:cs typeface="Calibri"/>
                          <a:sym typeface="Calibri"/>
                        </a:rPr>
                        <a:t>Definition</a:t>
                      </a:r>
                      <a:endParaRPr b="1" sz="1200">
                        <a:latin typeface="Calibri"/>
                        <a:ea typeface="Calibri"/>
                        <a:cs typeface="Calibri"/>
                        <a:sym typeface="Calibri"/>
                      </a:endParaRPr>
                    </a:p>
                  </a:txBody>
                  <a:tcPr marT="91425" marB="91425" marR="91425" marL="91425">
                    <a:solidFill>
                      <a:srgbClr val="D9D9D9"/>
                    </a:solidFill>
                  </a:tcPr>
                </a:tc>
                <a:tc>
                  <a:txBody>
                    <a:bodyPr/>
                    <a:lstStyle/>
                    <a:p>
                      <a:pPr indent="0" lvl="0" marL="0" rtl="0" algn="l">
                        <a:spcBef>
                          <a:spcPts val="0"/>
                        </a:spcBef>
                        <a:spcAft>
                          <a:spcPts val="0"/>
                        </a:spcAft>
                        <a:buNone/>
                      </a:pPr>
                      <a:r>
                        <a:rPr b="1" lang="en-US" sz="1200">
                          <a:latin typeface="Calibri"/>
                          <a:ea typeface="Calibri"/>
                          <a:cs typeface="Calibri"/>
                          <a:sym typeface="Calibri"/>
                        </a:rPr>
                        <a:t>IBM resources</a:t>
                      </a:r>
                      <a:endParaRPr b="1" sz="1200">
                        <a:latin typeface="Calibri"/>
                        <a:ea typeface="Calibri"/>
                        <a:cs typeface="Calibri"/>
                        <a:sym typeface="Calibri"/>
                      </a:endParaRPr>
                    </a:p>
                  </a:txBody>
                  <a:tcPr marT="91425" marB="91425" marR="91425" marL="91425">
                    <a:solidFill>
                      <a:srgbClr val="D9D9D9"/>
                    </a:solidFill>
                  </a:tcPr>
                </a:tc>
                <a:tc>
                  <a:txBody>
                    <a:bodyPr/>
                    <a:lstStyle/>
                    <a:p>
                      <a:pPr indent="0" lvl="0" marL="0" rtl="0" algn="l">
                        <a:spcBef>
                          <a:spcPts val="0"/>
                        </a:spcBef>
                        <a:spcAft>
                          <a:spcPts val="0"/>
                        </a:spcAft>
                        <a:buNone/>
                      </a:pPr>
                      <a:r>
                        <a:rPr b="1" lang="en-US" sz="1200">
                          <a:latin typeface="Calibri"/>
                          <a:ea typeface="Calibri"/>
                          <a:cs typeface="Calibri"/>
                          <a:sym typeface="Calibri"/>
                        </a:rPr>
                        <a:t>Storage solution</a:t>
                      </a:r>
                      <a:endParaRPr b="1" sz="1200">
                        <a:latin typeface="Calibri"/>
                        <a:ea typeface="Calibri"/>
                        <a:cs typeface="Calibri"/>
                        <a:sym typeface="Calibri"/>
                      </a:endParaRPr>
                    </a:p>
                  </a:txBody>
                  <a:tcPr marT="91425" marB="91425" marR="91425" marL="91425">
                    <a:solidFill>
                      <a:srgbClr val="D9D9D9"/>
                    </a:solidFill>
                  </a:tcPr>
                </a:tc>
              </a:tr>
              <a:tr h="350075">
                <a:tc>
                  <a:txBody>
                    <a:bodyPr/>
                    <a:lstStyle/>
                    <a:p>
                      <a:pPr indent="0" lvl="0" marL="0" rtl="0" algn="l">
                        <a:spcBef>
                          <a:spcPts val="0"/>
                        </a:spcBef>
                        <a:spcAft>
                          <a:spcPts val="0"/>
                        </a:spcAft>
                        <a:buNone/>
                      </a:pPr>
                      <a:r>
                        <a:rPr b="1" lang="en-US" sz="1200">
                          <a:latin typeface="Calibri"/>
                          <a:ea typeface="Calibri"/>
                          <a:cs typeface="Calibri"/>
                          <a:sym typeface="Calibri"/>
                        </a:rPr>
                        <a:t>Data Center</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latin typeface="Calibri"/>
                          <a:ea typeface="Calibri"/>
                          <a:cs typeface="Calibri"/>
                          <a:sym typeface="Calibri"/>
                        </a:rPr>
                        <a:t>Physical facility </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60 data centers</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latin typeface="Calibri"/>
                          <a:ea typeface="Calibri"/>
                          <a:cs typeface="Calibri"/>
                          <a:sym typeface="Calibri"/>
                        </a:rPr>
                        <a:t>Block and Object</a:t>
                      </a:r>
                      <a:endParaRPr sz="1200">
                        <a:latin typeface="Calibri"/>
                        <a:ea typeface="Calibri"/>
                        <a:cs typeface="Calibri"/>
                        <a:sym typeface="Calibri"/>
                      </a:endParaRPr>
                    </a:p>
                  </a:txBody>
                  <a:tcPr marT="91425" marB="91425" marR="91425" marL="91425"/>
                </a:tc>
              </a:tr>
              <a:tr h="551375">
                <a:tc>
                  <a:txBody>
                    <a:bodyPr/>
                    <a:lstStyle/>
                    <a:p>
                      <a:pPr indent="0" lvl="0" marL="0" rtl="0" algn="l">
                        <a:spcBef>
                          <a:spcPts val="0"/>
                        </a:spcBef>
                        <a:spcAft>
                          <a:spcPts val="0"/>
                        </a:spcAft>
                        <a:buNone/>
                      </a:pPr>
                      <a:r>
                        <a:rPr b="1" lang="en-US" sz="1200">
                          <a:latin typeface="Calibri"/>
                          <a:ea typeface="Calibri"/>
                          <a:cs typeface="Calibri"/>
                          <a:sym typeface="Calibri"/>
                        </a:rPr>
                        <a:t>Zone</a:t>
                      </a:r>
                      <a:endParaRPr b="1"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latin typeface="Calibri"/>
                          <a:ea typeface="Calibri"/>
                          <a:cs typeface="Calibri"/>
                          <a:sym typeface="Calibri"/>
                        </a:rPr>
                        <a:t>Combine 2 or more data centers</a:t>
                      </a:r>
                      <a:endParaRPr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lnSpc>
                          <a:spcPct val="115000"/>
                        </a:lnSpc>
                        <a:spcBef>
                          <a:spcPts val="0"/>
                        </a:spcBef>
                        <a:spcAft>
                          <a:spcPts val="1200"/>
                        </a:spcAft>
                        <a:buNone/>
                      </a:pPr>
                      <a:r>
                        <a:rPr lang="en-US" sz="1200">
                          <a:solidFill>
                            <a:srgbClr val="000000"/>
                          </a:solidFill>
                          <a:latin typeface="Calibri"/>
                          <a:ea typeface="Calibri"/>
                          <a:cs typeface="Calibri"/>
                          <a:sym typeface="Calibri"/>
                        </a:rPr>
                        <a:t>3 zones per region → a multizone region (MZR)</a:t>
                      </a:r>
                      <a:endParaRPr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latin typeface="Calibri"/>
                          <a:ea typeface="Calibri"/>
                          <a:cs typeface="Calibri"/>
                          <a:sym typeface="Calibri"/>
                        </a:rPr>
                        <a:t>Object</a:t>
                      </a:r>
                      <a:endParaRPr sz="1200">
                        <a:latin typeface="Calibri"/>
                        <a:ea typeface="Calibri"/>
                        <a:cs typeface="Calibri"/>
                        <a:sym typeface="Calibri"/>
                      </a:endParaRPr>
                    </a:p>
                  </a:txBody>
                  <a:tcPr marT="91425" marB="91425" marR="91425" marL="91425">
                    <a:solidFill>
                      <a:srgbClr val="F3F3F3"/>
                    </a:solidFill>
                  </a:tcPr>
                </a:tc>
              </a:tr>
              <a:tr h="551375">
                <a:tc>
                  <a:txBody>
                    <a:bodyPr/>
                    <a:lstStyle/>
                    <a:p>
                      <a:pPr indent="0" lvl="0" marL="0" rtl="0" algn="l">
                        <a:spcBef>
                          <a:spcPts val="0"/>
                        </a:spcBef>
                        <a:spcAft>
                          <a:spcPts val="0"/>
                        </a:spcAft>
                        <a:buNone/>
                      </a:pPr>
                      <a:r>
                        <a:rPr b="1" lang="en-US" sz="1200">
                          <a:latin typeface="Calibri"/>
                          <a:ea typeface="Calibri"/>
                          <a:cs typeface="Calibri"/>
                          <a:sym typeface="Calibri"/>
                        </a:rPr>
                        <a:t>Region </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Combine 2 or more zones</a:t>
                      </a:r>
                      <a:endParaRPr sz="1200">
                        <a:solidFill>
                          <a:srgbClr val="000000"/>
                        </a:solidFill>
                        <a:latin typeface="Calibri"/>
                        <a:ea typeface="Calibri"/>
                        <a:cs typeface="Calibri"/>
                        <a:sym typeface="Calibri"/>
                      </a:endParaRPr>
                    </a:p>
                  </a:txBody>
                  <a:tcPr marT="91425" marB="91425" marR="91425" marL="91425"/>
                </a:tc>
                <a:tc>
                  <a:txBody>
                    <a:bodyPr/>
                    <a:lstStyle/>
                    <a:p>
                      <a:pPr indent="0" lvl="0" marL="0" rtl="0" algn="l">
                        <a:lnSpc>
                          <a:spcPct val="115000"/>
                        </a:lnSpc>
                        <a:spcBef>
                          <a:spcPts val="0"/>
                        </a:spcBef>
                        <a:spcAft>
                          <a:spcPts val="1200"/>
                        </a:spcAft>
                        <a:buNone/>
                      </a:pPr>
                      <a:r>
                        <a:rPr lang="en-US" sz="1200">
                          <a:solidFill>
                            <a:srgbClr val="000000"/>
                          </a:solidFill>
                          <a:latin typeface="Calibri"/>
                          <a:ea typeface="Calibri"/>
                          <a:cs typeface="Calibri"/>
                          <a:sym typeface="Calibri"/>
                        </a:rPr>
                        <a:t>us-south, us-east, eu-de, eu-gb,  jp-osa, au-syd, jp-tok</a:t>
                      </a:r>
                      <a:endParaRPr sz="1200">
                        <a:solidFill>
                          <a:srgbClr val="000000"/>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latin typeface="Calibri"/>
                          <a:ea typeface="Calibri"/>
                          <a:cs typeface="Calibri"/>
                          <a:sym typeface="Calibri"/>
                        </a:rPr>
                        <a:t>Object</a:t>
                      </a:r>
                      <a:endParaRPr sz="1200">
                        <a:latin typeface="Calibri"/>
                        <a:ea typeface="Calibri"/>
                        <a:cs typeface="Calibri"/>
                        <a:sym typeface="Calibri"/>
                      </a:endParaRPr>
                    </a:p>
                  </a:txBody>
                  <a:tcPr marT="91425" marB="91425" marR="91425" marL="91425"/>
                </a:tc>
              </a:tr>
              <a:tr h="551375">
                <a:tc>
                  <a:txBody>
                    <a:bodyPr/>
                    <a:lstStyle/>
                    <a:p>
                      <a:pPr indent="0" lvl="0" marL="0" rtl="0" algn="l">
                        <a:spcBef>
                          <a:spcPts val="0"/>
                        </a:spcBef>
                        <a:spcAft>
                          <a:spcPts val="0"/>
                        </a:spcAft>
                        <a:buNone/>
                      </a:pPr>
                      <a:r>
                        <a:rPr b="1" lang="en-US" sz="1200">
                          <a:latin typeface="Calibri"/>
                          <a:ea typeface="Calibri"/>
                          <a:cs typeface="Calibri"/>
                          <a:sym typeface="Calibri"/>
                        </a:rPr>
                        <a:t>Metroarea</a:t>
                      </a:r>
                      <a:endParaRPr b="1"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Combine 2 or more regions</a:t>
                      </a:r>
                      <a:endParaRPr sz="1200">
                        <a:solidFill>
                          <a:srgbClr val="000000"/>
                        </a:solidFill>
                        <a:latin typeface="Calibri"/>
                        <a:ea typeface="Calibri"/>
                        <a:cs typeface="Calibri"/>
                        <a:sym typeface="Calibri"/>
                      </a:endParaRPr>
                    </a:p>
                  </a:txBody>
                  <a:tcPr marT="91425" marB="91425" marR="91425" marL="91425">
                    <a:solidFill>
                      <a:srgbClr val="F3F3F3"/>
                    </a:solidFill>
                  </a:tcPr>
                </a:tc>
                <a:tc>
                  <a:txBody>
                    <a:bodyPr/>
                    <a:lstStyle/>
                    <a:p>
                      <a:pPr indent="0" lvl="0" marL="0" rtl="0" algn="l">
                        <a:lnSpc>
                          <a:spcPct val="115000"/>
                        </a:lnSpc>
                        <a:spcBef>
                          <a:spcPts val="0"/>
                        </a:spcBef>
                        <a:spcAft>
                          <a:spcPts val="1200"/>
                        </a:spcAft>
                        <a:buNone/>
                      </a:pPr>
                      <a:r>
                        <a:rPr lang="en-US" sz="1200">
                          <a:solidFill>
                            <a:srgbClr val="000000"/>
                          </a:solidFill>
                          <a:latin typeface="Calibri"/>
                          <a:ea typeface="Calibri"/>
                          <a:cs typeface="Calibri"/>
                          <a:sym typeface="Calibri"/>
                        </a:rPr>
                        <a:t>Dallas, Washington DC, Frankfurt, London, Osaka, Sydney, Tokyo</a:t>
                      </a:r>
                      <a:endParaRPr sz="1200">
                        <a:solidFill>
                          <a:srgbClr val="000000"/>
                        </a:solidFill>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latin typeface="Calibri"/>
                          <a:ea typeface="Calibri"/>
                          <a:cs typeface="Calibri"/>
                          <a:sym typeface="Calibri"/>
                        </a:rPr>
                        <a:t>Object</a:t>
                      </a:r>
                      <a:endParaRPr sz="1200">
                        <a:latin typeface="Calibri"/>
                        <a:ea typeface="Calibri"/>
                        <a:cs typeface="Calibri"/>
                        <a:sym typeface="Calibri"/>
                      </a:endParaRPr>
                    </a:p>
                  </a:txBody>
                  <a:tcPr marT="91425" marB="91425" marR="91425" marL="91425">
                    <a:solidFill>
                      <a:srgbClr val="F3F3F3"/>
                    </a:solidFill>
                  </a:tcPr>
                </a:tc>
              </a:tr>
            </a:tbl>
          </a:graphicData>
        </a:graphic>
      </p:graphicFrame>
      <p:sp>
        <p:nvSpPr>
          <p:cNvPr id="134" name="Google Shape;134;g1156688b53f_0_193"/>
          <p:cNvSpPr/>
          <p:nvPr/>
        </p:nvSpPr>
        <p:spPr>
          <a:xfrm>
            <a:off x="4684025" y="799400"/>
            <a:ext cx="3113400" cy="1184700"/>
          </a:xfrm>
          <a:prstGeom prst="roundRect">
            <a:avLst>
              <a:gd fmla="val 16667" name="adj"/>
            </a:avLst>
          </a:prstGeom>
          <a:solidFill>
            <a:srgbClr val="D9D9D9"/>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1156688b53f_0_193"/>
          <p:cNvSpPr/>
          <p:nvPr/>
        </p:nvSpPr>
        <p:spPr>
          <a:xfrm>
            <a:off x="7559300" y="758575"/>
            <a:ext cx="1182000" cy="598500"/>
          </a:xfrm>
          <a:prstGeom prst="can">
            <a:avLst>
              <a:gd fmla="val 25000" name="adj"/>
            </a:avLst>
          </a:prstGeom>
          <a:solidFill>
            <a:srgbClr val="6FA8DC"/>
          </a:solidFill>
          <a:ln cap="flat" cmpd="sng" w="9525">
            <a:solidFill>
              <a:srgbClr val="3D85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sz="1700"/>
              <a:t>Object storage</a:t>
            </a:r>
            <a:endParaRPr b="1" i="0" sz="1300" u="none" cap="none" strike="noStrike">
              <a:solidFill>
                <a:srgbClr val="000000"/>
              </a:solidFill>
              <a:latin typeface="Arial"/>
              <a:ea typeface="Arial"/>
              <a:cs typeface="Arial"/>
              <a:sym typeface="Arial"/>
            </a:endParaRPr>
          </a:p>
        </p:txBody>
      </p:sp>
      <p:sp>
        <p:nvSpPr>
          <p:cNvPr id="136" name="Google Shape;136;g1156688b53f_0_193"/>
          <p:cNvSpPr/>
          <p:nvPr/>
        </p:nvSpPr>
        <p:spPr>
          <a:xfrm>
            <a:off x="1331275" y="799400"/>
            <a:ext cx="3113400" cy="1184700"/>
          </a:xfrm>
          <a:prstGeom prst="roundRect">
            <a:avLst>
              <a:gd fmla="val 16667" name="adj"/>
            </a:avLst>
          </a:prstGeom>
          <a:solidFill>
            <a:srgbClr val="CFE2F3"/>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1156688b53f_0_193"/>
          <p:cNvSpPr/>
          <p:nvPr/>
        </p:nvSpPr>
        <p:spPr>
          <a:xfrm>
            <a:off x="226450" y="758575"/>
            <a:ext cx="1182000" cy="598500"/>
          </a:xfrm>
          <a:prstGeom prst="cube">
            <a:avLst>
              <a:gd fmla="val 25000" name="adj"/>
            </a:avLst>
          </a:prstGeom>
          <a:solidFill>
            <a:srgbClr val="D9D9D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sz="1500"/>
              <a:t>Block storage</a:t>
            </a:r>
            <a:endParaRPr b="1" i="0" sz="1500" u="none" cap="none" strike="noStrike">
              <a:solidFill>
                <a:srgbClr val="000000"/>
              </a:solidFill>
              <a:latin typeface="Arial"/>
              <a:ea typeface="Arial"/>
              <a:cs typeface="Arial"/>
              <a:sym typeface="Arial"/>
            </a:endParaRPr>
          </a:p>
        </p:txBody>
      </p:sp>
      <p:sp>
        <p:nvSpPr>
          <p:cNvPr id="138" name="Google Shape;138;g1156688b53f_0_193"/>
          <p:cNvSpPr txBox="1"/>
          <p:nvPr/>
        </p:nvSpPr>
        <p:spPr>
          <a:xfrm>
            <a:off x="2449325" y="868400"/>
            <a:ext cx="1995300" cy="1046700"/>
          </a:xfrm>
          <a:prstGeom prst="rect">
            <a:avLst/>
          </a:prstGeom>
          <a:noFill/>
          <a:ln>
            <a:noFill/>
          </a:ln>
        </p:spPr>
        <p:txBody>
          <a:bodyPr anchorCtr="0" anchor="t" bIns="91425" lIns="91425" spcFirstLastPara="1" rIns="91425" wrap="square" tIns="91425">
            <a:spAutoFit/>
          </a:bodyPr>
          <a:lstStyle/>
          <a:p>
            <a:pPr indent="-203200" lvl="0" marL="171450" rtl="0" algn="l">
              <a:spcBef>
                <a:spcPts val="0"/>
              </a:spcBef>
              <a:spcAft>
                <a:spcPts val="0"/>
              </a:spcAft>
              <a:buSzPts val="1400"/>
              <a:buFont typeface="Calibri"/>
              <a:buChar char="●"/>
            </a:pPr>
            <a:r>
              <a:rPr lang="en-US">
                <a:latin typeface="Calibri"/>
                <a:ea typeface="Calibri"/>
                <a:cs typeface="Calibri"/>
                <a:sym typeface="Calibri"/>
              </a:rPr>
              <a:t>Low latency </a:t>
            </a:r>
            <a:endParaRPr>
              <a:latin typeface="Calibri"/>
              <a:ea typeface="Calibri"/>
              <a:cs typeface="Calibri"/>
              <a:sym typeface="Calibri"/>
            </a:endParaRPr>
          </a:p>
          <a:p>
            <a:pPr indent="-203200" lvl="0" marL="171450" rtl="0" algn="l">
              <a:spcBef>
                <a:spcPts val="0"/>
              </a:spcBef>
              <a:spcAft>
                <a:spcPts val="0"/>
              </a:spcAft>
              <a:buSzPts val="1400"/>
              <a:buFont typeface="Calibri"/>
              <a:buChar char="●"/>
            </a:pPr>
            <a:r>
              <a:rPr lang="en-US">
                <a:latin typeface="Calibri"/>
                <a:ea typeface="Calibri"/>
                <a:cs typeface="Calibri"/>
                <a:sym typeface="Calibri"/>
              </a:rPr>
              <a:t>I/O intensive </a:t>
            </a:r>
            <a:endParaRPr>
              <a:latin typeface="Calibri"/>
              <a:ea typeface="Calibri"/>
              <a:cs typeface="Calibri"/>
              <a:sym typeface="Calibri"/>
            </a:endParaRPr>
          </a:p>
          <a:p>
            <a:pPr indent="-203200" lvl="0" marL="171450" rtl="0" algn="l">
              <a:spcBef>
                <a:spcPts val="0"/>
              </a:spcBef>
              <a:spcAft>
                <a:spcPts val="0"/>
              </a:spcAft>
              <a:buSzPts val="1400"/>
              <a:buFont typeface="Calibri"/>
              <a:buChar char="●"/>
            </a:pPr>
            <a:r>
              <a:rPr lang="en-US">
                <a:latin typeface="Calibri"/>
                <a:ea typeface="Calibri"/>
                <a:cs typeface="Calibri"/>
                <a:sym typeface="Calibri"/>
              </a:rPr>
              <a:t>High frequency</a:t>
            </a:r>
            <a:endParaRPr>
              <a:latin typeface="Calibri"/>
              <a:ea typeface="Calibri"/>
              <a:cs typeface="Calibri"/>
              <a:sym typeface="Calibri"/>
            </a:endParaRPr>
          </a:p>
          <a:p>
            <a:pPr indent="-203200" lvl="0" marL="171450" rtl="0" algn="l">
              <a:lnSpc>
                <a:spcPct val="115000"/>
              </a:lnSpc>
              <a:spcBef>
                <a:spcPts val="0"/>
              </a:spcBef>
              <a:spcAft>
                <a:spcPts val="0"/>
              </a:spcAft>
              <a:buClr>
                <a:srgbClr val="990000"/>
              </a:buClr>
              <a:buSzPts val="1400"/>
              <a:buFont typeface="Calibri"/>
              <a:buChar char="●"/>
            </a:pPr>
            <a:r>
              <a:rPr b="1" lang="en-US">
                <a:solidFill>
                  <a:srgbClr val="990000"/>
                </a:solidFill>
                <a:latin typeface="Calibri"/>
                <a:ea typeface="Calibri"/>
                <a:cs typeface="Calibri"/>
                <a:sym typeface="Calibri"/>
              </a:rPr>
              <a:t>Data center-specific</a:t>
            </a:r>
            <a:endParaRPr b="1">
              <a:solidFill>
                <a:srgbClr val="990000"/>
              </a:solidFill>
              <a:latin typeface="Calibri"/>
              <a:ea typeface="Calibri"/>
              <a:cs typeface="Calibri"/>
              <a:sym typeface="Calibri"/>
            </a:endParaRPr>
          </a:p>
        </p:txBody>
      </p:sp>
      <p:sp>
        <p:nvSpPr>
          <p:cNvPr id="139" name="Google Shape;139;g1156688b53f_0_193"/>
          <p:cNvSpPr txBox="1"/>
          <p:nvPr/>
        </p:nvSpPr>
        <p:spPr>
          <a:xfrm>
            <a:off x="5947975" y="819950"/>
            <a:ext cx="1849500" cy="1143600"/>
          </a:xfrm>
          <a:prstGeom prst="rect">
            <a:avLst/>
          </a:prstGeom>
          <a:noFill/>
          <a:ln>
            <a:noFill/>
          </a:ln>
        </p:spPr>
        <p:txBody>
          <a:bodyPr anchorCtr="0" anchor="t" bIns="91425" lIns="91425" spcFirstLastPara="1" rIns="91425" wrap="square" tIns="91425">
            <a:spAutoFit/>
          </a:bodyPr>
          <a:lstStyle/>
          <a:p>
            <a:pPr indent="-203200" lvl="0" marL="171450" rtl="0" algn="l">
              <a:lnSpc>
                <a:spcPct val="115000"/>
              </a:lnSpc>
              <a:spcBef>
                <a:spcPts val="0"/>
              </a:spcBef>
              <a:spcAft>
                <a:spcPts val="0"/>
              </a:spcAft>
              <a:buSzPts val="1400"/>
              <a:buFont typeface="Calibri"/>
              <a:buChar char="●"/>
            </a:pPr>
            <a:r>
              <a:rPr lang="en-US">
                <a:latin typeface="Calibri"/>
                <a:ea typeface="Calibri"/>
                <a:cs typeface="Calibri"/>
                <a:sym typeface="Calibri"/>
              </a:rPr>
              <a:t>High capacity</a:t>
            </a:r>
            <a:endParaRPr>
              <a:latin typeface="Calibri"/>
              <a:ea typeface="Calibri"/>
              <a:cs typeface="Calibri"/>
              <a:sym typeface="Calibri"/>
            </a:endParaRPr>
          </a:p>
          <a:p>
            <a:pPr indent="-203200" lvl="0" marL="171450" rtl="0" algn="l">
              <a:lnSpc>
                <a:spcPct val="115000"/>
              </a:lnSpc>
              <a:spcBef>
                <a:spcPts val="0"/>
              </a:spcBef>
              <a:spcAft>
                <a:spcPts val="0"/>
              </a:spcAft>
              <a:buSzPts val="1400"/>
              <a:buFont typeface="Calibri"/>
              <a:buChar char="●"/>
            </a:pPr>
            <a:r>
              <a:rPr lang="en-US">
                <a:latin typeface="Calibri"/>
                <a:ea typeface="Calibri"/>
                <a:cs typeface="Calibri"/>
                <a:sym typeface="Calibri"/>
              </a:rPr>
              <a:t>High </a:t>
            </a:r>
            <a:r>
              <a:rPr lang="en-US">
                <a:latin typeface="Calibri"/>
                <a:ea typeface="Calibri"/>
                <a:cs typeface="Calibri"/>
                <a:sym typeface="Calibri"/>
              </a:rPr>
              <a:t>scalability</a:t>
            </a:r>
            <a:endParaRPr>
              <a:latin typeface="Calibri"/>
              <a:ea typeface="Calibri"/>
              <a:cs typeface="Calibri"/>
              <a:sym typeface="Calibri"/>
            </a:endParaRPr>
          </a:p>
          <a:p>
            <a:pPr indent="-203200" lvl="0" marL="171450" rtl="0" algn="l">
              <a:lnSpc>
                <a:spcPct val="115000"/>
              </a:lnSpc>
              <a:spcBef>
                <a:spcPts val="0"/>
              </a:spcBef>
              <a:spcAft>
                <a:spcPts val="0"/>
              </a:spcAft>
              <a:buSzPts val="1400"/>
              <a:buFont typeface="Calibri"/>
              <a:buChar char="●"/>
            </a:pPr>
            <a:r>
              <a:rPr lang="en-US">
                <a:latin typeface="Calibri"/>
                <a:ea typeface="Calibri"/>
                <a:cs typeface="Calibri"/>
                <a:sym typeface="Calibri"/>
              </a:rPr>
              <a:t>Multiple access</a:t>
            </a:r>
            <a:endParaRPr>
              <a:latin typeface="Calibri"/>
              <a:ea typeface="Calibri"/>
              <a:cs typeface="Calibri"/>
              <a:sym typeface="Calibri"/>
            </a:endParaRPr>
          </a:p>
          <a:p>
            <a:pPr indent="-203200" lvl="0" marL="171450" rtl="0" algn="l">
              <a:lnSpc>
                <a:spcPct val="115000"/>
              </a:lnSpc>
              <a:spcBef>
                <a:spcPts val="0"/>
              </a:spcBef>
              <a:spcAft>
                <a:spcPts val="0"/>
              </a:spcAft>
              <a:buClr>
                <a:srgbClr val="38761D"/>
              </a:buClr>
              <a:buSzPts val="1400"/>
              <a:buFont typeface="Calibri"/>
              <a:buChar char="●"/>
            </a:pPr>
            <a:r>
              <a:rPr b="1" lang="en-US">
                <a:solidFill>
                  <a:srgbClr val="38761D"/>
                </a:solidFill>
                <a:latin typeface="Calibri"/>
                <a:ea typeface="Calibri"/>
                <a:cs typeface="Calibri"/>
                <a:sym typeface="Calibri"/>
              </a:rPr>
              <a:t>High data resilience</a:t>
            </a:r>
            <a:endParaRPr b="1">
              <a:solidFill>
                <a:srgbClr val="38761D"/>
              </a:solidFill>
              <a:latin typeface="Calibri"/>
              <a:ea typeface="Calibri"/>
              <a:cs typeface="Calibri"/>
              <a:sym typeface="Calibri"/>
            </a:endParaRPr>
          </a:p>
        </p:txBody>
      </p:sp>
      <p:pic>
        <p:nvPicPr>
          <p:cNvPr id="140" name="Google Shape;140;g1156688b53f_0_193"/>
          <p:cNvPicPr preferRelativeResize="0"/>
          <p:nvPr/>
        </p:nvPicPr>
        <p:blipFill rotWithShape="1">
          <a:blip r:embed="rId3">
            <a:alphaModFix/>
          </a:blip>
          <a:srcRect b="0" l="34632" r="33792" t="23658"/>
          <a:stretch/>
        </p:blipFill>
        <p:spPr>
          <a:xfrm>
            <a:off x="1534325" y="797406"/>
            <a:ext cx="888904" cy="1184699"/>
          </a:xfrm>
          <a:prstGeom prst="rect">
            <a:avLst/>
          </a:prstGeom>
          <a:noFill/>
          <a:ln>
            <a:noFill/>
          </a:ln>
        </p:spPr>
      </p:pic>
      <p:pic>
        <p:nvPicPr>
          <p:cNvPr id="141" name="Google Shape;141;g1156688b53f_0_193"/>
          <p:cNvPicPr preferRelativeResize="0"/>
          <p:nvPr/>
        </p:nvPicPr>
        <p:blipFill rotWithShape="1">
          <a:blip r:embed="rId3">
            <a:alphaModFix/>
          </a:blip>
          <a:srcRect b="0" l="68887" r="0" t="16666"/>
          <a:stretch/>
        </p:blipFill>
        <p:spPr>
          <a:xfrm>
            <a:off x="5038001" y="772600"/>
            <a:ext cx="802330" cy="1184699"/>
          </a:xfrm>
          <a:prstGeom prst="rect">
            <a:avLst/>
          </a:prstGeom>
          <a:noFill/>
          <a:ln>
            <a:noFill/>
          </a:ln>
        </p:spPr>
      </p:pic>
      <p:sp>
        <p:nvSpPr>
          <p:cNvPr id="142" name="Google Shape;142;g1156688b53f_0_193"/>
          <p:cNvSpPr txBox="1"/>
          <p:nvPr/>
        </p:nvSpPr>
        <p:spPr>
          <a:xfrm>
            <a:off x="103850" y="4750925"/>
            <a:ext cx="6254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115efaa0ea1_0_0"/>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Storage technology: Bl</a:t>
            </a:r>
            <a:r>
              <a:rPr lang="en-US"/>
              <a:t>ock vs object storage</a:t>
            </a:r>
            <a:endParaRPr/>
          </a:p>
        </p:txBody>
      </p:sp>
      <p:sp>
        <p:nvSpPr>
          <p:cNvPr id="148" name="Google Shape;148;g115efaa0ea1_0_0"/>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149" name="Google Shape;149;g115efaa0ea1_0_0"/>
          <p:cNvGraphicFramePr/>
          <p:nvPr/>
        </p:nvGraphicFramePr>
        <p:xfrm>
          <a:off x="679238" y="2123737"/>
          <a:ext cx="3000000" cy="3000000"/>
        </p:xfrm>
        <a:graphic>
          <a:graphicData uri="http://schemas.openxmlformats.org/drawingml/2006/table">
            <a:tbl>
              <a:tblPr>
                <a:noFill/>
                <a:tableStyleId>{F6B4EE5A-7644-4CC8-9FB4-15BA48782A59}</a:tableStyleId>
              </a:tblPr>
              <a:tblGrid>
                <a:gridCol w="980425"/>
                <a:gridCol w="2282075"/>
                <a:gridCol w="3283425"/>
                <a:gridCol w="1239600"/>
              </a:tblGrid>
              <a:tr h="350075">
                <a:tc>
                  <a:txBody>
                    <a:bodyPr/>
                    <a:lstStyle/>
                    <a:p>
                      <a:pPr indent="0" lvl="0" marL="0" rtl="0" algn="l">
                        <a:spcBef>
                          <a:spcPts val="0"/>
                        </a:spcBef>
                        <a:spcAft>
                          <a:spcPts val="0"/>
                        </a:spcAft>
                        <a:buNone/>
                      </a:pPr>
                      <a:r>
                        <a:rPr b="1" lang="en-US" sz="1200">
                          <a:latin typeface="Calibri"/>
                          <a:ea typeface="Calibri"/>
                          <a:cs typeface="Calibri"/>
                          <a:sym typeface="Calibri"/>
                        </a:rPr>
                        <a:t>Locality</a:t>
                      </a:r>
                      <a:endParaRPr b="1" sz="1200">
                        <a:latin typeface="Calibri"/>
                        <a:ea typeface="Calibri"/>
                        <a:cs typeface="Calibri"/>
                        <a:sym typeface="Calibri"/>
                      </a:endParaRPr>
                    </a:p>
                  </a:txBody>
                  <a:tcPr marT="91425" marB="91425" marR="91425" marL="91425">
                    <a:solidFill>
                      <a:srgbClr val="D9D9D9"/>
                    </a:solidFill>
                  </a:tcPr>
                </a:tc>
                <a:tc>
                  <a:txBody>
                    <a:bodyPr/>
                    <a:lstStyle/>
                    <a:p>
                      <a:pPr indent="0" lvl="0" marL="0" rtl="0" algn="l">
                        <a:spcBef>
                          <a:spcPts val="0"/>
                        </a:spcBef>
                        <a:spcAft>
                          <a:spcPts val="0"/>
                        </a:spcAft>
                        <a:buNone/>
                      </a:pPr>
                      <a:r>
                        <a:rPr b="1" lang="en-US" sz="1200">
                          <a:latin typeface="Calibri"/>
                          <a:ea typeface="Calibri"/>
                          <a:cs typeface="Calibri"/>
                          <a:sym typeface="Calibri"/>
                        </a:rPr>
                        <a:t>Definition</a:t>
                      </a:r>
                      <a:endParaRPr b="1" sz="1200">
                        <a:latin typeface="Calibri"/>
                        <a:ea typeface="Calibri"/>
                        <a:cs typeface="Calibri"/>
                        <a:sym typeface="Calibri"/>
                      </a:endParaRPr>
                    </a:p>
                  </a:txBody>
                  <a:tcPr marT="91425" marB="91425" marR="91425" marL="91425">
                    <a:solidFill>
                      <a:srgbClr val="D9D9D9"/>
                    </a:solidFill>
                  </a:tcPr>
                </a:tc>
                <a:tc>
                  <a:txBody>
                    <a:bodyPr/>
                    <a:lstStyle/>
                    <a:p>
                      <a:pPr indent="0" lvl="0" marL="0" rtl="0" algn="l">
                        <a:spcBef>
                          <a:spcPts val="0"/>
                        </a:spcBef>
                        <a:spcAft>
                          <a:spcPts val="0"/>
                        </a:spcAft>
                        <a:buNone/>
                      </a:pPr>
                      <a:r>
                        <a:rPr b="1" lang="en-US" sz="1200">
                          <a:latin typeface="Calibri"/>
                          <a:ea typeface="Calibri"/>
                          <a:cs typeface="Calibri"/>
                          <a:sym typeface="Calibri"/>
                        </a:rPr>
                        <a:t>IBM resources</a:t>
                      </a:r>
                      <a:endParaRPr b="1" sz="1200">
                        <a:latin typeface="Calibri"/>
                        <a:ea typeface="Calibri"/>
                        <a:cs typeface="Calibri"/>
                        <a:sym typeface="Calibri"/>
                      </a:endParaRPr>
                    </a:p>
                  </a:txBody>
                  <a:tcPr marT="91425" marB="91425" marR="91425" marL="91425">
                    <a:solidFill>
                      <a:srgbClr val="D9D9D9"/>
                    </a:solidFill>
                  </a:tcPr>
                </a:tc>
                <a:tc>
                  <a:txBody>
                    <a:bodyPr/>
                    <a:lstStyle/>
                    <a:p>
                      <a:pPr indent="0" lvl="0" marL="0" rtl="0" algn="l">
                        <a:spcBef>
                          <a:spcPts val="0"/>
                        </a:spcBef>
                        <a:spcAft>
                          <a:spcPts val="0"/>
                        </a:spcAft>
                        <a:buNone/>
                      </a:pPr>
                      <a:r>
                        <a:rPr b="1" lang="en-US" sz="1200">
                          <a:latin typeface="Calibri"/>
                          <a:ea typeface="Calibri"/>
                          <a:cs typeface="Calibri"/>
                          <a:sym typeface="Calibri"/>
                        </a:rPr>
                        <a:t>Storage solution</a:t>
                      </a:r>
                      <a:endParaRPr b="1" sz="1200">
                        <a:latin typeface="Calibri"/>
                        <a:ea typeface="Calibri"/>
                        <a:cs typeface="Calibri"/>
                        <a:sym typeface="Calibri"/>
                      </a:endParaRPr>
                    </a:p>
                  </a:txBody>
                  <a:tcPr marT="91425" marB="91425" marR="91425" marL="91425">
                    <a:solidFill>
                      <a:srgbClr val="D9D9D9"/>
                    </a:solidFill>
                  </a:tcPr>
                </a:tc>
              </a:tr>
              <a:tr h="350075">
                <a:tc>
                  <a:txBody>
                    <a:bodyPr/>
                    <a:lstStyle/>
                    <a:p>
                      <a:pPr indent="0" lvl="0" marL="0" rtl="0" algn="l">
                        <a:spcBef>
                          <a:spcPts val="0"/>
                        </a:spcBef>
                        <a:spcAft>
                          <a:spcPts val="0"/>
                        </a:spcAft>
                        <a:buNone/>
                      </a:pPr>
                      <a:r>
                        <a:rPr b="1" lang="en-US" sz="1200">
                          <a:latin typeface="Calibri"/>
                          <a:ea typeface="Calibri"/>
                          <a:cs typeface="Calibri"/>
                          <a:sym typeface="Calibri"/>
                        </a:rPr>
                        <a:t>Data Center</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latin typeface="Calibri"/>
                          <a:ea typeface="Calibri"/>
                          <a:cs typeface="Calibri"/>
                          <a:sym typeface="Calibri"/>
                        </a:rPr>
                        <a:t>Physical facility </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60 data centers</a:t>
                      </a:r>
                      <a:endParaRPr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latin typeface="Calibri"/>
                          <a:ea typeface="Calibri"/>
                          <a:cs typeface="Calibri"/>
                          <a:sym typeface="Calibri"/>
                        </a:rPr>
                        <a:t>Block and Object</a:t>
                      </a:r>
                      <a:endParaRPr sz="1200">
                        <a:latin typeface="Calibri"/>
                        <a:ea typeface="Calibri"/>
                        <a:cs typeface="Calibri"/>
                        <a:sym typeface="Calibri"/>
                      </a:endParaRPr>
                    </a:p>
                  </a:txBody>
                  <a:tcPr marT="91425" marB="91425" marR="91425" marL="91425"/>
                </a:tc>
              </a:tr>
              <a:tr h="551375">
                <a:tc>
                  <a:txBody>
                    <a:bodyPr/>
                    <a:lstStyle/>
                    <a:p>
                      <a:pPr indent="0" lvl="0" marL="0" rtl="0" algn="l">
                        <a:spcBef>
                          <a:spcPts val="0"/>
                        </a:spcBef>
                        <a:spcAft>
                          <a:spcPts val="0"/>
                        </a:spcAft>
                        <a:buNone/>
                      </a:pPr>
                      <a:r>
                        <a:rPr b="1" lang="en-US" sz="1200">
                          <a:latin typeface="Calibri"/>
                          <a:ea typeface="Calibri"/>
                          <a:cs typeface="Calibri"/>
                          <a:sym typeface="Calibri"/>
                        </a:rPr>
                        <a:t>Zone</a:t>
                      </a:r>
                      <a:endParaRPr b="1"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latin typeface="Calibri"/>
                          <a:ea typeface="Calibri"/>
                          <a:cs typeface="Calibri"/>
                          <a:sym typeface="Calibri"/>
                        </a:rPr>
                        <a:t>Combine 2 or more data centers</a:t>
                      </a:r>
                      <a:endParaRPr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lnSpc>
                          <a:spcPct val="115000"/>
                        </a:lnSpc>
                        <a:spcBef>
                          <a:spcPts val="0"/>
                        </a:spcBef>
                        <a:spcAft>
                          <a:spcPts val="1200"/>
                        </a:spcAft>
                        <a:buNone/>
                      </a:pPr>
                      <a:r>
                        <a:rPr lang="en-US" sz="1200">
                          <a:solidFill>
                            <a:srgbClr val="000000"/>
                          </a:solidFill>
                          <a:latin typeface="Calibri"/>
                          <a:ea typeface="Calibri"/>
                          <a:cs typeface="Calibri"/>
                          <a:sym typeface="Calibri"/>
                        </a:rPr>
                        <a:t>3 zones per region → a multizone region (MZR)</a:t>
                      </a:r>
                      <a:endParaRPr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latin typeface="Calibri"/>
                          <a:ea typeface="Calibri"/>
                          <a:cs typeface="Calibri"/>
                          <a:sym typeface="Calibri"/>
                        </a:rPr>
                        <a:t>Object</a:t>
                      </a:r>
                      <a:endParaRPr sz="1200">
                        <a:latin typeface="Calibri"/>
                        <a:ea typeface="Calibri"/>
                        <a:cs typeface="Calibri"/>
                        <a:sym typeface="Calibri"/>
                      </a:endParaRPr>
                    </a:p>
                  </a:txBody>
                  <a:tcPr marT="91425" marB="91425" marR="91425" marL="91425">
                    <a:solidFill>
                      <a:srgbClr val="F3F3F3"/>
                    </a:solidFill>
                  </a:tcPr>
                </a:tc>
              </a:tr>
              <a:tr h="551375">
                <a:tc>
                  <a:txBody>
                    <a:bodyPr/>
                    <a:lstStyle/>
                    <a:p>
                      <a:pPr indent="0" lvl="0" marL="0" rtl="0" algn="l">
                        <a:spcBef>
                          <a:spcPts val="0"/>
                        </a:spcBef>
                        <a:spcAft>
                          <a:spcPts val="0"/>
                        </a:spcAft>
                        <a:buNone/>
                      </a:pPr>
                      <a:r>
                        <a:rPr b="1" lang="en-US" sz="1200">
                          <a:latin typeface="Calibri"/>
                          <a:ea typeface="Calibri"/>
                          <a:cs typeface="Calibri"/>
                          <a:sym typeface="Calibri"/>
                        </a:rPr>
                        <a:t>Region </a:t>
                      </a:r>
                      <a:endParaRPr b="1" sz="12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Combine 2 or more zones</a:t>
                      </a:r>
                      <a:endParaRPr sz="1200">
                        <a:solidFill>
                          <a:srgbClr val="000000"/>
                        </a:solidFill>
                        <a:latin typeface="Calibri"/>
                        <a:ea typeface="Calibri"/>
                        <a:cs typeface="Calibri"/>
                        <a:sym typeface="Calibri"/>
                      </a:endParaRPr>
                    </a:p>
                  </a:txBody>
                  <a:tcPr marT="91425" marB="91425" marR="91425" marL="91425"/>
                </a:tc>
                <a:tc>
                  <a:txBody>
                    <a:bodyPr/>
                    <a:lstStyle/>
                    <a:p>
                      <a:pPr indent="0" lvl="0" marL="0" rtl="0" algn="l">
                        <a:lnSpc>
                          <a:spcPct val="115000"/>
                        </a:lnSpc>
                        <a:spcBef>
                          <a:spcPts val="0"/>
                        </a:spcBef>
                        <a:spcAft>
                          <a:spcPts val="1200"/>
                        </a:spcAft>
                        <a:buNone/>
                      </a:pPr>
                      <a:r>
                        <a:rPr lang="en-US" sz="1200">
                          <a:solidFill>
                            <a:srgbClr val="000000"/>
                          </a:solidFill>
                          <a:latin typeface="Calibri"/>
                          <a:ea typeface="Calibri"/>
                          <a:cs typeface="Calibri"/>
                          <a:sym typeface="Calibri"/>
                        </a:rPr>
                        <a:t>us-south, us-east, eu-de, eu-gb,  jp-osa, au-syd, jp-tok</a:t>
                      </a:r>
                      <a:endParaRPr sz="1200">
                        <a:solidFill>
                          <a:srgbClr val="000000"/>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1200">
                          <a:latin typeface="Calibri"/>
                          <a:ea typeface="Calibri"/>
                          <a:cs typeface="Calibri"/>
                          <a:sym typeface="Calibri"/>
                        </a:rPr>
                        <a:t>Object</a:t>
                      </a:r>
                      <a:endParaRPr sz="1200">
                        <a:latin typeface="Calibri"/>
                        <a:ea typeface="Calibri"/>
                        <a:cs typeface="Calibri"/>
                        <a:sym typeface="Calibri"/>
                      </a:endParaRPr>
                    </a:p>
                  </a:txBody>
                  <a:tcPr marT="91425" marB="91425" marR="91425" marL="91425"/>
                </a:tc>
              </a:tr>
              <a:tr h="551375">
                <a:tc>
                  <a:txBody>
                    <a:bodyPr/>
                    <a:lstStyle/>
                    <a:p>
                      <a:pPr indent="0" lvl="0" marL="0" rtl="0" algn="l">
                        <a:spcBef>
                          <a:spcPts val="0"/>
                        </a:spcBef>
                        <a:spcAft>
                          <a:spcPts val="0"/>
                        </a:spcAft>
                        <a:buNone/>
                      </a:pPr>
                      <a:r>
                        <a:rPr b="1" lang="en-US" sz="1200">
                          <a:latin typeface="Calibri"/>
                          <a:ea typeface="Calibri"/>
                          <a:cs typeface="Calibri"/>
                          <a:sym typeface="Calibri"/>
                        </a:rPr>
                        <a:t>Metroarea</a:t>
                      </a:r>
                      <a:endParaRPr b="1" sz="1200">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Combine 2 or more regions</a:t>
                      </a:r>
                      <a:endParaRPr sz="1200">
                        <a:solidFill>
                          <a:srgbClr val="000000"/>
                        </a:solidFill>
                        <a:latin typeface="Calibri"/>
                        <a:ea typeface="Calibri"/>
                        <a:cs typeface="Calibri"/>
                        <a:sym typeface="Calibri"/>
                      </a:endParaRPr>
                    </a:p>
                  </a:txBody>
                  <a:tcPr marT="91425" marB="91425" marR="91425" marL="91425">
                    <a:solidFill>
                      <a:srgbClr val="F3F3F3"/>
                    </a:solidFill>
                  </a:tcPr>
                </a:tc>
                <a:tc>
                  <a:txBody>
                    <a:bodyPr/>
                    <a:lstStyle/>
                    <a:p>
                      <a:pPr indent="0" lvl="0" marL="0" rtl="0" algn="l">
                        <a:lnSpc>
                          <a:spcPct val="115000"/>
                        </a:lnSpc>
                        <a:spcBef>
                          <a:spcPts val="0"/>
                        </a:spcBef>
                        <a:spcAft>
                          <a:spcPts val="1200"/>
                        </a:spcAft>
                        <a:buNone/>
                      </a:pPr>
                      <a:r>
                        <a:rPr lang="en-US" sz="1200">
                          <a:solidFill>
                            <a:srgbClr val="000000"/>
                          </a:solidFill>
                          <a:latin typeface="Calibri"/>
                          <a:ea typeface="Calibri"/>
                          <a:cs typeface="Calibri"/>
                          <a:sym typeface="Calibri"/>
                        </a:rPr>
                        <a:t>Dallas, Washington DC, Frankfurt, London, Osaka, Sydney, Tokyo</a:t>
                      </a:r>
                      <a:endParaRPr sz="1200">
                        <a:solidFill>
                          <a:srgbClr val="000000"/>
                        </a:solidFill>
                        <a:latin typeface="Calibri"/>
                        <a:ea typeface="Calibri"/>
                        <a:cs typeface="Calibri"/>
                        <a:sym typeface="Calibri"/>
                      </a:endParaRPr>
                    </a:p>
                  </a:txBody>
                  <a:tcPr marT="91425" marB="91425" marR="91425" marL="91425">
                    <a:solidFill>
                      <a:srgbClr val="F3F3F3"/>
                    </a:solidFill>
                  </a:tcPr>
                </a:tc>
                <a:tc>
                  <a:txBody>
                    <a:bodyPr/>
                    <a:lstStyle/>
                    <a:p>
                      <a:pPr indent="0" lvl="0" marL="0" rtl="0" algn="l">
                        <a:spcBef>
                          <a:spcPts val="0"/>
                        </a:spcBef>
                        <a:spcAft>
                          <a:spcPts val="0"/>
                        </a:spcAft>
                        <a:buNone/>
                      </a:pPr>
                      <a:r>
                        <a:rPr lang="en-US" sz="1200">
                          <a:latin typeface="Calibri"/>
                          <a:ea typeface="Calibri"/>
                          <a:cs typeface="Calibri"/>
                          <a:sym typeface="Calibri"/>
                        </a:rPr>
                        <a:t>Object</a:t>
                      </a:r>
                      <a:endParaRPr sz="1200">
                        <a:latin typeface="Calibri"/>
                        <a:ea typeface="Calibri"/>
                        <a:cs typeface="Calibri"/>
                        <a:sym typeface="Calibri"/>
                      </a:endParaRPr>
                    </a:p>
                  </a:txBody>
                  <a:tcPr marT="91425" marB="91425" marR="91425" marL="91425">
                    <a:solidFill>
                      <a:srgbClr val="F3F3F3"/>
                    </a:solidFill>
                  </a:tcPr>
                </a:tc>
              </a:tr>
            </a:tbl>
          </a:graphicData>
        </a:graphic>
      </p:graphicFrame>
      <p:sp>
        <p:nvSpPr>
          <p:cNvPr id="150" name="Google Shape;150;g115efaa0ea1_0_0"/>
          <p:cNvSpPr/>
          <p:nvPr/>
        </p:nvSpPr>
        <p:spPr>
          <a:xfrm>
            <a:off x="4684025" y="799400"/>
            <a:ext cx="3113400" cy="1184700"/>
          </a:xfrm>
          <a:prstGeom prst="roundRect">
            <a:avLst>
              <a:gd fmla="val 16667" name="adj"/>
            </a:avLst>
          </a:prstGeom>
          <a:solidFill>
            <a:srgbClr val="D9D9D9"/>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115efaa0ea1_0_0"/>
          <p:cNvSpPr/>
          <p:nvPr/>
        </p:nvSpPr>
        <p:spPr>
          <a:xfrm>
            <a:off x="7559300" y="758575"/>
            <a:ext cx="1182000" cy="598500"/>
          </a:xfrm>
          <a:prstGeom prst="can">
            <a:avLst>
              <a:gd fmla="val 25000" name="adj"/>
            </a:avLst>
          </a:prstGeom>
          <a:solidFill>
            <a:srgbClr val="6FA8DC"/>
          </a:solidFill>
          <a:ln cap="flat" cmpd="sng" w="9525">
            <a:solidFill>
              <a:srgbClr val="3D85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sz="1700"/>
              <a:t>Object storage</a:t>
            </a:r>
            <a:endParaRPr b="1" i="0" sz="1300" u="none" cap="none" strike="noStrike">
              <a:solidFill>
                <a:srgbClr val="000000"/>
              </a:solidFill>
              <a:latin typeface="Arial"/>
              <a:ea typeface="Arial"/>
              <a:cs typeface="Arial"/>
              <a:sym typeface="Arial"/>
            </a:endParaRPr>
          </a:p>
        </p:txBody>
      </p:sp>
      <p:sp>
        <p:nvSpPr>
          <p:cNvPr id="152" name="Google Shape;152;g115efaa0ea1_0_0"/>
          <p:cNvSpPr/>
          <p:nvPr/>
        </p:nvSpPr>
        <p:spPr>
          <a:xfrm>
            <a:off x="1331275" y="799400"/>
            <a:ext cx="3113400" cy="1184700"/>
          </a:xfrm>
          <a:prstGeom prst="roundRect">
            <a:avLst>
              <a:gd fmla="val 16667" name="adj"/>
            </a:avLst>
          </a:prstGeom>
          <a:solidFill>
            <a:srgbClr val="CFE2F3"/>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115efaa0ea1_0_0"/>
          <p:cNvSpPr/>
          <p:nvPr/>
        </p:nvSpPr>
        <p:spPr>
          <a:xfrm>
            <a:off x="226450" y="758575"/>
            <a:ext cx="1182000" cy="598500"/>
          </a:xfrm>
          <a:prstGeom prst="cube">
            <a:avLst>
              <a:gd fmla="val 25000" name="adj"/>
            </a:avLst>
          </a:prstGeom>
          <a:solidFill>
            <a:srgbClr val="D9D9D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sz="1500"/>
              <a:t>Block storage</a:t>
            </a:r>
            <a:endParaRPr b="1" i="0" sz="1500" u="none" cap="none" strike="noStrike">
              <a:solidFill>
                <a:srgbClr val="000000"/>
              </a:solidFill>
              <a:latin typeface="Arial"/>
              <a:ea typeface="Arial"/>
              <a:cs typeface="Arial"/>
              <a:sym typeface="Arial"/>
            </a:endParaRPr>
          </a:p>
        </p:txBody>
      </p:sp>
      <p:sp>
        <p:nvSpPr>
          <p:cNvPr id="154" name="Google Shape;154;g115efaa0ea1_0_0"/>
          <p:cNvSpPr txBox="1"/>
          <p:nvPr/>
        </p:nvSpPr>
        <p:spPr>
          <a:xfrm>
            <a:off x="2449325" y="868400"/>
            <a:ext cx="1995300" cy="1046700"/>
          </a:xfrm>
          <a:prstGeom prst="rect">
            <a:avLst/>
          </a:prstGeom>
          <a:noFill/>
          <a:ln>
            <a:noFill/>
          </a:ln>
        </p:spPr>
        <p:txBody>
          <a:bodyPr anchorCtr="0" anchor="t" bIns="91425" lIns="91425" spcFirstLastPara="1" rIns="91425" wrap="square" tIns="91425">
            <a:spAutoFit/>
          </a:bodyPr>
          <a:lstStyle/>
          <a:p>
            <a:pPr indent="-203200" lvl="0" marL="171450" rtl="0" algn="l">
              <a:spcBef>
                <a:spcPts val="0"/>
              </a:spcBef>
              <a:spcAft>
                <a:spcPts val="0"/>
              </a:spcAft>
              <a:buSzPts val="1400"/>
              <a:buFont typeface="Calibri"/>
              <a:buChar char="●"/>
            </a:pPr>
            <a:r>
              <a:rPr lang="en-US">
                <a:latin typeface="Calibri"/>
                <a:ea typeface="Calibri"/>
                <a:cs typeface="Calibri"/>
                <a:sym typeface="Calibri"/>
              </a:rPr>
              <a:t>Low latency </a:t>
            </a:r>
            <a:endParaRPr>
              <a:latin typeface="Calibri"/>
              <a:ea typeface="Calibri"/>
              <a:cs typeface="Calibri"/>
              <a:sym typeface="Calibri"/>
            </a:endParaRPr>
          </a:p>
          <a:p>
            <a:pPr indent="-203200" lvl="0" marL="171450" rtl="0" algn="l">
              <a:spcBef>
                <a:spcPts val="0"/>
              </a:spcBef>
              <a:spcAft>
                <a:spcPts val="0"/>
              </a:spcAft>
              <a:buSzPts val="1400"/>
              <a:buFont typeface="Calibri"/>
              <a:buChar char="●"/>
            </a:pPr>
            <a:r>
              <a:rPr lang="en-US">
                <a:latin typeface="Calibri"/>
                <a:ea typeface="Calibri"/>
                <a:cs typeface="Calibri"/>
                <a:sym typeface="Calibri"/>
              </a:rPr>
              <a:t>I/O intensive </a:t>
            </a:r>
            <a:endParaRPr>
              <a:latin typeface="Calibri"/>
              <a:ea typeface="Calibri"/>
              <a:cs typeface="Calibri"/>
              <a:sym typeface="Calibri"/>
            </a:endParaRPr>
          </a:p>
          <a:p>
            <a:pPr indent="-203200" lvl="0" marL="171450" rtl="0" algn="l">
              <a:spcBef>
                <a:spcPts val="0"/>
              </a:spcBef>
              <a:spcAft>
                <a:spcPts val="0"/>
              </a:spcAft>
              <a:buSzPts val="1400"/>
              <a:buFont typeface="Calibri"/>
              <a:buChar char="●"/>
            </a:pPr>
            <a:r>
              <a:rPr lang="en-US">
                <a:latin typeface="Calibri"/>
                <a:ea typeface="Calibri"/>
                <a:cs typeface="Calibri"/>
                <a:sym typeface="Calibri"/>
              </a:rPr>
              <a:t>High frequency</a:t>
            </a:r>
            <a:endParaRPr>
              <a:latin typeface="Calibri"/>
              <a:ea typeface="Calibri"/>
              <a:cs typeface="Calibri"/>
              <a:sym typeface="Calibri"/>
            </a:endParaRPr>
          </a:p>
          <a:p>
            <a:pPr indent="-203200" lvl="0" marL="171450" rtl="0" algn="l">
              <a:lnSpc>
                <a:spcPct val="115000"/>
              </a:lnSpc>
              <a:spcBef>
                <a:spcPts val="0"/>
              </a:spcBef>
              <a:spcAft>
                <a:spcPts val="0"/>
              </a:spcAft>
              <a:buClr>
                <a:srgbClr val="990000"/>
              </a:buClr>
              <a:buSzPts val="1400"/>
              <a:buFont typeface="Calibri"/>
              <a:buChar char="●"/>
            </a:pPr>
            <a:r>
              <a:rPr b="1" lang="en-US">
                <a:solidFill>
                  <a:srgbClr val="990000"/>
                </a:solidFill>
                <a:latin typeface="Calibri"/>
                <a:ea typeface="Calibri"/>
                <a:cs typeface="Calibri"/>
                <a:sym typeface="Calibri"/>
              </a:rPr>
              <a:t>Data center-specific</a:t>
            </a:r>
            <a:endParaRPr b="1">
              <a:solidFill>
                <a:srgbClr val="990000"/>
              </a:solidFill>
              <a:latin typeface="Calibri"/>
              <a:ea typeface="Calibri"/>
              <a:cs typeface="Calibri"/>
              <a:sym typeface="Calibri"/>
            </a:endParaRPr>
          </a:p>
        </p:txBody>
      </p:sp>
      <p:sp>
        <p:nvSpPr>
          <p:cNvPr id="155" name="Google Shape;155;g115efaa0ea1_0_0"/>
          <p:cNvSpPr txBox="1"/>
          <p:nvPr/>
        </p:nvSpPr>
        <p:spPr>
          <a:xfrm>
            <a:off x="5947975" y="819950"/>
            <a:ext cx="1849500" cy="1143600"/>
          </a:xfrm>
          <a:prstGeom prst="rect">
            <a:avLst/>
          </a:prstGeom>
          <a:noFill/>
          <a:ln>
            <a:noFill/>
          </a:ln>
        </p:spPr>
        <p:txBody>
          <a:bodyPr anchorCtr="0" anchor="t" bIns="91425" lIns="91425" spcFirstLastPara="1" rIns="91425" wrap="square" tIns="91425">
            <a:spAutoFit/>
          </a:bodyPr>
          <a:lstStyle/>
          <a:p>
            <a:pPr indent="-203200" lvl="0" marL="171450" rtl="0" algn="l">
              <a:lnSpc>
                <a:spcPct val="115000"/>
              </a:lnSpc>
              <a:spcBef>
                <a:spcPts val="0"/>
              </a:spcBef>
              <a:spcAft>
                <a:spcPts val="0"/>
              </a:spcAft>
              <a:buSzPts val="1400"/>
              <a:buFont typeface="Calibri"/>
              <a:buChar char="●"/>
            </a:pPr>
            <a:r>
              <a:rPr lang="en-US">
                <a:latin typeface="Calibri"/>
                <a:ea typeface="Calibri"/>
                <a:cs typeface="Calibri"/>
                <a:sym typeface="Calibri"/>
              </a:rPr>
              <a:t>High capacity</a:t>
            </a:r>
            <a:endParaRPr>
              <a:latin typeface="Calibri"/>
              <a:ea typeface="Calibri"/>
              <a:cs typeface="Calibri"/>
              <a:sym typeface="Calibri"/>
            </a:endParaRPr>
          </a:p>
          <a:p>
            <a:pPr indent="-203200" lvl="0" marL="171450" rtl="0" algn="l">
              <a:lnSpc>
                <a:spcPct val="115000"/>
              </a:lnSpc>
              <a:spcBef>
                <a:spcPts val="0"/>
              </a:spcBef>
              <a:spcAft>
                <a:spcPts val="0"/>
              </a:spcAft>
              <a:buSzPts val="1400"/>
              <a:buFont typeface="Calibri"/>
              <a:buChar char="●"/>
            </a:pPr>
            <a:r>
              <a:rPr lang="en-US">
                <a:latin typeface="Calibri"/>
                <a:ea typeface="Calibri"/>
                <a:cs typeface="Calibri"/>
                <a:sym typeface="Calibri"/>
              </a:rPr>
              <a:t>High scalability</a:t>
            </a:r>
            <a:endParaRPr>
              <a:latin typeface="Calibri"/>
              <a:ea typeface="Calibri"/>
              <a:cs typeface="Calibri"/>
              <a:sym typeface="Calibri"/>
            </a:endParaRPr>
          </a:p>
          <a:p>
            <a:pPr indent="-203200" lvl="0" marL="171450" rtl="0" algn="l">
              <a:lnSpc>
                <a:spcPct val="115000"/>
              </a:lnSpc>
              <a:spcBef>
                <a:spcPts val="0"/>
              </a:spcBef>
              <a:spcAft>
                <a:spcPts val="0"/>
              </a:spcAft>
              <a:buSzPts val="1400"/>
              <a:buFont typeface="Calibri"/>
              <a:buChar char="●"/>
            </a:pPr>
            <a:r>
              <a:rPr lang="en-US">
                <a:latin typeface="Calibri"/>
                <a:ea typeface="Calibri"/>
                <a:cs typeface="Calibri"/>
                <a:sym typeface="Calibri"/>
              </a:rPr>
              <a:t>Multiple access</a:t>
            </a:r>
            <a:endParaRPr>
              <a:latin typeface="Calibri"/>
              <a:ea typeface="Calibri"/>
              <a:cs typeface="Calibri"/>
              <a:sym typeface="Calibri"/>
            </a:endParaRPr>
          </a:p>
          <a:p>
            <a:pPr indent="-203200" lvl="0" marL="171450" rtl="0" algn="l">
              <a:lnSpc>
                <a:spcPct val="115000"/>
              </a:lnSpc>
              <a:spcBef>
                <a:spcPts val="0"/>
              </a:spcBef>
              <a:spcAft>
                <a:spcPts val="0"/>
              </a:spcAft>
              <a:buClr>
                <a:srgbClr val="38761D"/>
              </a:buClr>
              <a:buSzPts val="1400"/>
              <a:buFont typeface="Calibri"/>
              <a:buChar char="●"/>
            </a:pPr>
            <a:r>
              <a:rPr b="1" lang="en-US">
                <a:solidFill>
                  <a:srgbClr val="38761D"/>
                </a:solidFill>
                <a:latin typeface="Calibri"/>
                <a:ea typeface="Calibri"/>
                <a:cs typeface="Calibri"/>
                <a:sym typeface="Calibri"/>
              </a:rPr>
              <a:t>High data resilience</a:t>
            </a:r>
            <a:endParaRPr b="1">
              <a:solidFill>
                <a:srgbClr val="38761D"/>
              </a:solidFill>
              <a:latin typeface="Calibri"/>
              <a:ea typeface="Calibri"/>
              <a:cs typeface="Calibri"/>
              <a:sym typeface="Calibri"/>
            </a:endParaRPr>
          </a:p>
        </p:txBody>
      </p:sp>
      <p:pic>
        <p:nvPicPr>
          <p:cNvPr id="156" name="Google Shape;156;g115efaa0ea1_0_0"/>
          <p:cNvPicPr preferRelativeResize="0"/>
          <p:nvPr/>
        </p:nvPicPr>
        <p:blipFill rotWithShape="1">
          <a:blip r:embed="rId3">
            <a:alphaModFix/>
          </a:blip>
          <a:srcRect b="0" l="34632" r="33792" t="23658"/>
          <a:stretch/>
        </p:blipFill>
        <p:spPr>
          <a:xfrm>
            <a:off x="1534325" y="797406"/>
            <a:ext cx="888904" cy="1184699"/>
          </a:xfrm>
          <a:prstGeom prst="rect">
            <a:avLst/>
          </a:prstGeom>
          <a:noFill/>
          <a:ln>
            <a:noFill/>
          </a:ln>
        </p:spPr>
      </p:pic>
      <p:pic>
        <p:nvPicPr>
          <p:cNvPr id="157" name="Google Shape;157;g115efaa0ea1_0_0"/>
          <p:cNvPicPr preferRelativeResize="0"/>
          <p:nvPr/>
        </p:nvPicPr>
        <p:blipFill rotWithShape="1">
          <a:blip r:embed="rId3">
            <a:alphaModFix/>
          </a:blip>
          <a:srcRect b="0" l="68887" r="0" t="16666"/>
          <a:stretch/>
        </p:blipFill>
        <p:spPr>
          <a:xfrm>
            <a:off x="5038001" y="772600"/>
            <a:ext cx="802330" cy="1184699"/>
          </a:xfrm>
          <a:prstGeom prst="rect">
            <a:avLst/>
          </a:prstGeom>
          <a:noFill/>
          <a:ln>
            <a:noFill/>
          </a:ln>
        </p:spPr>
      </p:pic>
      <p:sp>
        <p:nvSpPr>
          <p:cNvPr id="158" name="Google Shape;158;g115efaa0ea1_0_0"/>
          <p:cNvSpPr txBox="1"/>
          <p:nvPr/>
        </p:nvSpPr>
        <p:spPr>
          <a:xfrm>
            <a:off x="103850" y="4750925"/>
            <a:ext cx="6254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59" name="Google Shape;159;g115efaa0ea1_0_0"/>
          <p:cNvSpPr/>
          <p:nvPr/>
        </p:nvSpPr>
        <p:spPr>
          <a:xfrm>
            <a:off x="4566550" y="511675"/>
            <a:ext cx="4458300" cy="1611900"/>
          </a:xfrm>
          <a:prstGeom prst="roundRect">
            <a:avLst>
              <a:gd fmla="val 16667" name="adj"/>
            </a:avLst>
          </a:prstGeom>
          <a:noFill/>
          <a:ln cap="flat" cmpd="sng" w="38100">
            <a:solidFill>
              <a:srgbClr val="99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114e254e7df_0_54"/>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Data access: From object storage to file system  </a:t>
            </a:r>
            <a:endParaRPr/>
          </a:p>
        </p:txBody>
      </p:sp>
      <p:sp>
        <p:nvSpPr>
          <p:cNvPr id="165" name="Google Shape;165;g114e254e7df_0_54"/>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66" name="Google Shape;166;g114e254e7df_0_54"/>
          <p:cNvSpPr/>
          <p:nvPr/>
        </p:nvSpPr>
        <p:spPr>
          <a:xfrm>
            <a:off x="784300" y="1063375"/>
            <a:ext cx="1819800" cy="598500"/>
          </a:xfrm>
          <a:prstGeom prst="can">
            <a:avLst>
              <a:gd fmla="val 25000" name="adj"/>
            </a:avLst>
          </a:prstGeom>
          <a:solidFill>
            <a:srgbClr val="6FA8DC"/>
          </a:solidFill>
          <a:ln cap="flat" cmpd="sng" w="9525">
            <a:solidFill>
              <a:srgbClr val="0B539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700" u="none" cap="none" strike="noStrike">
                <a:solidFill>
                  <a:srgbClr val="000000"/>
                </a:solidFill>
                <a:latin typeface="Arial"/>
                <a:ea typeface="Arial"/>
                <a:cs typeface="Arial"/>
                <a:sym typeface="Arial"/>
              </a:rPr>
              <a:t>COS bucket</a:t>
            </a:r>
            <a:br>
              <a:rPr b="1" i="0" lang="en-US" sz="1700" u="none" cap="none" strike="noStrike">
                <a:solidFill>
                  <a:srgbClr val="000000"/>
                </a:solidFill>
                <a:latin typeface="Arial"/>
                <a:ea typeface="Arial"/>
                <a:cs typeface="Arial"/>
                <a:sym typeface="Arial"/>
              </a:rPr>
            </a:br>
            <a:r>
              <a:rPr b="1" i="0" lang="en-US" sz="1300" u="none" cap="none" strike="noStrike">
                <a:solidFill>
                  <a:srgbClr val="000000"/>
                </a:solidFill>
                <a:latin typeface="Arial"/>
                <a:ea typeface="Arial"/>
                <a:cs typeface="Arial"/>
                <a:sym typeface="Arial"/>
              </a:rPr>
              <a:t>(Object Storage)</a:t>
            </a:r>
            <a:endParaRPr b="1" i="0" sz="1300" u="none" cap="none" strike="noStrike">
              <a:solidFill>
                <a:srgbClr val="000000"/>
              </a:solidFill>
              <a:latin typeface="Arial"/>
              <a:ea typeface="Arial"/>
              <a:cs typeface="Arial"/>
              <a:sym typeface="Arial"/>
            </a:endParaRPr>
          </a:p>
        </p:txBody>
      </p:sp>
      <p:sp>
        <p:nvSpPr>
          <p:cNvPr id="167" name="Google Shape;167;g114e254e7df_0_54"/>
          <p:cNvSpPr txBox="1"/>
          <p:nvPr/>
        </p:nvSpPr>
        <p:spPr>
          <a:xfrm>
            <a:off x="2715230" y="920117"/>
            <a:ext cx="5668800" cy="1048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None/>
            </a:pPr>
            <a:r>
              <a:rPr lang="en-US" sz="1700">
                <a:solidFill>
                  <a:srgbClr val="000000"/>
                </a:solidFill>
                <a:latin typeface="Calibri"/>
                <a:ea typeface="Calibri"/>
                <a:cs typeface="Calibri"/>
                <a:sym typeface="Calibri"/>
              </a:rPr>
              <a:t>An </a:t>
            </a:r>
            <a:r>
              <a:rPr b="1" lang="en-US" sz="1700">
                <a:solidFill>
                  <a:srgbClr val="000000"/>
                </a:solidFill>
                <a:latin typeface="Calibri"/>
                <a:ea typeface="Calibri"/>
                <a:cs typeface="Calibri"/>
                <a:sym typeface="Calibri"/>
              </a:rPr>
              <a:t>Object Storage </a:t>
            </a:r>
            <a:r>
              <a:rPr lang="en-US" sz="1700">
                <a:solidFill>
                  <a:srgbClr val="000000"/>
                </a:solidFill>
                <a:latin typeface="Calibri"/>
                <a:ea typeface="Calibri"/>
                <a:cs typeface="Calibri"/>
                <a:sym typeface="Calibri"/>
              </a:rPr>
              <a:t>stores the data as </a:t>
            </a:r>
            <a:r>
              <a:rPr b="1" lang="en-US" sz="1700">
                <a:solidFill>
                  <a:srgbClr val="000000"/>
                </a:solidFill>
                <a:latin typeface="Calibri"/>
                <a:ea typeface="Calibri"/>
                <a:cs typeface="Calibri"/>
                <a:sym typeface="Calibri"/>
              </a:rPr>
              <a:t>objects</a:t>
            </a:r>
            <a:r>
              <a:rPr lang="en-US" sz="1700">
                <a:solidFill>
                  <a:srgbClr val="000000"/>
                </a:solidFill>
                <a:latin typeface="Calibri"/>
                <a:ea typeface="Calibri"/>
                <a:cs typeface="Calibri"/>
                <a:sym typeface="Calibri"/>
              </a:rPr>
              <a:t>. </a:t>
            </a:r>
            <a:endParaRPr sz="1700">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Calibri"/>
              <a:buChar char="●"/>
            </a:pPr>
            <a:r>
              <a:rPr b="1" lang="en-US" sz="1700">
                <a:solidFill>
                  <a:srgbClr val="000000"/>
                </a:solidFill>
                <a:latin typeface="Calibri"/>
                <a:ea typeface="Calibri"/>
                <a:cs typeface="Calibri"/>
                <a:sym typeface="Calibri"/>
              </a:rPr>
              <a:t>No file hierarchy → </a:t>
            </a:r>
            <a:r>
              <a:rPr b="1" lang="en-US" sz="1700">
                <a:latin typeface="Calibri"/>
                <a:ea typeface="Calibri"/>
                <a:cs typeface="Calibri"/>
                <a:sym typeface="Calibri"/>
              </a:rPr>
              <a:t>High</a:t>
            </a:r>
            <a:r>
              <a:rPr b="1" lang="en-US" sz="1700">
                <a:solidFill>
                  <a:srgbClr val="000000"/>
                </a:solidFill>
                <a:latin typeface="Calibri"/>
                <a:ea typeface="Calibri"/>
                <a:cs typeface="Calibri"/>
                <a:sym typeface="Calibri"/>
              </a:rPr>
              <a:t> scalability</a:t>
            </a:r>
            <a:endParaRPr b="1" sz="1700">
              <a:solidFill>
                <a:srgbClr val="000000"/>
              </a:solidFill>
              <a:latin typeface="Calibri"/>
              <a:ea typeface="Calibri"/>
              <a:cs typeface="Calibri"/>
              <a:sym typeface="Calibri"/>
            </a:endParaRPr>
          </a:p>
          <a:p>
            <a:pPr indent="-336550" lvl="0" marL="457200" rtl="0" algn="l">
              <a:lnSpc>
                <a:spcPct val="115000"/>
              </a:lnSpc>
              <a:spcBef>
                <a:spcPts val="0"/>
              </a:spcBef>
              <a:spcAft>
                <a:spcPts val="0"/>
              </a:spcAft>
              <a:buSzPts val="1700"/>
              <a:buFont typeface="Calibri"/>
              <a:buChar char="●"/>
            </a:pPr>
            <a:r>
              <a:rPr b="1" lang="en-US" sz="1700">
                <a:latin typeface="Calibri"/>
                <a:ea typeface="Calibri"/>
                <a:cs typeface="Calibri"/>
                <a:sym typeface="Calibri"/>
              </a:rPr>
              <a:t>Global locality and data resilience </a:t>
            </a:r>
            <a:endParaRPr b="1" sz="1700">
              <a:latin typeface="Calibri"/>
              <a:ea typeface="Calibri"/>
              <a:cs typeface="Calibri"/>
              <a:sym typeface="Calibri"/>
            </a:endParaRPr>
          </a:p>
        </p:txBody>
      </p:sp>
      <p:sp>
        <p:nvSpPr>
          <p:cNvPr id="168" name="Google Shape;168;g114e254e7df_0_54"/>
          <p:cNvSpPr/>
          <p:nvPr/>
        </p:nvSpPr>
        <p:spPr>
          <a:xfrm rot="5400000">
            <a:off x="1259975" y="2095275"/>
            <a:ext cx="1006200" cy="413400"/>
          </a:xfrm>
          <a:prstGeom prst="leftRightArrow">
            <a:avLst>
              <a:gd fmla="val 50000" name="adj1"/>
              <a:gd fmla="val 50000" name="adj2"/>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chemeClr val="lt1"/>
                </a:solidFill>
              </a:rPr>
              <a:t>s3fs</a:t>
            </a:r>
            <a:endParaRPr>
              <a:solidFill>
                <a:schemeClr val="lt1"/>
              </a:solidFill>
            </a:endParaRPr>
          </a:p>
        </p:txBody>
      </p:sp>
      <p:grpSp>
        <p:nvGrpSpPr>
          <p:cNvPr id="169" name="Google Shape;169;g114e254e7df_0_54"/>
          <p:cNvGrpSpPr/>
          <p:nvPr/>
        </p:nvGrpSpPr>
        <p:grpSpPr>
          <a:xfrm>
            <a:off x="1066438" y="2910623"/>
            <a:ext cx="1171200" cy="1143777"/>
            <a:chOff x="1094838" y="2160498"/>
            <a:chExt cx="1171200" cy="1143777"/>
          </a:xfrm>
        </p:grpSpPr>
        <p:grpSp>
          <p:nvGrpSpPr>
            <p:cNvPr id="170" name="Google Shape;170;g114e254e7df_0_54"/>
            <p:cNvGrpSpPr/>
            <p:nvPr/>
          </p:nvGrpSpPr>
          <p:grpSpPr>
            <a:xfrm>
              <a:off x="1298879" y="2160498"/>
              <a:ext cx="763132" cy="780216"/>
              <a:chOff x="5072725" y="2649300"/>
              <a:chExt cx="706800" cy="708000"/>
            </a:xfrm>
          </p:grpSpPr>
          <p:pic>
            <p:nvPicPr>
              <p:cNvPr id="171" name="Google Shape;171;g114e254e7df_0_54"/>
              <p:cNvPicPr preferRelativeResize="0"/>
              <p:nvPr/>
            </p:nvPicPr>
            <p:blipFill rotWithShape="1">
              <a:blip r:embed="rId3">
                <a:alphaModFix/>
              </a:blip>
              <a:srcRect b="0" l="0" r="0" t="0"/>
              <a:stretch/>
            </p:blipFill>
            <p:spPr>
              <a:xfrm>
                <a:off x="5135727" y="2698027"/>
                <a:ext cx="566198" cy="598500"/>
              </a:xfrm>
              <a:prstGeom prst="rect">
                <a:avLst/>
              </a:prstGeom>
              <a:noFill/>
              <a:ln>
                <a:noFill/>
              </a:ln>
            </p:spPr>
          </p:pic>
          <p:sp>
            <p:nvSpPr>
              <p:cNvPr id="172" name="Google Shape;172;g114e254e7df_0_54"/>
              <p:cNvSpPr/>
              <p:nvPr/>
            </p:nvSpPr>
            <p:spPr>
              <a:xfrm>
                <a:off x="5072725" y="2649300"/>
                <a:ext cx="706800" cy="708000"/>
              </a:xfrm>
              <a:prstGeom prst="roundRect">
                <a:avLst>
                  <a:gd fmla="val 16667" name="adj"/>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3" name="Google Shape;173;g114e254e7df_0_54"/>
            <p:cNvSpPr txBox="1"/>
            <p:nvPr/>
          </p:nvSpPr>
          <p:spPr>
            <a:xfrm>
              <a:off x="1094838" y="2857875"/>
              <a:ext cx="11712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700"/>
                <a:t>VSI</a:t>
              </a:r>
              <a:endParaRPr b="1" sz="1700"/>
            </a:p>
          </p:txBody>
        </p:sp>
      </p:grpSp>
      <p:sp>
        <p:nvSpPr>
          <p:cNvPr id="174" name="Google Shape;174;g114e254e7df_0_54"/>
          <p:cNvSpPr txBox="1"/>
          <p:nvPr/>
        </p:nvSpPr>
        <p:spPr>
          <a:xfrm>
            <a:off x="3583325" y="32143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75" name="Google Shape;175;g114e254e7df_0_54"/>
          <p:cNvSpPr txBox="1"/>
          <p:nvPr/>
        </p:nvSpPr>
        <p:spPr>
          <a:xfrm>
            <a:off x="2715225" y="2215525"/>
            <a:ext cx="6093300" cy="2251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None/>
            </a:pPr>
            <a:r>
              <a:rPr lang="en-US" sz="1700">
                <a:latin typeface="Calibri"/>
                <a:ea typeface="Calibri"/>
                <a:cs typeface="Calibri"/>
                <a:sym typeface="Calibri"/>
              </a:rPr>
              <a:t>How do we access our data in a COS bucket from a cluster?</a:t>
            </a:r>
            <a:r>
              <a:rPr lang="en-US" sz="1700">
                <a:solidFill>
                  <a:srgbClr val="000000"/>
                </a:solidFill>
                <a:latin typeface="Calibri"/>
                <a:ea typeface="Calibri"/>
                <a:cs typeface="Calibri"/>
                <a:sym typeface="Calibri"/>
              </a:rPr>
              <a:t> </a:t>
            </a:r>
            <a:endParaRPr sz="1700">
              <a:latin typeface="Calibri"/>
              <a:ea typeface="Calibri"/>
              <a:cs typeface="Calibri"/>
              <a:sym typeface="Calibri"/>
            </a:endParaRPr>
          </a:p>
          <a:p>
            <a:pPr indent="-336550" lvl="0" marL="4572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We use </a:t>
            </a:r>
            <a:r>
              <a:rPr lang="en-US" sz="1700" u="sng">
                <a:solidFill>
                  <a:schemeClr val="hlink"/>
                </a:solidFill>
                <a:latin typeface="Calibri"/>
                <a:ea typeface="Calibri"/>
                <a:cs typeface="Calibri"/>
                <a:sym typeface="Calibri"/>
                <a:hlinkClick r:id="rId4"/>
              </a:rPr>
              <a:t>s3fs</a:t>
            </a:r>
            <a:r>
              <a:rPr lang="en-US" sz="1700">
                <a:latin typeface="Calibri"/>
                <a:ea typeface="Calibri"/>
                <a:cs typeface="Calibri"/>
                <a:sym typeface="Calibri"/>
              </a:rPr>
              <a:t> to mount the bucket via FUSE while preserving the native object format for files</a:t>
            </a:r>
            <a:endParaRPr sz="1700">
              <a:latin typeface="Calibri"/>
              <a:ea typeface="Calibri"/>
              <a:cs typeface="Calibri"/>
              <a:sym typeface="Calibri"/>
            </a:endParaRPr>
          </a:p>
          <a:p>
            <a:pPr indent="-336550" lvl="0" marL="4572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s3fs provides advanced options to increase performance</a:t>
            </a:r>
            <a:endParaRPr sz="1700">
              <a:latin typeface="Calibri"/>
              <a:ea typeface="Calibri"/>
              <a:cs typeface="Calibri"/>
              <a:sym typeface="Calibri"/>
            </a:endParaRPr>
          </a:p>
          <a:p>
            <a:pPr indent="-336550" lvl="1" marL="9144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Caching </a:t>
            </a:r>
            <a:endParaRPr sz="1700">
              <a:latin typeface="Calibri"/>
              <a:ea typeface="Calibri"/>
              <a:cs typeface="Calibri"/>
              <a:sym typeface="Calibri"/>
            </a:endParaRPr>
          </a:p>
          <a:p>
            <a:pPr indent="-336550" lvl="1" marL="9144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Chunking </a:t>
            </a:r>
            <a:endParaRPr sz="1700">
              <a:latin typeface="Calibri"/>
              <a:ea typeface="Calibri"/>
              <a:cs typeface="Calibri"/>
              <a:sym typeface="Calibri"/>
            </a:endParaRPr>
          </a:p>
          <a:p>
            <a:pPr indent="-336550" lvl="1" marL="9144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Requesting data concurrently </a:t>
            </a:r>
            <a:endParaRPr sz="1700">
              <a:latin typeface="Calibri"/>
              <a:ea typeface="Calibri"/>
              <a:cs typeface="Calibri"/>
              <a:sym typeface="Calibri"/>
            </a:endParaRPr>
          </a:p>
        </p:txBody>
      </p:sp>
      <p:sp>
        <p:nvSpPr>
          <p:cNvPr id="176" name="Google Shape;176;g114e254e7df_0_54"/>
          <p:cNvSpPr txBox="1"/>
          <p:nvPr/>
        </p:nvSpPr>
        <p:spPr>
          <a:xfrm>
            <a:off x="735725" y="3777350"/>
            <a:ext cx="23016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chemeClr val="dk1"/>
                </a:solidFill>
                <a:latin typeface="Calibri"/>
                <a:ea typeface="Calibri"/>
                <a:cs typeface="Calibri"/>
                <a:sym typeface="Calibri"/>
              </a:rPr>
              <a:t>(Virtual Server Instance)</a:t>
            </a:r>
            <a:endParaRPr b="1" sz="1100"/>
          </a:p>
        </p:txBody>
      </p:sp>
      <p:grpSp>
        <p:nvGrpSpPr>
          <p:cNvPr id="177" name="Google Shape;177;g114e254e7df_0_54"/>
          <p:cNvGrpSpPr/>
          <p:nvPr/>
        </p:nvGrpSpPr>
        <p:grpSpPr>
          <a:xfrm>
            <a:off x="653972" y="2459138"/>
            <a:ext cx="902467" cy="671568"/>
            <a:chOff x="1057763" y="2049748"/>
            <a:chExt cx="1272873" cy="1272873"/>
          </a:xfrm>
        </p:grpSpPr>
        <p:pic>
          <p:nvPicPr>
            <p:cNvPr id="178" name="Google Shape;178;g114e254e7df_0_54"/>
            <p:cNvPicPr preferRelativeResize="0"/>
            <p:nvPr/>
          </p:nvPicPr>
          <p:blipFill>
            <a:blip r:embed="rId5">
              <a:alphaModFix/>
            </a:blip>
            <a:stretch>
              <a:fillRect/>
            </a:stretch>
          </p:blipFill>
          <p:spPr>
            <a:xfrm>
              <a:off x="1057763" y="2049748"/>
              <a:ext cx="1272873" cy="1272873"/>
            </a:xfrm>
            <a:prstGeom prst="rect">
              <a:avLst/>
            </a:prstGeom>
            <a:noFill/>
            <a:ln>
              <a:noFill/>
            </a:ln>
          </p:spPr>
        </p:pic>
        <p:sp>
          <p:nvSpPr>
            <p:cNvPr id="179" name="Google Shape;179;g114e254e7df_0_54"/>
            <p:cNvSpPr txBox="1"/>
            <p:nvPr/>
          </p:nvSpPr>
          <p:spPr>
            <a:xfrm>
              <a:off x="1107450" y="2297947"/>
              <a:ext cx="1171200" cy="99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100"/>
                <a:t>File system</a:t>
              </a:r>
              <a:endParaRPr b="1" sz="1100"/>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1156688b53f_0_199"/>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D</a:t>
            </a:r>
            <a:r>
              <a:rPr lang="en-US"/>
              <a:t>ata access</a:t>
            </a:r>
            <a:r>
              <a:rPr lang="en-US"/>
              <a:t>: F</a:t>
            </a:r>
            <a:r>
              <a:rPr lang="en-US"/>
              <a:t>rom object storage to file system  </a:t>
            </a:r>
            <a:endParaRPr/>
          </a:p>
        </p:txBody>
      </p:sp>
      <p:sp>
        <p:nvSpPr>
          <p:cNvPr id="185" name="Google Shape;185;g1156688b53f_0_199"/>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86" name="Google Shape;186;g1156688b53f_0_199"/>
          <p:cNvSpPr/>
          <p:nvPr/>
        </p:nvSpPr>
        <p:spPr>
          <a:xfrm>
            <a:off x="784300" y="1063375"/>
            <a:ext cx="1819800" cy="598500"/>
          </a:xfrm>
          <a:prstGeom prst="can">
            <a:avLst>
              <a:gd fmla="val 25000" name="adj"/>
            </a:avLst>
          </a:prstGeom>
          <a:solidFill>
            <a:srgbClr val="6FA8DC"/>
          </a:solidFill>
          <a:ln cap="flat" cmpd="sng" w="9525">
            <a:solidFill>
              <a:srgbClr val="0B539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700" u="none" cap="none" strike="noStrike">
                <a:solidFill>
                  <a:srgbClr val="000000"/>
                </a:solidFill>
                <a:latin typeface="Arial"/>
                <a:ea typeface="Arial"/>
                <a:cs typeface="Arial"/>
                <a:sym typeface="Arial"/>
              </a:rPr>
              <a:t>COS bucket</a:t>
            </a:r>
            <a:br>
              <a:rPr b="1" i="0" lang="en-US" sz="1700" u="none" cap="none" strike="noStrike">
                <a:solidFill>
                  <a:srgbClr val="000000"/>
                </a:solidFill>
                <a:latin typeface="Arial"/>
                <a:ea typeface="Arial"/>
                <a:cs typeface="Arial"/>
                <a:sym typeface="Arial"/>
              </a:rPr>
            </a:br>
            <a:r>
              <a:rPr b="1" i="0" lang="en-US" sz="1300" u="none" cap="none" strike="noStrike">
                <a:solidFill>
                  <a:srgbClr val="000000"/>
                </a:solidFill>
                <a:latin typeface="Arial"/>
                <a:ea typeface="Arial"/>
                <a:cs typeface="Arial"/>
                <a:sym typeface="Arial"/>
              </a:rPr>
              <a:t>(Object Storage)</a:t>
            </a:r>
            <a:endParaRPr b="1" i="0" sz="1300" u="none" cap="none" strike="noStrike">
              <a:solidFill>
                <a:srgbClr val="000000"/>
              </a:solidFill>
              <a:latin typeface="Arial"/>
              <a:ea typeface="Arial"/>
              <a:cs typeface="Arial"/>
              <a:sym typeface="Arial"/>
            </a:endParaRPr>
          </a:p>
        </p:txBody>
      </p:sp>
      <p:sp>
        <p:nvSpPr>
          <p:cNvPr id="187" name="Google Shape;187;g1156688b53f_0_199"/>
          <p:cNvSpPr txBox="1"/>
          <p:nvPr/>
        </p:nvSpPr>
        <p:spPr>
          <a:xfrm>
            <a:off x="2715230" y="920117"/>
            <a:ext cx="5668800" cy="1048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None/>
            </a:pPr>
            <a:r>
              <a:rPr lang="en-US" sz="1700">
                <a:solidFill>
                  <a:srgbClr val="000000"/>
                </a:solidFill>
                <a:latin typeface="Calibri"/>
                <a:ea typeface="Calibri"/>
                <a:cs typeface="Calibri"/>
                <a:sym typeface="Calibri"/>
              </a:rPr>
              <a:t>An </a:t>
            </a:r>
            <a:r>
              <a:rPr b="1" lang="en-US" sz="1700">
                <a:solidFill>
                  <a:srgbClr val="000000"/>
                </a:solidFill>
                <a:latin typeface="Calibri"/>
                <a:ea typeface="Calibri"/>
                <a:cs typeface="Calibri"/>
                <a:sym typeface="Calibri"/>
              </a:rPr>
              <a:t>Object Storage </a:t>
            </a:r>
            <a:r>
              <a:rPr lang="en-US" sz="1700">
                <a:solidFill>
                  <a:srgbClr val="000000"/>
                </a:solidFill>
                <a:latin typeface="Calibri"/>
                <a:ea typeface="Calibri"/>
                <a:cs typeface="Calibri"/>
                <a:sym typeface="Calibri"/>
              </a:rPr>
              <a:t>stores the data as </a:t>
            </a:r>
            <a:r>
              <a:rPr b="1" lang="en-US" sz="1700">
                <a:solidFill>
                  <a:srgbClr val="000000"/>
                </a:solidFill>
                <a:latin typeface="Calibri"/>
                <a:ea typeface="Calibri"/>
                <a:cs typeface="Calibri"/>
                <a:sym typeface="Calibri"/>
              </a:rPr>
              <a:t>objects</a:t>
            </a:r>
            <a:r>
              <a:rPr lang="en-US" sz="1700">
                <a:solidFill>
                  <a:srgbClr val="000000"/>
                </a:solidFill>
                <a:latin typeface="Calibri"/>
                <a:ea typeface="Calibri"/>
                <a:cs typeface="Calibri"/>
                <a:sym typeface="Calibri"/>
              </a:rPr>
              <a:t>. </a:t>
            </a:r>
            <a:endParaRPr sz="1700">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Calibri"/>
              <a:buChar char="●"/>
            </a:pPr>
            <a:r>
              <a:rPr b="1" lang="en-US" sz="1700">
                <a:solidFill>
                  <a:srgbClr val="000000"/>
                </a:solidFill>
                <a:latin typeface="Calibri"/>
                <a:ea typeface="Calibri"/>
                <a:cs typeface="Calibri"/>
                <a:sym typeface="Calibri"/>
              </a:rPr>
              <a:t>No file hierarchy →</a:t>
            </a:r>
            <a:r>
              <a:rPr b="1" lang="en-US" sz="1700">
                <a:latin typeface="Calibri"/>
                <a:ea typeface="Calibri"/>
                <a:cs typeface="Calibri"/>
                <a:sym typeface="Calibri"/>
              </a:rPr>
              <a:t> High</a:t>
            </a:r>
            <a:r>
              <a:rPr b="1" lang="en-US" sz="1700">
                <a:solidFill>
                  <a:srgbClr val="000000"/>
                </a:solidFill>
                <a:latin typeface="Calibri"/>
                <a:ea typeface="Calibri"/>
                <a:cs typeface="Calibri"/>
                <a:sym typeface="Calibri"/>
              </a:rPr>
              <a:t> scalability</a:t>
            </a:r>
            <a:endParaRPr b="1" sz="1700">
              <a:solidFill>
                <a:srgbClr val="000000"/>
              </a:solidFill>
              <a:latin typeface="Calibri"/>
              <a:ea typeface="Calibri"/>
              <a:cs typeface="Calibri"/>
              <a:sym typeface="Calibri"/>
            </a:endParaRPr>
          </a:p>
          <a:p>
            <a:pPr indent="-336550" lvl="0" marL="457200" rtl="0" algn="l">
              <a:lnSpc>
                <a:spcPct val="115000"/>
              </a:lnSpc>
              <a:spcBef>
                <a:spcPts val="0"/>
              </a:spcBef>
              <a:spcAft>
                <a:spcPts val="0"/>
              </a:spcAft>
              <a:buSzPts val="1700"/>
              <a:buFont typeface="Calibri"/>
              <a:buChar char="●"/>
            </a:pPr>
            <a:r>
              <a:rPr b="1" lang="en-US" sz="1700">
                <a:latin typeface="Calibri"/>
                <a:ea typeface="Calibri"/>
                <a:cs typeface="Calibri"/>
                <a:sym typeface="Calibri"/>
              </a:rPr>
              <a:t>Global locality and data resilience </a:t>
            </a:r>
            <a:endParaRPr b="1" sz="1700">
              <a:latin typeface="Calibri"/>
              <a:ea typeface="Calibri"/>
              <a:cs typeface="Calibri"/>
              <a:sym typeface="Calibri"/>
            </a:endParaRPr>
          </a:p>
        </p:txBody>
      </p:sp>
      <p:sp>
        <p:nvSpPr>
          <p:cNvPr id="188" name="Google Shape;188;g1156688b53f_0_199"/>
          <p:cNvSpPr/>
          <p:nvPr/>
        </p:nvSpPr>
        <p:spPr>
          <a:xfrm rot="5400000">
            <a:off x="1259975" y="2095275"/>
            <a:ext cx="1006200" cy="413400"/>
          </a:xfrm>
          <a:prstGeom prst="leftRightArrow">
            <a:avLst>
              <a:gd fmla="val 50000" name="adj1"/>
              <a:gd fmla="val 50000" name="adj2"/>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chemeClr val="lt1"/>
                </a:solidFill>
              </a:rPr>
              <a:t>s3fs</a:t>
            </a:r>
            <a:endParaRPr>
              <a:solidFill>
                <a:schemeClr val="lt1"/>
              </a:solidFill>
            </a:endParaRPr>
          </a:p>
        </p:txBody>
      </p:sp>
      <p:grpSp>
        <p:nvGrpSpPr>
          <p:cNvPr id="189" name="Google Shape;189;g1156688b53f_0_199"/>
          <p:cNvGrpSpPr/>
          <p:nvPr/>
        </p:nvGrpSpPr>
        <p:grpSpPr>
          <a:xfrm>
            <a:off x="1066438" y="2910623"/>
            <a:ext cx="1171200" cy="1143777"/>
            <a:chOff x="1094838" y="2160498"/>
            <a:chExt cx="1171200" cy="1143777"/>
          </a:xfrm>
        </p:grpSpPr>
        <p:grpSp>
          <p:nvGrpSpPr>
            <p:cNvPr id="190" name="Google Shape;190;g1156688b53f_0_199"/>
            <p:cNvGrpSpPr/>
            <p:nvPr/>
          </p:nvGrpSpPr>
          <p:grpSpPr>
            <a:xfrm>
              <a:off x="1298879" y="2160498"/>
              <a:ext cx="763132" cy="780216"/>
              <a:chOff x="5072725" y="2649300"/>
              <a:chExt cx="706800" cy="708000"/>
            </a:xfrm>
          </p:grpSpPr>
          <p:pic>
            <p:nvPicPr>
              <p:cNvPr id="191" name="Google Shape;191;g1156688b53f_0_199"/>
              <p:cNvPicPr preferRelativeResize="0"/>
              <p:nvPr/>
            </p:nvPicPr>
            <p:blipFill rotWithShape="1">
              <a:blip r:embed="rId3">
                <a:alphaModFix/>
              </a:blip>
              <a:srcRect b="0" l="0" r="0" t="0"/>
              <a:stretch/>
            </p:blipFill>
            <p:spPr>
              <a:xfrm>
                <a:off x="5135727" y="2698027"/>
                <a:ext cx="566198" cy="598500"/>
              </a:xfrm>
              <a:prstGeom prst="rect">
                <a:avLst/>
              </a:prstGeom>
              <a:noFill/>
              <a:ln>
                <a:noFill/>
              </a:ln>
            </p:spPr>
          </p:pic>
          <p:sp>
            <p:nvSpPr>
              <p:cNvPr id="192" name="Google Shape;192;g1156688b53f_0_199"/>
              <p:cNvSpPr/>
              <p:nvPr/>
            </p:nvSpPr>
            <p:spPr>
              <a:xfrm>
                <a:off x="5072725" y="2649300"/>
                <a:ext cx="706800" cy="708000"/>
              </a:xfrm>
              <a:prstGeom prst="roundRect">
                <a:avLst>
                  <a:gd fmla="val 16667" name="adj"/>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3" name="Google Shape;193;g1156688b53f_0_199"/>
            <p:cNvSpPr txBox="1"/>
            <p:nvPr/>
          </p:nvSpPr>
          <p:spPr>
            <a:xfrm>
              <a:off x="1094838" y="2857875"/>
              <a:ext cx="11712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700"/>
                <a:t>VSI</a:t>
              </a:r>
              <a:endParaRPr b="1" sz="1700"/>
            </a:p>
          </p:txBody>
        </p:sp>
      </p:grpSp>
      <p:sp>
        <p:nvSpPr>
          <p:cNvPr id="194" name="Google Shape;194;g1156688b53f_0_199"/>
          <p:cNvSpPr txBox="1"/>
          <p:nvPr/>
        </p:nvSpPr>
        <p:spPr>
          <a:xfrm>
            <a:off x="3583325" y="32143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5" name="Google Shape;195;g1156688b53f_0_199"/>
          <p:cNvSpPr txBox="1"/>
          <p:nvPr/>
        </p:nvSpPr>
        <p:spPr>
          <a:xfrm>
            <a:off x="2715225" y="2215525"/>
            <a:ext cx="6093300" cy="2251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None/>
            </a:pPr>
            <a:r>
              <a:rPr lang="en-US" sz="1700">
                <a:latin typeface="Calibri"/>
                <a:ea typeface="Calibri"/>
                <a:cs typeface="Calibri"/>
                <a:sym typeface="Calibri"/>
              </a:rPr>
              <a:t>How do we access our data in a COS bucket from a cluster?</a:t>
            </a:r>
            <a:r>
              <a:rPr lang="en-US" sz="1700">
                <a:solidFill>
                  <a:srgbClr val="000000"/>
                </a:solidFill>
                <a:latin typeface="Calibri"/>
                <a:ea typeface="Calibri"/>
                <a:cs typeface="Calibri"/>
                <a:sym typeface="Calibri"/>
              </a:rPr>
              <a:t> </a:t>
            </a:r>
            <a:endParaRPr sz="1700">
              <a:latin typeface="Calibri"/>
              <a:ea typeface="Calibri"/>
              <a:cs typeface="Calibri"/>
              <a:sym typeface="Calibri"/>
            </a:endParaRPr>
          </a:p>
          <a:p>
            <a:pPr indent="-336550" lvl="0" marL="4572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We use </a:t>
            </a:r>
            <a:r>
              <a:rPr lang="en-US" sz="1700" u="sng">
                <a:solidFill>
                  <a:schemeClr val="hlink"/>
                </a:solidFill>
                <a:latin typeface="Calibri"/>
                <a:ea typeface="Calibri"/>
                <a:cs typeface="Calibri"/>
                <a:sym typeface="Calibri"/>
                <a:hlinkClick r:id="rId4"/>
              </a:rPr>
              <a:t>s3fs</a:t>
            </a:r>
            <a:r>
              <a:rPr lang="en-US" sz="1700">
                <a:latin typeface="Calibri"/>
                <a:ea typeface="Calibri"/>
                <a:cs typeface="Calibri"/>
                <a:sym typeface="Calibri"/>
              </a:rPr>
              <a:t> to mount the bucket via FUSE while preserving the native object format for files</a:t>
            </a:r>
            <a:endParaRPr sz="1700">
              <a:latin typeface="Calibri"/>
              <a:ea typeface="Calibri"/>
              <a:cs typeface="Calibri"/>
              <a:sym typeface="Calibri"/>
            </a:endParaRPr>
          </a:p>
          <a:p>
            <a:pPr indent="-336550" lvl="0" marL="4572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s3fs provides advanced options to increase performance</a:t>
            </a:r>
            <a:endParaRPr sz="1700">
              <a:latin typeface="Calibri"/>
              <a:ea typeface="Calibri"/>
              <a:cs typeface="Calibri"/>
              <a:sym typeface="Calibri"/>
            </a:endParaRPr>
          </a:p>
          <a:p>
            <a:pPr indent="-336550" lvl="1" marL="914400" marR="0" rtl="0" algn="l">
              <a:lnSpc>
                <a:spcPct val="115000"/>
              </a:lnSpc>
              <a:spcBef>
                <a:spcPts val="0"/>
              </a:spcBef>
              <a:spcAft>
                <a:spcPts val="0"/>
              </a:spcAft>
              <a:buSzPts val="1700"/>
              <a:buFont typeface="Calibri"/>
              <a:buChar char="○"/>
            </a:pPr>
            <a:r>
              <a:rPr b="1" lang="en-US" sz="1700">
                <a:latin typeface="Calibri"/>
                <a:ea typeface="Calibri"/>
                <a:cs typeface="Calibri"/>
                <a:sym typeface="Calibri"/>
              </a:rPr>
              <a:t>Caching </a:t>
            </a:r>
            <a:endParaRPr b="1" sz="1700">
              <a:latin typeface="Calibri"/>
              <a:ea typeface="Calibri"/>
              <a:cs typeface="Calibri"/>
              <a:sym typeface="Calibri"/>
            </a:endParaRPr>
          </a:p>
          <a:p>
            <a:pPr indent="-336550" lvl="1" marL="9144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Chunking </a:t>
            </a:r>
            <a:endParaRPr sz="1700">
              <a:latin typeface="Calibri"/>
              <a:ea typeface="Calibri"/>
              <a:cs typeface="Calibri"/>
              <a:sym typeface="Calibri"/>
            </a:endParaRPr>
          </a:p>
          <a:p>
            <a:pPr indent="-336550" lvl="1" marL="914400" marR="0" rtl="0" algn="l">
              <a:lnSpc>
                <a:spcPct val="115000"/>
              </a:lnSpc>
              <a:spcBef>
                <a:spcPts val="0"/>
              </a:spcBef>
              <a:spcAft>
                <a:spcPts val="0"/>
              </a:spcAft>
              <a:buSzPts val="1700"/>
              <a:buFont typeface="Calibri"/>
              <a:buChar char="○"/>
            </a:pPr>
            <a:r>
              <a:rPr lang="en-US" sz="1700">
                <a:latin typeface="Calibri"/>
                <a:ea typeface="Calibri"/>
                <a:cs typeface="Calibri"/>
                <a:sym typeface="Calibri"/>
              </a:rPr>
              <a:t>Requesting data concurrently </a:t>
            </a:r>
            <a:endParaRPr sz="1700">
              <a:latin typeface="Calibri"/>
              <a:ea typeface="Calibri"/>
              <a:cs typeface="Calibri"/>
              <a:sym typeface="Calibri"/>
            </a:endParaRPr>
          </a:p>
        </p:txBody>
      </p:sp>
      <p:sp>
        <p:nvSpPr>
          <p:cNvPr id="196" name="Google Shape;196;g1156688b53f_0_199"/>
          <p:cNvSpPr txBox="1"/>
          <p:nvPr/>
        </p:nvSpPr>
        <p:spPr>
          <a:xfrm>
            <a:off x="735725" y="3777350"/>
            <a:ext cx="23016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a:solidFill>
                  <a:schemeClr val="dk1"/>
                </a:solidFill>
                <a:latin typeface="Calibri"/>
                <a:ea typeface="Calibri"/>
                <a:cs typeface="Calibri"/>
                <a:sym typeface="Calibri"/>
              </a:rPr>
              <a:t>(Virtual Server Instance)</a:t>
            </a:r>
            <a:endParaRPr b="1" sz="1100"/>
          </a:p>
        </p:txBody>
      </p:sp>
      <p:grpSp>
        <p:nvGrpSpPr>
          <p:cNvPr id="197" name="Google Shape;197;g1156688b53f_0_199"/>
          <p:cNvGrpSpPr/>
          <p:nvPr/>
        </p:nvGrpSpPr>
        <p:grpSpPr>
          <a:xfrm>
            <a:off x="653972" y="2459138"/>
            <a:ext cx="902467" cy="671568"/>
            <a:chOff x="1057763" y="2049748"/>
            <a:chExt cx="1272873" cy="1272873"/>
          </a:xfrm>
        </p:grpSpPr>
        <p:pic>
          <p:nvPicPr>
            <p:cNvPr id="198" name="Google Shape;198;g1156688b53f_0_199"/>
            <p:cNvPicPr preferRelativeResize="0"/>
            <p:nvPr/>
          </p:nvPicPr>
          <p:blipFill>
            <a:blip r:embed="rId5">
              <a:alphaModFix/>
            </a:blip>
            <a:stretch>
              <a:fillRect/>
            </a:stretch>
          </p:blipFill>
          <p:spPr>
            <a:xfrm>
              <a:off x="1057763" y="2049748"/>
              <a:ext cx="1272873" cy="1272873"/>
            </a:xfrm>
            <a:prstGeom prst="rect">
              <a:avLst/>
            </a:prstGeom>
            <a:noFill/>
            <a:ln>
              <a:noFill/>
            </a:ln>
          </p:spPr>
        </p:pic>
        <p:sp>
          <p:nvSpPr>
            <p:cNvPr id="199" name="Google Shape;199;g1156688b53f_0_199"/>
            <p:cNvSpPr txBox="1"/>
            <p:nvPr/>
          </p:nvSpPr>
          <p:spPr>
            <a:xfrm>
              <a:off x="1107450" y="2297947"/>
              <a:ext cx="1171200" cy="99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100"/>
                <a:t>File system</a:t>
              </a:r>
              <a:endParaRPr b="1" sz="1100"/>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1156688b53f_2_17"/>
          <p:cNvSpPr txBox="1"/>
          <p:nvPr>
            <p:ph type="title"/>
          </p:nvPr>
        </p:nvSpPr>
        <p:spPr>
          <a:xfrm>
            <a:off x="457200" y="-98821"/>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Caching setting: No caching  </a:t>
            </a:r>
            <a:endParaRPr/>
          </a:p>
        </p:txBody>
      </p:sp>
      <p:sp>
        <p:nvSpPr>
          <p:cNvPr id="205" name="Google Shape;205;g1156688b53f_2_17"/>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206" name="Google Shape;206;g1156688b53f_2_17"/>
          <p:cNvSpPr/>
          <p:nvPr/>
        </p:nvSpPr>
        <p:spPr>
          <a:xfrm>
            <a:off x="185150" y="758575"/>
            <a:ext cx="8869200" cy="876600"/>
          </a:xfrm>
          <a:prstGeom prst="rect">
            <a:avLst/>
          </a:prstGeom>
          <a:noFill/>
          <a:ln cap="flat" cmpd="sng" w="1905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1156688b53f_2_17"/>
          <p:cNvSpPr txBox="1"/>
          <p:nvPr/>
        </p:nvSpPr>
        <p:spPr>
          <a:xfrm>
            <a:off x="6145625" y="899700"/>
            <a:ext cx="2193000" cy="598500"/>
          </a:xfrm>
          <a:prstGeom prst="rect">
            <a:avLst/>
          </a:prstGeom>
          <a:solidFill>
            <a:srgbClr val="D9EAD3"/>
          </a:solidFill>
          <a:ln cap="flat" cmpd="sng" w="9525">
            <a:solidFill>
              <a:schemeClr val="lt1"/>
            </a:solidFill>
            <a:prstDash val="dash"/>
            <a:round/>
            <a:headEnd len="sm" w="sm" type="none"/>
            <a:tailEnd len="sm" w="sm" type="none"/>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u="none" cap="none" strike="noStrike">
                <a:solidFill>
                  <a:schemeClr val="dk1"/>
                </a:solidFill>
                <a:latin typeface="Calibri"/>
                <a:ea typeface="Calibri"/>
                <a:cs typeface="Calibri"/>
                <a:sym typeface="Calibri"/>
              </a:rPr>
              <a:t>Throughput (observed) = 10.2 MB/s</a:t>
            </a:r>
            <a:endParaRPr b="1" i="0" sz="1500" u="none" cap="none" strike="noStrike">
              <a:solidFill>
                <a:srgbClr val="000000"/>
              </a:solidFill>
              <a:latin typeface="Calibri"/>
              <a:ea typeface="Calibri"/>
              <a:cs typeface="Calibri"/>
              <a:sym typeface="Calibri"/>
            </a:endParaRPr>
          </a:p>
        </p:txBody>
      </p:sp>
      <p:sp>
        <p:nvSpPr>
          <p:cNvPr id="208" name="Google Shape;208;g1156688b53f_2_17"/>
          <p:cNvSpPr txBox="1"/>
          <p:nvPr/>
        </p:nvSpPr>
        <p:spPr>
          <a:xfrm>
            <a:off x="261350" y="854600"/>
            <a:ext cx="2363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500" u="sng">
                <a:solidFill>
                  <a:schemeClr val="dk1"/>
                </a:solidFill>
              </a:rPr>
              <a:t>No caching</a:t>
            </a:r>
            <a:br>
              <a:rPr b="1" lang="en-US" sz="1500" u="sng">
                <a:solidFill>
                  <a:schemeClr val="dk1"/>
                </a:solidFill>
              </a:rPr>
            </a:br>
            <a:r>
              <a:rPr b="1" lang="en-US" sz="1500">
                <a:solidFill>
                  <a:schemeClr val="dk1"/>
                </a:solidFill>
              </a:rPr>
              <a:t>(I/O network)</a:t>
            </a:r>
            <a:r>
              <a:rPr b="1" lang="en-US" sz="1500" u="sng">
                <a:solidFill>
                  <a:schemeClr val="dk1"/>
                </a:solidFill>
              </a:rPr>
              <a:t> </a:t>
            </a:r>
            <a:endParaRPr u="sng"/>
          </a:p>
        </p:txBody>
      </p:sp>
      <p:cxnSp>
        <p:nvCxnSpPr>
          <p:cNvPr id="209" name="Google Shape;209;g1156688b53f_2_17"/>
          <p:cNvCxnSpPr>
            <a:stCxn id="210" idx="3"/>
            <a:endCxn id="211" idx="2"/>
          </p:cNvCxnSpPr>
          <p:nvPr/>
        </p:nvCxnSpPr>
        <p:spPr>
          <a:xfrm>
            <a:off x="3750427" y="1177859"/>
            <a:ext cx="598200" cy="0"/>
          </a:xfrm>
          <a:prstGeom prst="straightConnector1">
            <a:avLst/>
          </a:prstGeom>
          <a:noFill/>
          <a:ln cap="flat" cmpd="sng" w="9525">
            <a:solidFill>
              <a:srgbClr val="595959"/>
            </a:solidFill>
            <a:prstDash val="solid"/>
            <a:round/>
            <a:headEnd len="med" w="med" type="triangle"/>
            <a:tailEnd len="med" w="med" type="triangle"/>
          </a:ln>
        </p:spPr>
      </p:cxnSp>
      <p:sp>
        <p:nvSpPr>
          <p:cNvPr id="210" name="Google Shape;210;g1156688b53f_2_17"/>
          <p:cNvSpPr/>
          <p:nvPr/>
        </p:nvSpPr>
        <p:spPr>
          <a:xfrm>
            <a:off x="2903527" y="883109"/>
            <a:ext cx="846900" cy="5895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endParaRPr b="0" i="0" sz="1600" u="none" cap="none" strike="noStrike">
              <a:solidFill>
                <a:srgbClr val="000000"/>
              </a:solidFill>
              <a:latin typeface="Arial"/>
              <a:ea typeface="Arial"/>
              <a:cs typeface="Arial"/>
              <a:sym typeface="Arial"/>
            </a:endParaRPr>
          </a:p>
        </p:txBody>
      </p:sp>
      <p:sp>
        <p:nvSpPr>
          <p:cNvPr id="211" name="Google Shape;211;g1156688b53f_2_17"/>
          <p:cNvSpPr/>
          <p:nvPr/>
        </p:nvSpPr>
        <p:spPr>
          <a:xfrm>
            <a:off x="4348632" y="836744"/>
            <a:ext cx="1198800" cy="6822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rgbClr val="000000"/>
                </a:solidFill>
                <a:latin typeface="Arial"/>
                <a:ea typeface="Arial"/>
                <a:cs typeface="Arial"/>
                <a:sym typeface="Arial"/>
              </a:rPr>
              <a:t>(Object Storage)</a:t>
            </a:r>
            <a:endParaRPr b="1" i="0" sz="9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g1156688b53f_2_269"/>
          <p:cNvSpPr txBox="1"/>
          <p:nvPr>
            <p:ph type="title"/>
          </p:nvPr>
        </p:nvSpPr>
        <p:spPr>
          <a:xfrm>
            <a:off x="457200" y="-98825"/>
            <a:ext cx="8495400" cy="8574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Caching setting: Boot volume, RAM, and storage node  </a:t>
            </a:r>
            <a:endParaRPr/>
          </a:p>
        </p:txBody>
      </p:sp>
      <p:sp>
        <p:nvSpPr>
          <p:cNvPr id="217" name="Google Shape;217;g1156688b53f_2_269"/>
          <p:cNvSpPr txBox="1"/>
          <p:nvPr>
            <p:ph idx="12" type="sldNum"/>
          </p:nvPr>
        </p:nvSpPr>
        <p:spPr>
          <a:xfrm>
            <a:off x="4750663" y="4767264"/>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18" name="Google Shape;218;g1156688b53f_2_269"/>
          <p:cNvSpPr/>
          <p:nvPr/>
        </p:nvSpPr>
        <p:spPr>
          <a:xfrm>
            <a:off x="185150" y="1635225"/>
            <a:ext cx="2802900" cy="29658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1156688b53f_2_269"/>
          <p:cNvSpPr/>
          <p:nvPr/>
        </p:nvSpPr>
        <p:spPr>
          <a:xfrm>
            <a:off x="2988575" y="1640700"/>
            <a:ext cx="2752500" cy="2965800"/>
          </a:xfrm>
          <a:prstGeom prst="rect">
            <a:avLst/>
          </a:prstGeom>
          <a:noFill/>
          <a:ln cap="flat" cmpd="sng" w="19050">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1156688b53f_2_269"/>
          <p:cNvSpPr/>
          <p:nvPr/>
        </p:nvSpPr>
        <p:spPr>
          <a:xfrm>
            <a:off x="5747175" y="1632375"/>
            <a:ext cx="3307200" cy="2965800"/>
          </a:xfrm>
          <a:prstGeom prst="rect">
            <a:avLst/>
          </a:prstGeom>
          <a:noFill/>
          <a:ln cap="flat" cmpd="sng" w="1905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1156688b53f_2_269"/>
          <p:cNvSpPr/>
          <p:nvPr/>
        </p:nvSpPr>
        <p:spPr>
          <a:xfrm>
            <a:off x="185150" y="758575"/>
            <a:ext cx="8869200" cy="876600"/>
          </a:xfrm>
          <a:prstGeom prst="rect">
            <a:avLst/>
          </a:prstGeom>
          <a:noFill/>
          <a:ln cap="flat" cmpd="sng" w="1905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1156688b53f_2_269"/>
          <p:cNvSpPr/>
          <p:nvPr/>
        </p:nvSpPr>
        <p:spPr>
          <a:xfrm>
            <a:off x="3262359" y="2156699"/>
            <a:ext cx="726300" cy="6054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endParaRPr b="1" i="0" sz="1600" u="none" cap="none" strike="noStrike">
              <a:solidFill>
                <a:srgbClr val="000000"/>
              </a:solidFill>
              <a:latin typeface="Arial"/>
              <a:ea typeface="Arial"/>
              <a:cs typeface="Arial"/>
              <a:sym typeface="Arial"/>
            </a:endParaRPr>
          </a:p>
        </p:txBody>
      </p:sp>
      <p:sp>
        <p:nvSpPr>
          <p:cNvPr id="223" name="Google Shape;223;g1156688b53f_2_269"/>
          <p:cNvSpPr txBox="1"/>
          <p:nvPr/>
        </p:nvSpPr>
        <p:spPr>
          <a:xfrm>
            <a:off x="3132922" y="1579695"/>
            <a:ext cx="2424600" cy="398400"/>
          </a:xfrm>
          <a:prstGeom prst="rect">
            <a:avLst/>
          </a:prstGeom>
          <a:noFill/>
          <a:ln>
            <a:noFill/>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sz="1500" u="sng" cap="none" strike="noStrike">
                <a:solidFill>
                  <a:srgbClr val="000000"/>
                </a:solidFill>
                <a:latin typeface="Arial"/>
                <a:ea typeface="Arial"/>
                <a:cs typeface="Arial"/>
                <a:sym typeface="Arial"/>
              </a:rPr>
              <a:t>Cache in RAM</a:t>
            </a:r>
            <a:endParaRPr b="1" i="0" sz="1500" u="sng" cap="none" strike="noStrike">
              <a:solidFill>
                <a:srgbClr val="000000"/>
              </a:solidFill>
              <a:latin typeface="Arial"/>
              <a:ea typeface="Arial"/>
              <a:cs typeface="Arial"/>
              <a:sym typeface="Arial"/>
            </a:endParaRPr>
          </a:p>
        </p:txBody>
      </p:sp>
      <p:sp>
        <p:nvSpPr>
          <p:cNvPr id="224" name="Google Shape;224;g1156688b53f_2_269"/>
          <p:cNvSpPr txBox="1"/>
          <p:nvPr/>
        </p:nvSpPr>
        <p:spPr>
          <a:xfrm>
            <a:off x="6026397" y="1565269"/>
            <a:ext cx="2665200" cy="398400"/>
          </a:xfrm>
          <a:prstGeom prst="rect">
            <a:avLst/>
          </a:prstGeom>
          <a:noFill/>
          <a:ln>
            <a:noFill/>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sz="1500" u="sng" cap="none" strike="noStrike">
                <a:solidFill>
                  <a:srgbClr val="000000"/>
                </a:solidFill>
                <a:latin typeface="Arial"/>
                <a:ea typeface="Arial"/>
                <a:cs typeface="Arial"/>
                <a:sym typeface="Arial"/>
              </a:rPr>
              <a:t>Cache in storage node</a:t>
            </a:r>
            <a:endParaRPr b="1" i="0" sz="1500" u="sng" cap="none" strike="noStrike">
              <a:solidFill>
                <a:srgbClr val="000000"/>
              </a:solidFill>
              <a:latin typeface="Arial"/>
              <a:ea typeface="Arial"/>
              <a:cs typeface="Arial"/>
              <a:sym typeface="Arial"/>
            </a:endParaRPr>
          </a:p>
        </p:txBody>
      </p:sp>
      <p:sp>
        <p:nvSpPr>
          <p:cNvPr id="225" name="Google Shape;225;g1156688b53f_2_269"/>
          <p:cNvSpPr txBox="1"/>
          <p:nvPr/>
        </p:nvSpPr>
        <p:spPr>
          <a:xfrm>
            <a:off x="185142" y="1564180"/>
            <a:ext cx="2957700" cy="398400"/>
          </a:xfrm>
          <a:prstGeom prst="rect">
            <a:avLst/>
          </a:prstGeom>
          <a:noFill/>
          <a:ln>
            <a:noFill/>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sz="1500" u="sng" cap="none" strike="noStrike">
                <a:solidFill>
                  <a:srgbClr val="000000"/>
                </a:solidFill>
                <a:latin typeface="Arial"/>
                <a:ea typeface="Arial"/>
                <a:cs typeface="Arial"/>
                <a:sym typeface="Arial"/>
              </a:rPr>
              <a:t>Cache in boot volume </a:t>
            </a:r>
            <a:endParaRPr b="1" i="0" sz="1500" u="sng" cap="none" strike="noStrike">
              <a:solidFill>
                <a:srgbClr val="000000"/>
              </a:solidFill>
              <a:latin typeface="Arial"/>
              <a:ea typeface="Arial"/>
              <a:cs typeface="Arial"/>
              <a:sym typeface="Arial"/>
            </a:endParaRPr>
          </a:p>
        </p:txBody>
      </p:sp>
      <p:sp>
        <p:nvSpPr>
          <p:cNvPr id="226" name="Google Shape;226;g1156688b53f_2_269"/>
          <p:cNvSpPr/>
          <p:nvPr/>
        </p:nvSpPr>
        <p:spPr>
          <a:xfrm>
            <a:off x="5933660" y="1897821"/>
            <a:ext cx="805500" cy="3849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WN</a:t>
            </a:r>
            <a:r>
              <a:rPr b="1" baseline="-25000" i="0" lang="en-US" sz="1300" u="none" cap="none" strike="noStrike">
                <a:solidFill>
                  <a:srgbClr val="000000"/>
                </a:solidFill>
                <a:latin typeface="Arial"/>
                <a:ea typeface="Arial"/>
                <a:cs typeface="Arial"/>
                <a:sym typeface="Arial"/>
              </a:rPr>
              <a:t>1</a:t>
            </a:r>
            <a:endParaRPr b="0" baseline="-25000" i="0" sz="1700" u="none" cap="none" strike="noStrike">
              <a:solidFill>
                <a:srgbClr val="000000"/>
              </a:solidFill>
              <a:latin typeface="Arial"/>
              <a:ea typeface="Arial"/>
              <a:cs typeface="Arial"/>
              <a:sym typeface="Arial"/>
            </a:endParaRPr>
          </a:p>
        </p:txBody>
      </p:sp>
      <p:sp>
        <p:nvSpPr>
          <p:cNvPr id="227" name="Google Shape;227;g1156688b53f_2_269"/>
          <p:cNvSpPr/>
          <p:nvPr/>
        </p:nvSpPr>
        <p:spPr>
          <a:xfrm>
            <a:off x="339327" y="2127847"/>
            <a:ext cx="846900" cy="5895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endParaRPr b="0" i="0" sz="1600" u="none" cap="none" strike="noStrike">
              <a:solidFill>
                <a:srgbClr val="000000"/>
              </a:solidFill>
              <a:latin typeface="Arial"/>
              <a:ea typeface="Arial"/>
              <a:cs typeface="Arial"/>
              <a:sym typeface="Arial"/>
            </a:endParaRPr>
          </a:p>
        </p:txBody>
      </p:sp>
      <p:sp>
        <p:nvSpPr>
          <p:cNvPr id="228" name="Google Shape;228;g1156688b53f_2_269"/>
          <p:cNvSpPr/>
          <p:nvPr/>
        </p:nvSpPr>
        <p:spPr>
          <a:xfrm>
            <a:off x="4116250" y="3242433"/>
            <a:ext cx="1194600" cy="6801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chemeClr val="dk1"/>
                </a:solidFill>
                <a:latin typeface="Arial"/>
                <a:ea typeface="Arial"/>
                <a:cs typeface="Arial"/>
                <a:sym typeface="Arial"/>
              </a:rPr>
              <a:t>(Object Storage)</a:t>
            </a:r>
            <a:endParaRPr b="1" i="0" sz="1300" u="none" cap="none" strike="noStrike">
              <a:solidFill>
                <a:srgbClr val="000000"/>
              </a:solidFill>
              <a:latin typeface="Arial"/>
              <a:ea typeface="Arial"/>
              <a:cs typeface="Arial"/>
              <a:sym typeface="Arial"/>
            </a:endParaRPr>
          </a:p>
        </p:txBody>
      </p:sp>
      <p:sp>
        <p:nvSpPr>
          <p:cNvPr id="229" name="Google Shape;229;g1156688b53f_2_269"/>
          <p:cNvSpPr/>
          <p:nvPr/>
        </p:nvSpPr>
        <p:spPr>
          <a:xfrm>
            <a:off x="6466235" y="3206481"/>
            <a:ext cx="1194600" cy="6801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chemeClr val="dk1"/>
                </a:solidFill>
                <a:latin typeface="Arial"/>
                <a:ea typeface="Arial"/>
                <a:cs typeface="Arial"/>
                <a:sym typeface="Arial"/>
              </a:rPr>
              <a:t>(Object Storage)</a:t>
            </a:r>
            <a:endParaRPr b="1" i="0" sz="1300" u="none" cap="none" strike="noStrike">
              <a:solidFill>
                <a:srgbClr val="000000"/>
              </a:solidFill>
              <a:latin typeface="Arial"/>
              <a:ea typeface="Arial"/>
              <a:cs typeface="Arial"/>
              <a:sym typeface="Arial"/>
            </a:endParaRPr>
          </a:p>
        </p:txBody>
      </p:sp>
      <p:sp>
        <p:nvSpPr>
          <p:cNvPr id="230" name="Google Shape;230;g1156688b53f_2_269"/>
          <p:cNvSpPr/>
          <p:nvPr/>
        </p:nvSpPr>
        <p:spPr>
          <a:xfrm>
            <a:off x="1473245" y="3185181"/>
            <a:ext cx="1198800" cy="6822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rgbClr val="000000"/>
                </a:solidFill>
                <a:latin typeface="Arial"/>
                <a:ea typeface="Arial"/>
                <a:cs typeface="Arial"/>
                <a:sym typeface="Arial"/>
              </a:rPr>
              <a:t>(Object Storage)</a:t>
            </a:r>
            <a:endParaRPr b="1" i="0" sz="900" u="none" cap="none" strike="noStrike">
              <a:solidFill>
                <a:srgbClr val="000000"/>
              </a:solidFill>
              <a:latin typeface="Arial"/>
              <a:ea typeface="Arial"/>
              <a:cs typeface="Arial"/>
              <a:sym typeface="Arial"/>
            </a:endParaRPr>
          </a:p>
        </p:txBody>
      </p:sp>
      <p:sp>
        <p:nvSpPr>
          <p:cNvPr id="231" name="Google Shape;231;g1156688b53f_2_269"/>
          <p:cNvSpPr/>
          <p:nvPr/>
        </p:nvSpPr>
        <p:spPr>
          <a:xfrm>
            <a:off x="3262359" y="2614888"/>
            <a:ext cx="726071" cy="442858"/>
          </a:xfrm>
          <a:prstGeom prst="flowChartPredefinedProcess">
            <a:avLst/>
          </a:prstGeom>
          <a:solidFill>
            <a:srgbClr val="B4A7D6"/>
          </a:solidFill>
          <a:ln cap="flat" cmpd="sng" w="9525">
            <a:solidFill>
              <a:srgbClr val="1B1B1B"/>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RAM</a:t>
            </a:r>
            <a:endParaRPr b="1" i="0" sz="1100" u="none" cap="none" strike="noStrike">
              <a:solidFill>
                <a:srgbClr val="000000"/>
              </a:solidFill>
              <a:latin typeface="Arial"/>
              <a:ea typeface="Arial"/>
              <a:cs typeface="Arial"/>
              <a:sym typeface="Arial"/>
            </a:endParaRPr>
          </a:p>
        </p:txBody>
      </p:sp>
      <p:cxnSp>
        <p:nvCxnSpPr>
          <p:cNvPr id="232" name="Google Shape;232;g1156688b53f_2_269"/>
          <p:cNvCxnSpPr>
            <a:stCxn id="222" idx="3"/>
            <a:endCxn id="228" idx="1"/>
          </p:cNvCxnSpPr>
          <p:nvPr/>
        </p:nvCxnSpPr>
        <p:spPr>
          <a:xfrm>
            <a:off x="3988659" y="2459399"/>
            <a:ext cx="724800" cy="783000"/>
          </a:xfrm>
          <a:prstGeom prst="curvedConnector2">
            <a:avLst/>
          </a:prstGeom>
          <a:noFill/>
          <a:ln cap="flat" cmpd="sng" w="9525">
            <a:solidFill>
              <a:srgbClr val="595959"/>
            </a:solidFill>
            <a:prstDash val="solid"/>
            <a:round/>
            <a:headEnd len="med" w="med" type="triangle"/>
            <a:tailEnd len="med" w="med" type="triangle"/>
          </a:ln>
        </p:spPr>
      </p:cxnSp>
      <p:sp>
        <p:nvSpPr>
          <p:cNvPr id="233" name="Google Shape;233;g1156688b53f_2_269"/>
          <p:cNvSpPr/>
          <p:nvPr/>
        </p:nvSpPr>
        <p:spPr>
          <a:xfrm>
            <a:off x="7591582" y="2020420"/>
            <a:ext cx="896100" cy="744300"/>
          </a:xfrm>
          <a:prstGeom prst="rect">
            <a:avLst/>
          </a:prstGeom>
          <a:solidFill>
            <a:srgbClr val="D9D9D9"/>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Storage node</a:t>
            </a:r>
            <a:endParaRPr b="0" i="0" sz="1200" u="none" cap="none" strike="noStrike">
              <a:solidFill>
                <a:srgbClr val="000000"/>
              </a:solidFill>
              <a:latin typeface="Arial"/>
              <a:ea typeface="Arial"/>
              <a:cs typeface="Arial"/>
              <a:sym typeface="Arial"/>
            </a:endParaRPr>
          </a:p>
        </p:txBody>
      </p:sp>
      <p:sp>
        <p:nvSpPr>
          <p:cNvPr id="234" name="Google Shape;234;g1156688b53f_2_269"/>
          <p:cNvSpPr/>
          <p:nvPr/>
        </p:nvSpPr>
        <p:spPr>
          <a:xfrm>
            <a:off x="7220955" y="2517070"/>
            <a:ext cx="664500" cy="467700"/>
          </a:xfrm>
          <a:prstGeom prst="can">
            <a:avLst>
              <a:gd fmla="val 25000" name="adj"/>
            </a:avLst>
          </a:prstGeom>
          <a:solidFill>
            <a:srgbClr val="134F5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Block</a:t>
            </a:r>
            <a:endParaRPr b="1" i="0" sz="1200" u="none" cap="none" strike="noStrike">
              <a:solidFill>
                <a:srgbClr val="FFFFFF"/>
              </a:solidFill>
              <a:latin typeface="Arial"/>
              <a:ea typeface="Arial"/>
              <a:cs typeface="Arial"/>
              <a:sym typeface="Arial"/>
            </a:endParaRPr>
          </a:p>
        </p:txBody>
      </p:sp>
      <p:cxnSp>
        <p:nvCxnSpPr>
          <p:cNvPr id="235" name="Google Shape;235;g1156688b53f_2_269"/>
          <p:cNvCxnSpPr>
            <a:stCxn id="233" idx="3"/>
            <a:endCxn id="229" idx="1"/>
          </p:cNvCxnSpPr>
          <p:nvPr/>
        </p:nvCxnSpPr>
        <p:spPr>
          <a:xfrm flipH="1">
            <a:off x="7063582" y="2392570"/>
            <a:ext cx="1424100" cy="813900"/>
          </a:xfrm>
          <a:prstGeom prst="curvedConnector4">
            <a:avLst>
              <a:gd fmla="val -16721" name="adj1"/>
              <a:gd fmla="val 72863" name="adj2"/>
            </a:avLst>
          </a:prstGeom>
          <a:noFill/>
          <a:ln cap="flat" cmpd="sng" w="9525">
            <a:solidFill>
              <a:srgbClr val="595959"/>
            </a:solidFill>
            <a:prstDash val="solid"/>
            <a:round/>
            <a:headEnd len="med" w="med" type="triangle"/>
            <a:tailEnd len="med" w="med" type="triangle"/>
          </a:ln>
        </p:spPr>
      </p:cxnSp>
      <p:sp>
        <p:nvSpPr>
          <p:cNvPr id="236" name="Google Shape;236;g1156688b53f_2_269"/>
          <p:cNvSpPr/>
          <p:nvPr/>
        </p:nvSpPr>
        <p:spPr>
          <a:xfrm>
            <a:off x="339327" y="2558897"/>
            <a:ext cx="846900" cy="491100"/>
          </a:xfrm>
          <a:prstGeom prst="can">
            <a:avLst>
              <a:gd fmla="val 25000" name="adj"/>
            </a:avLst>
          </a:prstGeom>
          <a:solidFill>
            <a:srgbClr val="EAD1D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1B1B1B"/>
                </a:solidFill>
                <a:latin typeface="Arial"/>
                <a:ea typeface="Arial"/>
                <a:cs typeface="Arial"/>
                <a:sym typeface="Arial"/>
              </a:rPr>
              <a:t>boot</a:t>
            </a:r>
            <a:endParaRPr b="1" i="0" sz="1300" u="none" cap="none" strike="noStrike">
              <a:solidFill>
                <a:srgbClr val="1B1B1B"/>
              </a:solidFill>
              <a:latin typeface="Arial"/>
              <a:ea typeface="Arial"/>
              <a:cs typeface="Arial"/>
              <a:sym typeface="Arial"/>
            </a:endParaRPr>
          </a:p>
        </p:txBody>
      </p:sp>
      <p:cxnSp>
        <p:nvCxnSpPr>
          <p:cNvPr id="237" name="Google Shape;237;g1156688b53f_2_269"/>
          <p:cNvCxnSpPr>
            <a:stCxn id="227" idx="3"/>
            <a:endCxn id="230" idx="1"/>
          </p:cNvCxnSpPr>
          <p:nvPr/>
        </p:nvCxnSpPr>
        <p:spPr>
          <a:xfrm>
            <a:off x="1186227" y="2422597"/>
            <a:ext cx="886500" cy="762600"/>
          </a:xfrm>
          <a:prstGeom prst="curvedConnector2">
            <a:avLst/>
          </a:prstGeom>
          <a:noFill/>
          <a:ln cap="flat" cmpd="sng" w="9525">
            <a:solidFill>
              <a:srgbClr val="595959"/>
            </a:solidFill>
            <a:prstDash val="solid"/>
            <a:round/>
            <a:headEnd len="med" w="med" type="triangle"/>
            <a:tailEnd len="med" w="med" type="triangle"/>
          </a:ln>
        </p:spPr>
      </p:cxnSp>
      <p:sp>
        <p:nvSpPr>
          <p:cNvPr id="238" name="Google Shape;238;g1156688b53f_2_269"/>
          <p:cNvSpPr/>
          <p:nvPr/>
        </p:nvSpPr>
        <p:spPr>
          <a:xfrm>
            <a:off x="1588098" y="2231393"/>
            <a:ext cx="580500" cy="2613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39" name="Google Shape;239;g1156688b53f_2_269"/>
          <p:cNvSpPr/>
          <p:nvPr/>
        </p:nvSpPr>
        <p:spPr>
          <a:xfrm>
            <a:off x="1769219" y="2377710"/>
            <a:ext cx="580500" cy="2613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40" name="Google Shape;240;g1156688b53f_2_269"/>
          <p:cNvSpPr/>
          <p:nvPr/>
        </p:nvSpPr>
        <p:spPr>
          <a:xfrm>
            <a:off x="1950340" y="2524027"/>
            <a:ext cx="580500" cy="2613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41" name="Google Shape;241;g1156688b53f_2_269"/>
          <p:cNvSpPr txBox="1"/>
          <p:nvPr/>
        </p:nvSpPr>
        <p:spPr>
          <a:xfrm>
            <a:off x="3262358" y="3971662"/>
            <a:ext cx="2331600" cy="537000"/>
          </a:xfrm>
          <a:prstGeom prst="rect">
            <a:avLst/>
          </a:prstGeom>
          <a:solidFill>
            <a:srgbClr val="D9EAD3"/>
          </a:solidFill>
          <a:ln>
            <a:noFill/>
          </a:ln>
          <a:effectLst>
            <a:outerShdw blurRad="57150" rotWithShape="0" algn="bl" dir="5400000" dist="19050">
              <a:srgbClr val="000000">
                <a:alpha val="50000"/>
              </a:srgbClr>
            </a:outerShdw>
          </a:effectLst>
        </p:spPr>
        <p:txBody>
          <a:bodyPr anchorCtr="0" anchor="t" bIns="82950" lIns="82950" spcFirstLastPara="1" rIns="82950" wrap="square" tIns="82950">
            <a:spAutoFit/>
          </a:bodyPr>
          <a:lstStyle/>
          <a:p>
            <a:pPr indent="0" lvl="0" marL="0" marR="0" rtl="0" algn="ctr">
              <a:lnSpc>
                <a:spcPct val="100000"/>
              </a:lnSpc>
              <a:spcBef>
                <a:spcPts val="400"/>
              </a:spcBef>
              <a:spcAft>
                <a:spcPts val="0"/>
              </a:spcAft>
              <a:buNone/>
            </a:pPr>
            <a:r>
              <a:rPr b="1" i="0" lang="en-US" sz="1200" u="none" cap="none" strike="noStrike">
                <a:solidFill>
                  <a:schemeClr val="dk1"/>
                </a:solidFill>
                <a:latin typeface="Arial"/>
                <a:ea typeface="Arial"/>
                <a:cs typeface="Arial"/>
                <a:sym typeface="Arial"/>
              </a:rPr>
              <a:t>Throughput (observed) = </a:t>
            </a:r>
            <a:br>
              <a:rPr b="1" i="0" lang="en-US" sz="1200" u="none" cap="none" strike="noStrike">
                <a:solidFill>
                  <a:schemeClr val="dk1"/>
                </a:solidFill>
                <a:latin typeface="Arial"/>
                <a:ea typeface="Arial"/>
                <a:cs typeface="Arial"/>
                <a:sym typeface="Arial"/>
              </a:rPr>
            </a:br>
            <a:r>
              <a:rPr b="1" i="0" lang="en-US" sz="1200" u="none" cap="none" strike="noStrike">
                <a:solidFill>
                  <a:schemeClr val="dk1"/>
                </a:solidFill>
                <a:latin typeface="Arial"/>
                <a:ea typeface="Arial"/>
                <a:cs typeface="Arial"/>
                <a:sym typeface="Arial"/>
              </a:rPr>
              <a:t>38.2 MB/s</a:t>
            </a:r>
            <a:endParaRPr b="0" i="0" sz="1200" u="none" cap="none" strike="noStrike">
              <a:solidFill>
                <a:schemeClr val="dk1"/>
              </a:solidFill>
              <a:latin typeface="Arial"/>
              <a:ea typeface="Arial"/>
              <a:cs typeface="Arial"/>
              <a:sym typeface="Arial"/>
            </a:endParaRPr>
          </a:p>
        </p:txBody>
      </p:sp>
      <p:sp>
        <p:nvSpPr>
          <p:cNvPr id="242" name="Google Shape;242;g1156688b53f_2_269"/>
          <p:cNvSpPr txBox="1"/>
          <p:nvPr/>
        </p:nvSpPr>
        <p:spPr>
          <a:xfrm>
            <a:off x="6193270" y="3981199"/>
            <a:ext cx="2331600" cy="537000"/>
          </a:xfrm>
          <a:prstGeom prst="rect">
            <a:avLst/>
          </a:prstGeom>
          <a:solidFill>
            <a:srgbClr val="D9EAD3"/>
          </a:solidFill>
          <a:ln>
            <a:noFill/>
          </a:ln>
          <a:effectLst>
            <a:outerShdw blurRad="57150" rotWithShape="0" algn="bl" dir="5400000" dist="19050">
              <a:srgbClr val="000000">
                <a:alpha val="50000"/>
              </a:srgbClr>
            </a:outerShdw>
          </a:effectLst>
        </p:spPr>
        <p:txBody>
          <a:bodyPr anchorCtr="0" anchor="t" bIns="82950" lIns="82950" spcFirstLastPara="1" rIns="82950" wrap="square" tIns="82950">
            <a:spAutoFit/>
          </a:bodyPr>
          <a:lstStyle/>
          <a:p>
            <a:pPr indent="0" lvl="0" marL="0" marR="0" rtl="0" algn="ctr">
              <a:lnSpc>
                <a:spcPct val="100000"/>
              </a:lnSpc>
              <a:spcBef>
                <a:spcPts val="400"/>
              </a:spcBef>
              <a:spcAft>
                <a:spcPts val="0"/>
              </a:spcAft>
              <a:buNone/>
            </a:pPr>
            <a:r>
              <a:rPr b="1" i="0" lang="en-US" sz="1200" u="none" cap="none" strike="noStrike">
                <a:solidFill>
                  <a:schemeClr val="dk1"/>
                </a:solidFill>
                <a:latin typeface="Arial"/>
                <a:ea typeface="Arial"/>
                <a:cs typeface="Arial"/>
                <a:sym typeface="Arial"/>
              </a:rPr>
              <a:t>Throughput (observed) = </a:t>
            </a:r>
            <a:br>
              <a:rPr b="1" lang="en-US" sz="1200">
                <a:solidFill>
                  <a:schemeClr val="dk1"/>
                </a:solidFill>
              </a:rPr>
            </a:br>
            <a:r>
              <a:rPr b="1" i="0" lang="en-US" sz="1200" u="none" cap="none" strike="noStrike">
                <a:solidFill>
                  <a:schemeClr val="dk1"/>
                </a:solidFill>
                <a:latin typeface="Arial"/>
                <a:ea typeface="Arial"/>
                <a:cs typeface="Arial"/>
                <a:sym typeface="Arial"/>
              </a:rPr>
              <a:t>37.2 MB/s</a:t>
            </a:r>
            <a:endParaRPr b="0" i="0" sz="1200" u="none" cap="none" strike="noStrike">
              <a:solidFill>
                <a:schemeClr val="dk1"/>
              </a:solidFill>
              <a:latin typeface="Arial"/>
              <a:ea typeface="Arial"/>
              <a:cs typeface="Arial"/>
              <a:sym typeface="Arial"/>
            </a:endParaRPr>
          </a:p>
        </p:txBody>
      </p:sp>
      <p:sp>
        <p:nvSpPr>
          <p:cNvPr id="243" name="Google Shape;243;g1156688b53f_2_269"/>
          <p:cNvSpPr txBox="1"/>
          <p:nvPr/>
        </p:nvSpPr>
        <p:spPr>
          <a:xfrm>
            <a:off x="462911" y="3971662"/>
            <a:ext cx="2333100" cy="537000"/>
          </a:xfrm>
          <a:prstGeom prst="rect">
            <a:avLst/>
          </a:prstGeom>
          <a:solidFill>
            <a:srgbClr val="D9EAD3"/>
          </a:solidFill>
          <a:ln>
            <a:noFill/>
          </a:ln>
          <a:effectLst>
            <a:outerShdw blurRad="57150" rotWithShape="0" algn="bl" dir="5400000" dist="19050">
              <a:srgbClr val="000000">
                <a:alpha val="50000"/>
              </a:srgbClr>
            </a:outerShdw>
          </a:effectLst>
        </p:spPr>
        <p:txBody>
          <a:bodyPr anchorCtr="0" anchor="t" bIns="82950" lIns="82950" spcFirstLastPara="1" rIns="82950" wrap="square" tIns="82950">
            <a:spAutoFit/>
          </a:bodyPr>
          <a:lstStyle/>
          <a:p>
            <a:pPr indent="0" lvl="0" marL="0" marR="0" rtl="0" algn="ctr">
              <a:lnSpc>
                <a:spcPct val="100000"/>
              </a:lnSpc>
              <a:spcBef>
                <a:spcPts val="400"/>
              </a:spcBef>
              <a:spcAft>
                <a:spcPts val="0"/>
              </a:spcAft>
              <a:buNone/>
            </a:pPr>
            <a:r>
              <a:rPr b="1" i="0" lang="en-US" sz="1200" u="none" cap="none" strike="noStrike">
                <a:solidFill>
                  <a:schemeClr val="dk1"/>
                </a:solidFill>
                <a:latin typeface="Arial"/>
                <a:ea typeface="Arial"/>
                <a:cs typeface="Arial"/>
                <a:sym typeface="Arial"/>
              </a:rPr>
              <a:t>Throughput (observed) = </a:t>
            </a:r>
            <a:br>
              <a:rPr b="1" i="0" lang="en-US" sz="1200" u="none" cap="none" strike="noStrike">
                <a:solidFill>
                  <a:schemeClr val="dk1"/>
                </a:solidFill>
                <a:latin typeface="Arial"/>
                <a:ea typeface="Arial"/>
                <a:cs typeface="Arial"/>
                <a:sym typeface="Arial"/>
              </a:rPr>
            </a:br>
            <a:r>
              <a:rPr b="1" i="0" lang="en-US" sz="1200" u="none" cap="none" strike="noStrike">
                <a:solidFill>
                  <a:schemeClr val="dk1"/>
                </a:solidFill>
                <a:latin typeface="Arial"/>
                <a:ea typeface="Arial"/>
                <a:cs typeface="Arial"/>
                <a:sym typeface="Arial"/>
              </a:rPr>
              <a:t>42.0 MB/s</a:t>
            </a:r>
            <a:endParaRPr b="0" i="0" sz="1200" u="none" cap="none" strike="noStrike">
              <a:solidFill>
                <a:schemeClr val="dk1"/>
              </a:solidFill>
              <a:latin typeface="Arial"/>
              <a:ea typeface="Arial"/>
              <a:cs typeface="Arial"/>
              <a:sym typeface="Arial"/>
            </a:endParaRPr>
          </a:p>
        </p:txBody>
      </p:sp>
      <p:sp>
        <p:nvSpPr>
          <p:cNvPr id="244" name="Google Shape;244;g1156688b53f_2_269"/>
          <p:cNvSpPr/>
          <p:nvPr/>
        </p:nvSpPr>
        <p:spPr>
          <a:xfrm>
            <a:off x="5933660" y="2296764"/>
            <a:ext cx="805500" cy="3528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WN</a:t>
            </a:r>
            <a:r>
              <a:rPr b="1" baseline="-25000" i="0" lang="en-US" sz="1300" u="none" cap="none" strike="noStrike">
                <a:solidFill>
                  <a:srgbClr val="000000"/>
                </a:solidFill>
                <a:latin typeface="Arial"/>
                <a:ea typeface="Arial"/>
                <a:cs typeface="Arial"/>
                <a:sym typeface="Arial"/>
              </a:rPr>
              <a:t>2</a:t>
            </a:r>
            <a:endParaRPr b="0" baseline="-25000" i="0" sz="1700" u="none" cap="none" strike="noStrike">
              <a:solidFill>
                <a:srgbClr val="000000"/>
              </a:solidFill>
              <a:latin typeface="Arial"/>
              <a:ea typeface="Arial"/>
              <a:cs typeface="Arial"/>
              <a:sym typeface="Arial"/>
            </a:endParaRPr>
          </a:p>
        </p:txBody>
      </p:sp>
      <p:sp>
        <p:nvSpPr>
          <p:cNvPr id="245" name="Google Shape;245;g1156688b53f_2_269"/>
          <p:cNvSpPr/>
          <p:nvPr/>
        </p:nvSpPr>
        <p:spPr>
          <a:xfrm>
            <a:off x="5933660" y="2743951"/>
            <a:ext cx="805500" cy="3528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WN</a:t>
            </a:r>
            <a:r>
              <a:rPr b="1" baseline="-25000" i="0" lang="en-US" sz="1300" u="none" cap="none" strike="noStrike">
                <a:solidFill>
                  <a:srgbClr val="000000"/>
                </a:solidFill>
                <a:latin typeface="Arial"/>
                <a:ea typeface="Arial"/>
                <a:cs typeface="Arial"/>
                <a:sym typeface="Arial"/>
              </a:rPr>
              <a:t>n</a:t>
            </a:r>
            <a:endParaRPr b="0" baseline="-25000" i="0" sz="1700" u="none" cap="none" strike="noStrike">
              <a:solidFill>
                <a:srgbClr val="000000"/>
              </a:solidFill>
              <a:latin typeface="Arial"/>
              <a:ea typeface="Arial"/>
              <a:cs typeface="Arial"/>
              <a:sym typeface="Arial"/>
            </a:endParaRPr>
          </a:p>
        </p:txBody>
      </p:sp>
      <p:cxnSp>
        <p:nvCxnSpPr>
          <p:cNvPr id="246" name="Google Shape;246;g1156688b53f_2_269"/>
          <p:cNvCxnSpPr>
            <a:stCxn id="226" idx="3"/>
            <a:endCxn id="233" idx="1"/>
          </p:cNvCxnSpPr>
          <p:nvPr/>
        </p:nvCxnSpPr>
        <p:spPr>
          <a:xfrm>
            <a:off x="6739160" y="2090271"/>
            <a:ext cx="852300" cy="302400"/>
          </a:xfrm>
          <a:prstGeom prst="curvedConnector3">
            <a:avLst>
              <a:gd fmla="val 50007" name="adj1"/>
            </a:avLst>
          </a:prstGeom>
          <a:noFill/>
          <a:ln cap="flat" cmpd="sng" w="9525">
            <a:solidFill>
              <a:srgbClr val="595959"/>
            </a:solidFill>
            <a:prstDash val="solid"/>
            <a:round/>
            <a:headEnd len="sm" w="sm" type="none"/>
            <a:tailEnd len="med" w="med" type="triangle"/>
          </a:ln>
        </p:spPr>
      </p:cxnSp>
      <p:cxnSp>
        <p:nvCxnSpPr>
          <p:cNvPr id="247" name="Google Shape;247;g1156688b53f_2_269"/>
          <p:cNvCxnSpPr>
            <a:stCxn id="244" idx="3"/>
            <a:endCxn id="233" idx="1"/>
          </p:cNvCxnSpPr>
          <p:nvPr/>
        </p:nvCxnSpPr>
        <p:spPr>
          <a:xfrm flipH="1" rot="10800000">
            <a:off x="6739160" y="2392464"/>
            <a:ext cx="852300" cy="80700"/>
          </a:xfrm>
          <a:prstGeom prst="curvedConnector3">
            <a:avLst>
              <a:gd fmla="val 50007" name="adj1"/>
            </a:avLst>
          </a:prstGeom>
          <a:noFill/>
          <a:ln cap="flat" cmpd="sng" w="9525">
            <a:solidFill>
              <a:srgbClr val="595959"/>
            </a:solidFill>
            <a:prstDash val="solid"/>
            <a:round/>
            <a:headEnd len="sm" w="sm" type="none"/>
            <a:tailEnd len="med" w="med" type="triangle"/>
          </a:ln>
        </p:spPr>
      </p:cxnSp>
      <p:cxnSp>
        <p:nvCxnSpPr>
          <p:cNvPr id="248" name="Google Shape;248;g1156688b53f_2_269"/>
          <p:cNvCxnSpPr>
            <a:stCxn id="245" idx="3"/>
            <a:endCxn id="233" idx="1"/>
          </p:cNvCxnSpPr>
          <p:nvPr/>
        </p:nvCxnSpPr>
        <p:spPr>
          <a:xfrm flipH="1" rot="10800000">
            <a:off x="6739160" y="2392651"/>
            <a:ext cx="852300" cy="527700"/>
          </a:xfrm>
          <a:prstGeom prst="curvedConnector3">
            <a:avLst>
              <a:gd fmla="val 50007" name="adj1"/>
            </a:avLst>
          </a:prstGeom>
          <a:noFill/>
          <a:ln cap="flat" cmpd="sng" w="9525">
            <a:solidFill>
              <a:srgbClr val="595959"/>
            </a:solidFill>
            <a:prstDash val="solid"/>
            <a:round/>
            <a:headEnd len="sm" w="sm" type="none"/>
            <a:tailEnd len="med" w="med" type="triangle"/>
          </a:ln>
        </p:spPr>
      </p:cxnSp>
      <p:sp>
        <p:nvSpPr>
          <p:cNvPr id="249" name="Google Shape;249;g1156688b53f_2_269"/>
          <p:cNvSpPr/>
          <p:nvPr/>
        </p:nvSpPr>
        <p:spPr>
          <a:xfrm>
            <a:off x="4374201" y="2282702"/>
            <a:ext cx="5232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u="none" cap="none" strike="noStrike">
                <a:solidFill>
                  <a:srgbClr val="000000"/>
                </a:solidFill>
                <a:latin typeface="Arial"/>
                <a:ea typeface="Arial"/>
                <a:cs typeface="Arial"/>
                <a:sym typeface="Arial"/>
              </a:rPr>
              <a:t>files</a:t>
            </a:r>
            <a:endParaRPr b="0" i="0" u="none" cap="none" strike="noStrike">
              <a:solidFill>
                <a:srgbClr val="000000"/>
              </a:solidFill>
              <a:latin typeface="Arial"/>
              <a:ea typeface="Arial"/>
              <a:cs typeface="Arial"/>
              <a:sym typeface="Arial"/>
            </a:endParaRPr>
          </a:p>
        </p:txBody>
      </p:sp>
      <p:sp>
        <p:nvSpPr>
          <p:cNvPr id="250" name="Google Shape;250;g1156688b53f_2_269"/>
          <p:cNvSpPr/>
          <p:nvPr/>
        </p:nvSpPr>
        <p:spPr>
          <a:xfrm>
            <a:off x="4537438" y="2442600"/>
            <a:ext cx="5232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u="none" cap="none" strike="noStrike">
                <a:solidFill>
                  <a:srgbClr val="000000"/>
                </a:solidFill>
                <a:latin typeface="Arial"/>
                <a:ea typeface="Arial"/>
                <a:cs typeface="Arial"/>
                <a:sym typeface="Arial"/>
              </a:rPr>
              <a:t>files</a:t>
            </a:r>
            <a:endParaRPr b="0" i="0" u="none" cap="none" strike="noStrike">
              <a:solidFill>
                <a:srgbClr val="000000"/>
              </a:solidFill>
              <a:latin typeface="Arial"/>
              <a:ea typeface="Arial"/>
              <a:cs typeface="Arial"/>
              <a:sym typeface="Arial"/>
            </a:endParaRPr>
          </a:p>
        </p:txBody>
      </p:sp>
      <p:sp>
        <p:nvSpPr>
          <p:cNvPr id="251" name="Google Shape;251;g1156688b53f_2_269"/>
          <p:cNvSpPr/>
          <p:nvPr/>
        </p:nvSpPr>
        <p:spPr>
          <a:xfrm>
            <a:off x="4700676" y="2602498"/>
            <a:ext cx="5232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u="none" cap="none" strike="noStrike">
                <a:solidFill>
                  <a:srgbClr val="000000"/>
                </a:solidFill>
                <a:latin typeface="Arial"/>
                <a:ea typeface="Arial"/>
                <a:cs typeface="Arial"/>
                <a:sym typeface="Arial"/>
              </a:rPr>
              <a:t>files</a:t>
            </a:r>
            <a:endParaRPr b="0" i="0" u="none" cap="none" strike="noStrike">
              <a:solidFill>
                <a:srgbClr val="000000"/>
              </a:solidFill>
              <a:latin typeface="Arial"/>
              <a:ea typeface="Arial"/>
              <a:cs typeface="Arial"/>
              <a:sym typeface="Arial"/>
            </a:endParaRPr>
          </a:p>
        </p:txBody>
      </p:sp>
      <p:sp>
        <p:nvSpPr>
          <p:cNvPr id="252" name="Google Shape;252;g1156688b53f_2_269"/>
          <p:cNvSpPr/>
          <p:nvPr/>
        </p:nvSpPr>
        <p:spPr>
          <a:xfrm>
            <a:off x="8412844" y="2888037"/>
            <a:ext cx="5397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53" name="Google Shape;253;g1156688b53f_2_269"/>
          <p:cNvSpPr/>
          <p:nvPr/>
        </p:nvSpPr>
        <p:spPr>
          <a:xfrm>
            <a:off x="8256176" y="2980797"/>
            <a:ext cx="5397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54" name="Google Shape;254;g1156688b53f_2_269"/>
          <p:cNvSpPr/>
          <p:nvPr/>
        </p:nvSpPr>
        <p:spPr>
          <a:xfrm>
            <a:off x="8099970" y="3072741"/>
            <a:ext cx="539700" cy="285600"/>
          </a:xfrm>
          <a:prstGeom prst="snip1Rect">
            <a:avLst>
              <a:gd fmla="val 16667" name="adj"/>
            </a:avLst>
          </a:prstGeom>
          <a:solidFill>
            <a:srgbClr val="FFF2CC"/>
          </a:solidFill>
          <a:ln>
            <a:noFill/>
          </a:ln>
          <a:effectLst>
            <a:outerShdw blurRad="57150" rotWithShape="0" algn="bl" dir="5400000" dist="19050">
              <a:srgbClr val="000000">
                <a:alpha val="49800"/>
              </a:srgbClr>
            </a:outerShdw>
          </a:effectLst>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files</a:t>
            </a:r>
            <a:endParaRPr b="0" i="0" sz="1500" u="none" cap="none" strike="noStrike">
              <a:solidFill>
                <a:srgbClr val="000000"/>
              </a:solidFill>
              <a:latin typeface="Arial"/>
              <a:ea typeface="Arial"/>
              <a:cs typeface="Arial"/>
              <a:sym typeface="Arial"/>
            </a:endParaRPr>
          </a:p>
        </p:txBody>
      </p:sp>
      <p:sp>
        <p:nvSpPr>
          <p:cNvPr id="255" name="Google Shape;255;g1156688b53f_2_269"/>
          <p:cNvSpPr txBox="1"/>
          <p:nvPr/>
        </p:nvSpPr>
        <p:spPr>
          <a:xfrm>
            <a:off x="6145625" y="899700"/>
            <a:ext cx="2193000" cy="598500"/>
          </a:xfrm>
          <a:prstGeom prst="rect">
            <a:avLst/>
          </a:prstGeom>
          <a:solidFill>
            <a:srgbClr val="D9EAD3"/>
          </a:solidFill>
          <a:ln cap="flat" cmpd="sng" w="9525">
            <a:solidFill>
              <a:schemeClr val="lt1"/>
            </a:solidFill>
            <a:prstDash val="dash"/>
            <a:round/>
            <a:headEnd len="sm" w="sm" type="none"/>
            <a:tailEnd len="sm" w="sm" type="none"/>
          </a:ln>
        </p:spPr>
        <p:txBody>
          <a:bodyPr anchorCtr="0" anchor="t" bIns="82950" lIns="82950" spcFirstLastPara="1" rIns="82950" wrap="square" tIns="82950">
            <a:spAutoFit/>
          </a:bodyPr>
          <a:lstStyle/>
          <a:p>
            <a:pPr indent="0" lvl="0" marL="0" marR="0" rtl="0" algn="ctr">
              <a:lnSpc>
                <a:spcPct val="100000"/>
              </a:lnSpc>
              <a:spcBef>
                <a:spcPts val="0"/>
              </a:spcBef>
              <a:spcAft>
                <a:spcPts val="0"/>
              </a:spcAft>
              <a:buClr>
                <a:srgbClr val="000000"/>
              </a:buClr>
              <a:buSzPts val="1300"/>
              <a:buFont typeface="Arial"/>
              <a:buNone/>
            </a:pPr>
            <a:r>
              <a:rPr b="1" i="0" lang="en-US" u="none" cap="none" strike="noStrike">
                <a:solidFill>
                  <a:schemeClr val="dk1"/>
                </a:solidFill>
                <a:latin typeface="Calibri"/>
                <a:ea typeface="Calibri"/>
                <a:cs typeface="Calibri"/>
                <a:sym typeface="Calibri"/>
              </a:rPr>
              <a:t>Throughput (observed) = 10.2 MB/s</a:t>
            </a:r>
            <a:endParaRPr b="1" i="0" sz="1500" u="none" cap="none" strike="noStrike">
              <a:solidFill>
                <a:srgbClr val="000000"/>
              </a:solidFill>
              <a:latin typeface="Calibri"/>
              <a:ea typeface="Calibri"/>
              <a:cs typeface="Calibri"/>
              <a:sym typeface="Calibri"/>
            </a:endParaRPr>
          </a:p>
        </p:txBody>
      </p:sp>
      <p:sp>
        <p:nvSpPr>
          <p:cNvPr id="256" name="Google Shape;256;g1156688b53f_2_269"/>
          <p:cNvSpPr txBox="1"/>
          <p:nvPr/>
        </p:nvSpPr>
        <p:spPr>
          <a:xfrm>
            <a:off x="261350" y="854600"/>
            <a:ext cx="2363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500" u="sng">
                <a:solidFill>
                  <a:schemeClr val="dk1"/>
                </a:solidFill>
              </a:rPr>
              <a:t>No caching</a:t>
            </a:r>
            <a:br>
              <a:rPr b="1" lang="en-US" sz="1500" u="sng">
                <a:solidFill>
                  <a:schemeClr val="dk1"/>
                </a:solidFill>
              </a:rPr>
            </a:br>
            <a:r>
              <a:rPr b="1" lang="en-US" sz="1500">
                <a:solidFill>
                  <a:schemeClr val="dk1"/>
                </a:solidFill>
              </a:rPr>
              <a:t>(I/O network)</a:t>
            </a:r>
            <a:r>
              <a:rPr b="1" lang="en-US" sz="1500" u="sng">
                <a:solidFill>
                  <a:schemeClr val="dk1"/>
                </a:solidFill>
              </a:rPr>
              <a:t> </a:t>
            </a:r>
            <a:endParaRPr u="sng"/>
          </a:p>
        </p:txBody>
      </p:sp>
      <p:cxnSp>
        <p:nvCxnSpPr>
          <p:cNvPr id="257" name="Google Shape;257;g1156688b53f_2_269"/>
          <p:cNvCxnSpPr>
            <a:stCxn id="258" idx="3"/>
            <a:endCxn id="259" idx="2"/>
          </p:cNvCxnSpPr>
          <p:nvPr/>
        </p:nvCxnSpPr>
        <p:spPr>
          <a:xfrm>
            <a:off x="3750427" y="1177859"/>
            <a:ext cx="598200" cy="0"/>
          </a:xfrm>
          <a:prstGeom prst="straightConnector1">
            <a:avLst/>
          </a:prstGeom>
          <a:noFill/>
          <a:ln cap="flat" cmpd="sng" w="9525">
            <a:solidFill>
              <a:srgbClr val="595959"/>
            </a:solidFill>
            <a:prstDash val="solid"/>
            <a:round/>
            <a:headEnd len="med" w="med" type="triangle"/>
            <a:tailEnd len="med" w="med" type="triangle"/>
          </a:ln>
        </p:spPr>
      </p:cxnSp>
      <p:sp>
        <p:nvSpPr>
          <p:cNvPr id="258" name="Google Shape;258;g1156688b53f_2_269"/>
          <p:cNvSpPr/>
          <p:nvPr/>
        </p:nvSpPr>
        <p:spPr>
          <a:xfrm>
            <a:off x="2903527" y="883109"/>
            <a:ext cx="846900" cy="589500"/>
          </a:xfrm>
          <a:prstGeom prst="rect">
            <a:avLst/>
          </a:prstGeom>
          <a:solidFill>
            <a:srgbClr val="CCCCCC"/>
          </a:solidFill>
          <a:ln>
            <a:noFill/>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WN</a:t>
            </a:r>
            <a:endParaRPr b="0" i="0" sz="1600" u="none" cap="none" strike="noStrike">
              <a:solidFill>
                <a:srgbClr val="000000"/>
              </a:solidFill>
              <a:latin typeface="Arial"/>
              <a:ea typeface="Arial"/>
              <a:cs typeface="Arial"/>
              <a:sym typeface="Arial"/>
            </a:endParaRPr>
          </a:p>
        </p:txBody>
      </p:sp>
      <p:sp>
        <p:nvSpPr>
          <p:cNvPr id="259" name="Google Shape;259;g1156688b53f_2_269"/>
          <p:cNvSpPr/>
          <p:nvPr/>
        </p:nvSpPr>
        <p:spPr>
          <a:xfrm>
            <a:off x="4348632" y="836744"/>
            <a:ext cx="1198800" cy="682200"/>
          </a:xfrm>
          <a:prstGeom prst="can">
            <a:avLst>
              <a:gd fmla="val 25000" name="adj"/>
            </a:avLst>
          </a:prstGeom>
          <a:solidFill>
            <a:srgbClr val="CFE2F3"/>
          </a:solidFill>
          <a:ln cap="flat" cmpd="sng" w="9525">
            <a:solidFill>
              <a:srgbClr val="CFE2F3"/>
            </a:solidFill>
            <a:prstDash val="solid"/>
            <a:round/>
            <a:headEnd len="sm" w="sm" type="none"/>
            <a:tailEnd len="sm" w="sm" type="none"/>
          </a:ln>
        </p:spPr>
        <p:txBody>
          <a:bodyPr anchorCtr="0" anchor="ctr" bIns="82950" lIns="82950" spcFirstLastPara="1" rIns="82950" wrap="square" tIns="8295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COS bucket</a:t>
            </a:r>
            <a:br>
              <a:rPr b="1" i="0" lang="en-US" sz="1300" u="none" cap="none" strike="noStrike">
                <a:solidFill>
                  <a:srgbClr val="000000"/>
                </a:solidFill>
                <a:latin typeface="Arial"/>
                <a:ea typeface="Arial"/>
                <a:cs typeface="Arial"/>
                <a:sym typeface="Arial"/>
              </a:rPr>
            </a:br>
            <a:r>
              <a:rPr b="1" i="0" lang="en-US" sz="900" u="none" cap="none" strike="noStrike">
                <a:solidFill>
                  <a:srgbClr val="000000"/>
                </a:solidFill>
                <a:latin typeface="Arial"/>
                <a:ea typeface="Arial"/>
                <a:cs typeface="Arial"/>
                <a:sym typeface="Arial"/>
              </a:rPr>
              <a:t>(Object Storage)</a:t>
            </a:r>
            <a:endParaRPr b="1"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 Meta Inf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itle Screen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2014-12-02T19:58:44Z</dcterms:created>
</cp:coreProperties>
</file>