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pos="120">
          <p15:clr>
            <a:srgbClr val="9AA0A6"/>
          </p15:clr>
        </p15:guide>
        <p15:guide id="4" orient="horz" pos="3120">
          <p15:clr>
            <a:srgbClr val="9AA0A6"/>
          </p15:clr>
        </p15:guide>
        <p15:guide id="5" pos="5640">
          <p15:clr>
            <a:srgbClr val="9AA0A6"/>
          </p15:clr>
        </p15:guide>
        <p15:guide id="6" orient="horz" pos="129">
          <p15:clr>
            <a:srgbClr val="9AA0A6"/>
          </p15:clr>
        </p15:guide>
        <p15:guide id="7" orient="horz" pos="564">
          <p15:clr>
            <a:srgbClr val="9AA0A6"/>
          </p15:clr>
        </p15:guide>
      </p15:sldGuideLst>
    </p:ext>
    <p:ext uri="http://customooxmlschemas.google.com/">
      <go:slidesCustomData xmlns:go="http://customooxmlschemas.google.com/" r:id="rId32" roundtripDataSignature="AMtx7miISp/Z7xLLqpF2T8qdopdvt3AQC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3" name="Jakob Luettgau"/>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120"/>
        <p:guide pos="3120" orient="horz"/>
        <p:guide pos="5640"/>
        <p:guide pos="129" orient="horz"/>
        <p:guide pos="564"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10" Type="http://schemas.openxmlformats.org/officeDocument/2006/relationships/slide" Target="slides/slide4.xml"/><Relationship Id="rId32"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2-09-21T14:29:50.935">
    <p:pos x="6000" y="0"/>
    <p:text>https://docs.google.com/document/d/1z48gLh8rklx-coLr7qdjOe4yTtMPePljH2ClreuyyVo/edit</p:text>
    <p:extLst>
      <p:ext uri="{C676402C-5697-4E1C-873F-D02D1690AC5C}">
        <p15:threadingInfo timeZoneBias="0"/>
      </p:ext>
      <p:ext uri="http://customooxmlschemas.google.com/">
        <go:slidesCustomData xmlns:go="http://customooxmlschemas.google.com/" commentPostId="AAAAgeBlcFg"/>
      </p:ext>
    </p:extLst>
  </p:cm>
  <p:cm authorId="0" idx="2" dt="2022-09-21T14:29:50.935">
    <p:pos x="6000" y="0"/>
    <p:text>https://publish.illinois.edu/14th-jlesc-workshop/agenda/</p:text>
    <p:extLst>
      <p:ext uri="{C676402C-5697-4E1C-873F-D02D1690AC5C}">
        <p15:threadingInfo timeZoneBias="0">
          <p15:parentCm authorId="0" idx="1"/>
        </p15:threadingInfo>
      </p:ext>
      <p:ext uri="http://customooxmlschemas.google.com/">
        <go:slidesCustomData xmlns:go="http://customooxmlschemas.google.com/" commentPostId="AAAAgeBlcF4"/>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2-09-21T14:45:36.196">
    <p:pos x="6000" y="0"/>
    <p:text>Reduce number of examples:
maybe 2 for simple structure
maybe 2 that show deviersity</p:text>
    <p:extLst>
      <p:ext uri="{C676402C-5697-4E1C-873F-D02D1690AC5C}">
        <p15:threadingInfo timeZoneBias="0"/>
      </p:ext>
      <p:ext uri="http://customooxmlschemas.google.com/">
        <go:slidesCustomData xmlns:go="http://customooxmlschemas.google.com/" commentPostId="AAAAgeBlcGA"/>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inorityhealth.hhs.gov/assets/PDF/2020_Minority_Serving_Institutions.pdf" TargetMode="External"/><Relationship Id="rId3" Type="http://schemas.openxmlformats.org/officeDocument/2006/relationships/hyperlink" Target="https://orise.orau.gov/msipp/documents/approved-msi-school-list.pdf"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
                <a:solidFill>
                  <a:schemeClr val="dk1"/>
                </a:solidFill>
              </a:rPr>
              <a:t>The NSDF pilot supports the </a:t>
            </a:r>
            <a:r>
              <a:rPr b="1" lang="en">
                <a:solidFill>
                  <a:schemeClr val="dk1"/>
                </a:solidFill>
              </a:rPr>
              <a:t>IceCube neutrino observatory</a:t>
            </a:r>
            <a:r>
              <a:rPr lang="en">
                <a:solidFill>
                  <a:schemeClr val="dk1"/>
                </a:solidFill>
              </a:rPr>
              <a:t> and the </a:t>
            </a:r>
            <a:r>
              <a:rPr b="1" lang="en">
                <a:solidFill>
                  <a:schemeClr val="dk1"/>
                </a:solidFill>
              </a:rPr>
              <a:t>XenonNT</a:t>
            </a:r>
            <a:r>
              <a:rPr lang="en">
                <a:solidFill>
                  <a:schemeClr val="dk1"/>
                </a:solidFill>
              </a:rPr>
              <a:t> dark matter detector advances the understanding of the evolution of galaxies and the nature of “dark matter” and “dark energy.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4" name="Google Shape;24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Now with this kind of surface area to countless services.. We end up with a relatively complicated software stack</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But the abstraction that we envision for this is that of an “Entry Node”..</a:t>
            </a:r>
            <a:endParaRPr/>
          </a:p>
          <a:p>
            <a:pPr indent="0" lvl="0" marL="0" rtl="0" algn="l">
              <a:lnSpc>
                <a:spcPct val="100000"/>
              </a:lnSpc>
              <a:spcBef>
                <a:spcPts val="0"/>
              </a:spcBef>
              <a:spcAft>
                <a:spcPts val="0"/>
              </a:spcAft>
              <a:buSzPts val="1100"/>
              <a:buNone/>
            </a:pPr>
            <a:r>
              <a:rPr lang="en"/>
              <a:t>	Which normalizes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2" name="Google Shape;25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4" name="Google Shape;26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 name="Google Shape;279;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And on the other hand we have to idneitify the core services and building blocks that are currently often missing or elusive especially for organizations that haven’t been using advanced research infrastructure for decades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 name="Google Shape;286;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15780911600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15780911600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15780911600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15780911600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5780911600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15780911600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15780911600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15780911600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ff55107310_2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ff55107310_2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15b66485fd5_6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15b66485fd5_6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ff55107310_2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ff55107310_2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ff55107310_2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ff55107310_2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5780911600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15780911600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15780911600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1578091160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5780911600_0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g15780911600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 name="Google Shape;8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
                <a:solidFill>
                  <a:schemeClr val="dk1"/>
                </a:solidFill>
              </a:rPr>
              <a:t>The NSDF pilot supports the </a:t>
            </a:r>
            <a:r>
              <a:rPr b="1" lang="en">
                <a:solidFill>
                  <a:schemeClr val="dk1"/>
                </a:solidFill>
              </a:rPr>
              <a:t>IceCube neutrino observatory</a:t>
            </a:r>
            <a:r>
              <a:rPr lang="en">
                <a:solidFill>
                  <a:schemeClr val="dk1"/>
                </a:solidFill>
              </a:rPr>
              <a:t> and the </a:t>
            </a:r>
            <a:r>
              <a:rPr b="1" lang="en">
                <a:solidFill>
                  <a:schemeClr val="dk1"/>
                </a:solidFill>
              </a:rPr>
              <a:t>XenonNT</a:t>
            </a:r>
            <a:r>
              <a:rPr lang="en">
                <a:solidFill>
                  <a:schemeClr val="dk1"/>
                </a:solidFill>
              </a:rPr>
              <a:t> dark matter detector advances the understanding of the evolution of galaxies and the nature of “dark matter” and “dark energy.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 name="Google Shape;9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lang="en">
                <a:solidFill>
                  <a:schemeClr val="dk1"/>
                </a:solidFill>
              </a:rPr>
              <a:t>Now where does democatization come into the picture</a:t>
            </a:r>
            <a:endParaRPr>
              <a:solidFill>
                <a:schemeClr val="dk1"/>
              </a:solidFill>
            </a:endParaRPr>
          </a:p>
          <a:p>
            <a:pPr indent="0" lvl="0" marL="0" rtl="0" algn="l">
              <a:lnSpc>
                <a:spcPct val="115000"/>
              </a:lnSpc>
              <a:spcBef>
                <a:spcPts val="1200"/>
              </a:spcBef>
              <a:spcAft>
                <a:spcPts val="0"/>
              </a:spcAft>
              <a:buSzPts val="1100"/>
              <a:buNone/>
            </a:pPr>
            <a:r>
              <a:t/>
            </a:r>
            <a:endParaRPr/>
          </a:p>
          <a:p>
            <a:pPr indent="0" lvl="0" marL="0" rtl="0" algn="l">
              <a:lnSpc>
                <a:spcPct val="115000"/>
              </a:lnSpc>
              <a:spcBef>
                <a:spcPts val="1200"/>
              </a:spcBef>
              <a:spcAft>
                <a:spcPts val="0"/>
              </a:spcAft>
              <a:buSzPts val="1100"/>
              <a:buNone/>
            </a:pPr>
            <a:r>
              <a:rPr lang="en" u="sng">
                <a:solidFill>
                  <a:schemeClr val="hlink"/>
                </a:solidFill>
                <a:hlinkClick r:id="rId2"/>
              </a:rPr>
              <a:t>https://www.minorityhealth.hhs.gov/assets/PDF/2020_Minority_Serving_Institutions.pdf</a:t>
            </a:r>
            <a:endParaRPr/>
          </a:p>
          <a:p>
            <a:pPr indent="0" lvl="0" marL="0" rtl="0" algn="l">
              <a:lnSpc>
                <a:spcPct val="115000"/>
              </a:lnSpc>
              <a:spcBef>
                <a:spcPts val="1200"/>
              </a:spcBef>
              <a:spcAft>
                <a:spcPts val="0"/>
              </a:spcAft>
              <a:buSzPts val="1100"/>
              <a:buNone/>
            </a:pPr>
            <a:r>
              <a:rPr lang="en" u="sng">
                <a:solidFill>
                  <a:schemeClr val="hlink"/>
                </a:solidFill>
                <a:hlinkClick r:id="rId3"/>
              </a:rPr>
              <a:t>https://orise.orau.gov/msipp/documents/approved-msi-school-list.pdf</a:t>
            </a:r>
            <a:endParaRPr/>
          </a:p>
          <a:p>
            <a:pPr indent="0" lvl="0" marL="0" rtl="0" algn="l">
              <a:lnSpc>
                <a:spcPct val="115000"/>
              </a:lnSpc>
              <a:spcBef>
                <a:spcPts val="1200"/>
              </a:spcBef>
              <a:spcAft>
                <a:spcPts val="120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
                <a:solidFill>
                  <a:schemeClr val="dk1"/>
                </a:solidFill>
              </a:rPr>
              <a:t>The NSDF pilot supports the </a:t>
            </a:r>
            <a:r>
              <a:rPr b="1" lang="en">
                <a:solidFill>
                  <a:schemeClr val="dk1"/>
                </a:solidFill>
              </a:rPr>
              <a:t>IceCube neutrino observatory</a:t>
            </a:r>
            <a:r>
              <a:rPr lang="en">
                <a:solidFill>
                  <a:schemeClr val="dk1"/>
                </a:solidFill>
              </a:rPr>
              <a:t> and the </a:t>
            </a:r>
            <a:r>
              <a:rPr b="1" lang="en">
                <a:solidFill>
                  <a:schemeClr val="dk1"/>
                </a:solidFill>
              </a:rPr>
              <a:t>XenonNT</a:t>
            </a:r>
            <a:r>
              <a:rPr lang="en">
                <a:solidFill>
                  <a:schemeClr val="dk1"/>
                </a:solidFill>
              </a:rPr>
              <a:t> dark matter detector advances the understanding of the evolution of galaxies and the nature of “dark matter” and “dark energy.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
                <a:solidFill>
                  <a:schemeClr val="dk1"/>
                </a:solidFill>
              </a:rPr>
              <a:t>The NSDF pilot supports the </a:t>
            </a:r>
            <a:r>
              <a:rPr b="1" lang="en">
                <a:solidFill>
                  <a:schemeClr val="dk1"/>
                </a:solidFill>
              </a:rPr>
              <a:t>IceCube neutrino observatory</a:t>
            </a:r>
            <a:r>
              <a:rPr lang="en">
                <a:solidFill>
                  <a:schemeClr val="dk1"/>
                </a:solidFill>
              </a:rPr>
              <a:t> and the </a:t>
            </a:r>
            <a:r>
              <a:rPr b="1" lang="en">
                <a:solidFill>
                  <a:schemeClr val="dk1"/>
                </a:solidFill>
              </a:rPr>
              <a:t>XenonNT</a:t>
            </a:r>
            <a:r>
              <a:rPr lang="en">
                <a:solidFill>
                  <a:schemeClr val="dk1"/>
                </a:solidFill>
              </a:rPr>
              <a:t> dark matter detector advances the understanding of the evolution of galaxies and the nature of “dark matter” and “dark energy.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Integrating HPC</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 name="Google Shape;18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
                <a:solidFill>
                  <a:schemeClr val="dk1"/>
                </a:solidFill>
              </a:rPr>
              <a:t>The NSDF pilot supports the </a:t>
            </a:r>
            <a:r>
              <a:rPr b="1" lang="en">
                <a:solidFill>
                  <a:schemeClr val="dk1"/>
                </a:solidFill>
              </a:rPr>
              <a:t>IceCube neutrino observatory</a:t>
            </a:r>
            <a:r>
              <a:rPr lang="en">
                <a:solidFill>
                  <a:schemeClr val="dk1"/>
                </a:solidFill>
              </a:rPr>
              <a:t> and the </a:t>
            </a:r>
            <a:r>
              <a:rPr b="1" lang="en">
                <a:solidFill>
                  <a:schemeClr val="dk1"/>
                </a:solidFill>
              </a:rPr>
              <a:t>XenonNT</a:t>
            </a:r>
            <a:r>
              <a:rPr lang="en">
                <a:solidFill>
                  <a:schemeClr val="dk1"/>
                </a:solidFill>
              </a:rPr>
              <a:t> dark matter detector advances the understanding of the evolution of galaxies and the nature of “dark matter” and “dark energy.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0"/>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0"/>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0"/>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29"/>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5" name="Google Shape;45;p29"/>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30"/>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30"/>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9" name="Google Shape;49;p30"/>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21"/>
          <p:cNvSpPr txBox="1"/>
          <p:nvPr>
            <p:ph type="title"/>
          </p:nvPr>
        </p:nvSpPr>
        <p:spPr>
          <a:xfrm>
            <a:off x="180975" y="180975"/>
            <a:ext cx="8782200" cy="552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21"/>
          <p:cNvSpPr txBox="1"/>
          <p:nvPr>
            <p:ph idx="1" type="body"/>
          </p:nvPr>
        </p:nvSpPr>
        <p:spPr>
          <a:xfrm>
            <a:off x="180975" y="914400"/>
            <a:ext cx="8782200" cy="4048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21"/>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22"/>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2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23"/>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24"/>
          <p:cNvSpPr txBox="1"/>
          <p:nvPr>
            <p:ph type="title"/>
          </p:nvPr>
        </p:nvSpPr>
        <p:spPr>
          <a:xfrm>
            <a:off x="180975" y="180975"/>
            <a:ext cx="8782200" cy="552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24"/>
          <p:cNvSpPr txBox="1"/>
          <p:nvPr>
            <p:ph idx="1" type="body"/>
          </p:nvPr>
        </p:nvSpPr>
        <p:spPr>
          <a:xfrm>
            <a:off x="180975" y="914400"/>
            <a:ext cx="4162500" cy="4048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5" name="Google Shape;25;p24"/>
          <p:cNvSpPr txBox="1"/>
          <p:nvPr>
            <p:ph idx="2" type="body"/>
          </p:nvPr>
        </p:nvSpPr>
        <p:spPr>
          <a:xfrm>
            <a:off x="4832400" y="914400"/>
            <a:ext cx="4130700" cy="4048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6" name="Google Shape;26;p24"/>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25"/>
          <p:cNvSpPr txBox="1"/>
          <p:nvPr>
            <p:ph type="title"/>
          </p:nvPr>
        </p:nvSpPr>
        <p:spPr>
          <a:xfrm>
            <a:off x="180975" y="180975"/>
            <a:ext cx="8782200" cy="552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25"/>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28">
          <p15:clr>
            <a:srgbClr val="FA7B17"/>
          </p15:clr>
        </p15:guide>
        <p15:guide id="2" pos="5532">
          <p15:clr>
            <a:srgbClr val="FA7B17"/>
          </p15:clr>
        </p15:guide>
        <p15:guide id="3" orient="horz" pos="228">
          <p15:clr>
            <a:srgbClr val="FA7B17"/>
          </p15:clr>
        </p15:guide>
        <p15:guide id="4" orient="horz" pos="2997">
          <p15:clr>
            <a:srgbClr val="FA7B17"/>
          </p15:clr>
        </p15:guide>
        <p15:guide id="5" pos="2880">
          <p15:clr>
            <a:srgbClr val="FA7B17"/>
          </p15:clr>
        </p15:guide>
        <p15:guide id="6" orient="horz" pos="1851">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26"/>
          <p:cNvSpPr txBox="1"/>
          <p:nvPr>
            <p:ph type="title"/>
          </p:nvPr>
        </p:nvSpPr>
        <p:spPr>
          <a:xfrm>
            <a:off x="180975" y="180975"/>
            <a:ext cx="4391100" cy="5526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26"/>
          <p:cNvSpPr txBox="1"/>
          <p:nvPr>
            <p:ph idx="1" type="body"/>
          </p:nvPr>
        </p:nvSpPr>
        <p:spPr>
          <a:xfrm>
            <a:off x="180975" y="914400"/>
            <a:ext cx="4391100" cy="40482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3" name="Google Shape;33;p26"/>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880">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2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27"/>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2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2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2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2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2" name="Google Shape;42;p28"/>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180975" y="180975"/>
            <a:ext cx="8782200" cy="5526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9"/>
          <p:cNvSpPr txBox="1"/>
          <p:nvPr>
            <p:ph idx="1" type="body"/>
          </p:nvPr>
        </p:nvSpPr>
        <p:spPr>
          <a:xfrm>
            <a:off x="180975" y="914400"/>
            <a:ext cx="8782200" cy="4048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17500" lvl="1" marL="9144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17500" lvl="3" marL="18288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4pPr>
            <a:lvl5pPr indent="-317500" lvl="4" marL="22860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5pPr>
            <a:lvl6pPr indent="-317500" lvl="5" marL="27432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6pPr>
            <a:lvl7pPr indent="-317500" lvl="6" marL="32004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7pPr>
            <a:lvl8pPr indent="-317500" lvl="7" marL="3657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8pPr>
            <a:lvl9pPr indent="-317500" lvl="8" marL="41148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9pPr>
          </a:lstStyle>
          <a:p/>
        </p:txBody>
      </p:sp>
      <p:sp>
        <p:nvSpPr>
          <p:cNvPr id="8" name="Google Shape;8;p19"/>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114">
          <p15:clr>
            <a:srgbClr val="EA4335"/>
          </p15:clr>
        </p15:guide>
        <p15:guide id="2" orient="horz" pos="114">
          <p15:clr>
            <a:srgbClr val="EA4335"/>
          </p15:clr>
        </p15:guide>
        <p15:guide id="3" pos="5646">
          <p15:clr>
            <a:srgbClr val="EA4335"/>
          </p15:clr>
        </p15:guide>
        <p15:guide id="4" orient="horz" pos="3126">
          <p15:clr>
            <a:srgbClr val="EA4335"/>
          </p15:clr>
        </p15:guide>
        <p15:guide id="5" orient="horz" pos="462">
          <p15:clr>
            <a:srgbClr val="EA4335"/>
          </p15:clr>
        </p15:guide>
        <p15:guide id="6" orient="horz" pos="576">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omments" Target="../comments/comment1.xml"/><Relationship Id="rId4" Type="http://schemas.openxmlformats.org/officeDocument/2006/relationships/image" Target="../media/image6.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comments" Target="../comments/comment2.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p:nvPr/>
        </p:nvSpPr>
        <p:spPr>
          <a:xfrm>
            <a:off x="0" y="0"/>
            <a:ext cx="9144000" cy="51435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Background pattern&#10;&#10;Description automatically generated" id="55" name="Google Shape;55;p1"/>
          <p:cNvPicPr preferRelativeResize="0"/>
          <p:nvPr/>
        </p:nvPicPr>
        <p:blipFill rotWithShape="1">
          <a:blip r:embed="rId4">
            <a:alphaModFix amt="50000"/>
          </a:blip>
          <a:srcRect b="25003" l="0" r="57332" t="0"/>
          <a:stretch/>
        </p:blipFill>
        <p:spPr>
          <a:xfrm>
            <a:off x="0" y="0"/>
            <a:ext cx="9144006" cy="5143499"/>
          </a:xfrm>
          <a:prstGeom prst="rect">
            <a:avLst/>
          </a:prstGeom>
          <a:noFill/>
          <a:ln>
            <a:noFill/>
          </a:ln>
        </p:spPr>
      </p:pic>
      <p:sp>
        <p:nvSpPr>
          <p:cNvPr id="56" name="Google Shape;56;p1"/>
          <p:cNvSpPr txBox="1"/>
          <p:nvPr/>
        </p:nvSpPr>
        <p:spPr>
          <a:xfrm>
            <a:off x="104775" y="3314775"/>
            <a:ext cx="4381500" cy="17622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1"/>
              </a:buClr>
              <a:buSzPts val="5200"/>
              <a:buFont typeface="Arial"/>
              <a:buNone/>
            </a:pPr>
            <a:r>
              <a:rPr b="0" i="0" lang="en" sz="1400" u="sng" cap="none" strike="noStrike">
                <a:solidFill>
                  <a:srgbClr val="FFFFFF"/>
                </a:solidFill>
                <a:latin typeface="Calibri"/>
                <a:ea typeface="Calibri"/>
                <a:cs typeface="Calibri"/>
                <a:sym typeface="Calibri"/>
              </a:rPr>
              <a:t>PI/</a:t>
            </a:r>
            <a:r>
              <a:rPr b="0" i="0" lang="en" sz="1400" u="sng" cap="none" strike="noStrike">
                <a:solidFill>
                  <a:schemeClr val="lt1"/>
                </a:solidFill>
                <a:latin typeface="Calibri"/>
                <a:ea typeface="Calibri"/>
                <a:cs typeface="Calibri"/>
                <a:sym typeface="Calibri"/>
              </a:rPr>
              <a:t>Co-PIs: </a:t>
            </a:r>
            <a:endParaRPr b="0" i="0" sz="1400" u="sng"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5200"/>
              <a:buFont typeface="Arial"/>
              <a:buNone/>
            </a:pPr>
            <a:r>
              <a:rPr b="0" i="0" lang="en" sz="1400" u="none" cap="none" strike="noStrike">
                <a:solidFill>
                  <a:srgbClr val="FFFFFF"/>
                </a:solidFill>
                <a:latin typeface="Calibri"/>
                <a:ea typeface="Calibri"/>
                <a:cs typeface="Calibri"/>
                <a:sym typeface="Calibri"/>
              </a:rPr>
              <a:t>Valerio Pascucci (U Utah)</a:t>
            </a:r>
            <a:endParaRPr b="0" i="0" sz="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5200"/>
              <a:buFont typeface="Arial"/>
              <a:buNone/>
            </a:pPr>
            <a:r>
              <a:rPr b="1" i="0" lang="en" sz="1400" u="none" cap="none" strike="noStrike">
                <a:solidFill>
                  <a:schemeClr val="lt1"/>
                </a:solidFill>
                <a:latin typeface="Calibri"/>
                <a:ea typeface="Calibri"/>
                <a:cs typeface="Calibri"/>
                <a:sym typeface="Calibri"/>
              </a:rPr>
              <a:t>Michela  Taufer (UTK)</a:t>
            </a:r>
            <a:endParaRPr b="0" i="0" sz="1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5200"/>
              <a:buFont typeface="Arial"/>
              <a:buNone/>
            </a:pPr>
            <a:r>
              <a:rPr b="0" i="0" lang="en" sz="1400" u="none" cap="none" strike="noStrike">
                <a:solidFill>
                  <a:schemeClr val="lt1"/>
                </a:solidFill>
                <a:latin typeface="Calibri"/>
                <a:ea typeface="Calibri"/>
                <a:cs typeface="Calibri"/>
                <a:sym typeface="Calibri"/>
              </a:rPr>
              <a:t>Alexander  Szalay (JHU)</a:t>
            </a:r>
            <a:br>
              <a:rPr b="0" i="0" lang="en" sz="1400" u="none" cap="none" strike="noStrike">
                <a:solidFill>
                  <a:schemeClr val="lt1"/>
                </a:solidFill>
                <a:latin typeface="Calibri"/>
                <a:ea typeface="Calibri"/>
                <a:cs typeface="Calibri"/>
                <a:sym typeface="Calibri"/>
              </a:rPr>
            </a:br>
            <a:r>
              <a:rPr b="0" i="0" lang="en" sz="1400" u="none" cap="none" strike="noStrike">
                <a:solidFill>
                  <a:schemeClr val="lt1"/>
                </a:solidFill>
                <a:latin typeface="Calibri"/>
                <a:ea typeface="Calibri"/>
                <a:cs typeface="Calibri"/>
                <a:sym typeface="Calibri"/>
              </a:rPr>
              <a:t>John  Allison (U. Michigan)</a:t>
            </a:r>
            <a:br>
              <a:rPr b="0" i="0" lang="en" sz="1400" u="none" cap="none" strike="noStrike">
                <a:solidFill>
                  <a:schemeClr val="lt1"/>
                </a:solidFill>
                <a:latin typeface="Calibri"/>
                <a:ea typeface="Calibri"/>
                <a:cs typeface="Calibri"/>
                <a:sym typeface="Calibri"/>
              </a:rPr>
            </a:br>
            <a:r>
              <a:rPr b="0" i="0" lang="en" sz="1400" u="none" cap="none" strike="noStrike">
                <a:solidFill>
                  <a:schemeClr val="lt1"/>
                </a:solidFill>
                <a:latin typeface="Calibri"/>
                <a:ea typeface="Calibri"/>
                <a:cs typeface="Calibri"/>
                <a:sym typeface="Calibri"/>
              </a:rPr>
              <a:t>Frank  Wuerthwein (UCSD / SDSC)</a:t>
            </a:r>
            <a:endParaRPr b="0" i="0" sz="800" u="none" cap="none" strike="noStrike">
              <a:solidFill>
                <a:srgbClr val="000000"/>
              </a:solidFill>
              <a:latin typeface="Arial"/>
              <a:ea typeface="Arial"/>
              <a:cs typeface="Arial"/>
              <a:sym typeface="Arial"/>
            </a:endParaRPr>
          </a:p>
        </p:txBody>
      </p:sp>
      <p:sp>
        <p:nvSpPr>
          <p:cNvPr id="57" name="Google Shape;57;p1"/>
          <p:cNvSpPr txBox="1"/>
          <p:nvPr>
            <p:ph type="ctrTitle"/>
          </p:nvPr>
        </p:nvSpPr>
        <p:spPr>
          <a:xfrm>
            <a:off x="114300" y="13825"/>
            <a:ext cx="8763000" cy="1317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b="1" lang="en" sz="3000">
                <a:solidFill>
                  <a:schemeClr val="lt1"/>
                </a:solidFill>
              </a:rPr>
              <a:t>NSDF-Catalog: Toward a Lightweight Indexing Service for the National Science Data Fabric </a:t>
            </a:r>
            <a:endParaRPr b="1" sz="3000">
              <a:solidFill>
                <a:schemeClr val="lt1"/>
              </a:solidFill>
            </a:endParaRPr>
          </a:p>
        </p:txBody>
      </p:sp>
      <p:pic>
        <p:nvPicPr>
          <p:cNvPr id="58" name="Google Shape;58;p1"/>
          <p:cNvPicPr preferRelativeResize="0"/>
          <p:nvPr/>
        </p:nvPicPr>
        <p:blipFill rotWithShape="1">
          <a:blip r:embed="rId5">
            <a:alphaModFix/>
          </a:blip>
          <a:srcRect b="0" l="0" r="0" t="0"/>
          <a:stretch/>
        </p:blipFill>
        <p:spPr>
          <a:xfrm>
            <a:off x="6636419" y="3438702"/>
            <a:ext cx="2317079" cy="1209507"/>
          </a:xfrm>
          <a:prstGeom prst="rect">
            <a:avLst/>
          </a:prstGeom>
          <a:noFill/>
          <a:ln>
            <a:noFill/>
          </a:ln>
        </p:spPr>
      </p:pic>
      <p:sp>
        <p:nvSpPr>
          <p:cNvPr id="59" name="Google Shape;59;p1"/>
          <p:cNvSpPr/>
          <p:nvPr/>
        </p:nvSpPr>
        <p:spPr>
          <a:xfrm>
            <a:off x="4514849" y="4629900"/>
            <a:ext cx="82128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FEFEFE"/>
                </a:solidFill>
                <a:latin typeface="Calibri"/>
                <a:ea typeface="Calibri"/>
                <a:cs typeface="Calibri"/>
                <a:sym typeface="Calibri"/>
              </a:rPr>
              <a:t>http://nationalsciencedatafabric.org/</a:t>
            </a:r>
            <a:endParaRPr b="1" i="0" sz="100" u="none" cap="none" strike="noStrike">
              <a:solidFill>
                <a:srgbClr val="000000"/>
              </a:solidFill>
              <a:latin typeface="Arial"/>
              <a:ea typeface="Arial"/>
              <a:cs typeface="Arial"/>
              <a:sym typeface="Arial"/>
            </a:endParaRPr>
          </a:p>
        </p:txBody>
      </p:sp>
      <p:sp>
        <p:nvSpPr>
          <p:cNvPr id="60" name="Google Shape;60;p1"/>
          <p:cNvSpPr txBox="1"/>
          <p:nvPr/>
        </p:nvSpPr>
        <p:spPr>
          <a:xfrm>
            <a:off x="114300" y="1981950"/>
            <a:ext cx="8677200" cy="140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5200"/>
              <a:buFont typeface="Arial"/>
              <a:buNone/>
            </a:pPr>
            <a:r>
              <a:rPr b="0" i="0" lang="en" sz="2000" u="sng" cap="none" strike="noStrike">
                <a:solidFill>
                  <a:srgbClr val="FFFFFF"/>
                </a:solidFill>
                <a:latin typeface="Calibri"/>
                <a:ea typeface="Calibri"/>
                <a:cs typeface="Calibri"/>
                <a:sym typeface="Calibri"/>
              </a:rPr>
              <a:t>Jakob Luettgau</a:t>
            </a:r>
            <a:r>
              <a:rPr b="0" i="0" lang="en" sz="2000" u="none" cap="none" strike="noStrike">
                <a:solidFill>
                  <a:srgbClr val="FFFFFF"/>
                </a:solidFill>
                <a:latin typeface="Calibri"/>
                <a:ea typeface="Calibri"/>
                <a:cs typeface="Calibri"/>
                <a:sym typeface="Calibri"/>
              </a:rPr>
              <a:t>, Giorgio Scorzell</a:t>
            </a:r>
            <a:r>
              <a:rPr lang="en" sz="2000">
                <a:solidFill>
                  <a:srgbClr val="FFFFFF"/>
                </a:solidFill>
                <a:latin typeface="Calibri"/>
                <a:ea typeface="Calibri"/>
                <a:cs typeface="Calibri"/>
                <a:sym typeface="Calibri"/>
              </a:rPr>
              <a:t>i, Glenn Tarcea, </a:t>
            </a:r>
            <a:endParaRPr sz="2000">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5200"/>
              <a:buFont typeface="Arial"/>
              <a:buNone/>
            </a:pPr>
            <a:r>
              <a:rPr lang="en" sz="2000">
                <a:solidFill>
                  <a:srgbClr val="FFFFFF"/>
                </a:solidFill>
                <a:latin typeface="Calibri"/>
                <a:ea typeface="Calibri"/>
                <a:cs typeface="Calibri"/>
                <a:sym typeface="Calibri"/>
              </a:rPr>
              <a:t>Christine Kirkpatrick, Valerio Pascucci,</a:t>
            </a:r>
            <a:r>
              <a:rPr b="0" i="0" lang="en" sz="2000" u="none" cap="none" strike="noStrike">
                <a:solidFill>
                  <a:srgbClr val="FFFFFF"/>
                </a:solidFill>
                <a:latin typeface="Calibri"/>
                <a:ea typeface="Calibri"/>
                <a:cs typeface="Calibri"/>
                <a:sym typeface="Calibri"/>
              </a:rPr>
              <a:t> Michela Taufer</a:t>
            </a:r>
            <a:endParaRPr b="0" i="0" sz="2000" u="none" cap="none" strike="noStrike">
              <a:solidFill>
                <a:srgbClr val="FFFFFF"/>
              </a:solidFill>
              <a:latin typeface="Calibri"/>
              <a:ea typeface="Calibri"/>
              <a:cs typeface="Calibri"/>
              <a:sym typeface="Calibri"/>
            </a:endParaRPr>
          </a:p>
        </p:txBody>
      </p:sp>
      <p:sp>
        <p:nvSpPr>
          <p:cNvPr id="61" name="Google Shape;61;p1"/>
          <p:cNvSpPr txBox="1"/>
          <p:nvPr/>
        </p:nvSpPr>
        <p:spPr>
          <a:xfrm>
            <a:off x="123825" y="1228725"/>
            <a:ext cx="85155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300" u="none" cap="none" strike="noStrike">
                <a:solidFill>
                  <a:srgbClr val="FEFEFE"/>
                </a:solidFill>
                <a:latin typeface="Calibri"/>
                <a:ea typeface="Calibri"/>
                <a:cs typeface="Calibri"/>
                <a:sym typeface="Calibri"/>
              </a:rPr>
              <a:t>NSF: 2138811 (NSDF) and 2028923 (SOMOSPIE); IBM; XSEDE: TG-CIS210128; Chameleon: CHI-210923</a:t>
            </a:r>
            <a:endParaRPr b="0" i="0" sz="1300" u="none" cap="none" strike="noStrike">
              <a:solidFill>
                <a:srgbClr val="FEFEFE"/>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id="214" name="Google Shape;214;p11"/>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id="215" name="Google Shape;215;p11"/>
          <p:cNvPicPr preferRelativeResize="0"/>
          <p:nvPr/>
        </p:nvPicPr>
        <p:blipFill rotWithShape="1">
          <a:blip r:embed="rId4">
            <a:alphaModFix/>
          </a:blip>
          <a:srcRect b="0" l="0" r="0" t="0"/>
          <a:stretch/>
        </p:blipFill>
        <p:spPr>
          <a:xfrm>
            <a:off x="5645738" y="3514648"/>
            <a:ext cx="3177175" cy="765107"/>
          </a:xfrm>
          <a:prstGeom prst="rect">
            <a:avLst/>
          </a:prstGeom>
          <a:noFill/>
          <a:ln>
            <a:noFill/>
          </a:ln>
        </p:spPr>
      </p:pic>
      <p:sp>
        <p:nvSpPr>
          <p:cNvPr id="216" name="Google Shape;216;p11"/>
          <p:cNvSpPr txBox="1"/>
          <p:nvPr/>
        </p:nvSpPr>
        <p:spPr>
          <a:xfrm>
            <a:off x="6354600" y="70665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XenonNT</a:t>
            </a:r>
            <a:endParaRPr b="0" i="0" sz="1200" u="none" cap="none" strike="noStrike">
              <a:solidFill>
                <a:srgbClr val="FFFFFF"/>
              </a:solidFill>
              <a:latin typeface="Calibri"/>
              <a:ea typeface="Calibri"/>
              <a:cs typeface="Calibri"/>
              <a:sym typeface="Calibri"/>
            </a:endParaRPr>
          </a:p>
        </p:txBody>
      </p:sp>
      <p:sp>
        <p:nvSpPr>
          <p:cNvPr id="217" name="Google Shape;217;p11"/>
          <p:cNvSpPr txBox="1"/>
          <p:nvPr/>
        </p:nvSpPr>
        <p:spPr>
          <a:xfrm>
            <a:off x="4704625" y="-9090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IceCube</a:t>
            </a:r>
            <a:endParaRPr b="0" i="0" sz="1200" u="none" cap="none" strike="noStrike">
              <a:solidFill>
                <a:srgbClr val="FFFFFF"/>
              </a:solidFill>
              <a:latin typeface="Calibri"/>
              <a:ea typeface="Calibri"/>
              <a:cs typeface="Calibri"/>
              <a:sym typeface="Calibri"/>
            </a:endParaRPr>
          </a:p>
        </p:txBody>
      </p:sp>
      <p:sp>
        <p:nvSpPr>
          <p:cNvPr id="218" name="Google Shape;218;p11"/>
          <p:cNvSpPr txBox="1"/>
          <p:nvPr/>
        </p:nvSpPr>
        <p:spPr>
          <a:xfrm>
            <a:off x="3838800" y="249555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TACC</a:t>
            </a:r>
            <a:endParaRPr b="0" i="0" sz="1200" u="none" cap="none" strike="noStrike">
              <a:solidFill>
                <a:srgbClr val="FFFFFF"/>
              </a:solidFill>
              <a:latin typeface="Calibri"/>
              <a:ea typeface="Calibri"/>
              <a:cs typeface="Calibri"/>
              <a:sym typeface="Calibri"/>
            </a:endParaRPr>
          </a:p>
        </p:txBody>
      </p:sp>
      <p:sp>
        <p:nvSpPr>
          <p:cNvPr id="219" name="Google Shape;219;p11"/>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220" name="Google Shape;220;p11"/>
          <p:cNvSpPr txBox="1"/>
          <p:nvPr/>
        </p:nvSpPr>
        <p:spPr>
          <a:xfrm>
            <a:off x="4248725" y="950275"/>
            <a:ext cx="1821000" cy="9234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PRISMS</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Materials </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Commons</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UMICH</a:t>
            </a:r>
            <a:endParaRPr b="1" i="0" sz="1200" u="none" cap="none" strike="noStrike">
              <a:solidFill>
                <a:srgbClr val="FFFFFF"/>
              </a:solidFill>
              <a:latin typeface="Calibri"/>
              <a:ea typeface="Calibri"/>
              <a:cs typeface="Calibri"/>
              <a:sym typeface="Calibri"/>
            </a:endParaRPr>
          </a:p>
        </p:txBody>
      </p:sp>
      <p:sp>
        <p:nvSpPr>
          <p:cNvPr id="221" name="Google Shape;221;p11"/>
          <p:cNvSpPr txBox="1"/>
          <p:nvPr/>
        </p:nvSpPr>
        <p:spPr>
          <a:xfrm>
            <a:off x="4865852" y="1559476"/>
            <a:ext cx="1093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CHESS/Cornell</a:t>
            </a:r>
            <a:endParaRPr b="1" i="0" sz="1200" u="none" cap="none" strike="noStrike">
              <a:solidFill>
                <a:srgbClr val="FFFFFF"/>
              </a:solidFill>
              <a:latin typeface="Calibri"/>
              <a:ea typeface="Calibri"/>
              <a:cs typeface="Calibri"/>
              <a:sym typeface="Calibri"/>
            </a:endParaRPr>
          </a:p>
        </p:txBody>
      </p:sp>
      <p:sp>
        <p:nvSpPr>
          <p:cNvPr id="222" name="Google Shape;222;p11"/>
          <p:cNvSpPr txBox="1"/>
          <p:nvPr/>
        </p:nvSpPr>
        <p:spPr>
          <a:xfrm>
            <a:off x="4495800" y="2163525"/>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UTK</a:t>
            </a:r>
            <a:endParaRPr b="0" i="0" sz="1200" u="none" cap="none" strike="noStrike">
              <a:solidFill>
                <a:srgbClr val="FFFFFF"/>
              </a:solidFill>
              <a:latin typeface="Calibri"/>
              <a:ea typeface="Calibri"/>
              <a:cs typeface="Calibri"/>
              <a:sym typeface="Calibri"/>
            </a:endParaRPr>
          </a:p>
        </p:txBody>
      </p:sp>
      <p:sp>
        <p:nvSpPr>
          <p:cNvPr id="223" name="Google Shape;223;p11"/>
          <p:cNvSpPr txBox="1"/>
          <p:nvPr/>
        </p:nvSpPr>
        <p:spPr>
          <a:xfrm>
            <a:off x="4833425" y="19314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JHU</a:t>
            </a:r>
            <a:endParaRPr b="0" i="0" sz="1200" u="none" cap="none" strike="noStrike">
              <a:solidFill>
                <a:srgbClr val="FFFFFF"/>
              </a:solidFill>
              <a:latin typeface="Calibri"/>
              <a:ea typeface="Calibri"/>
              <a:cs typeface="Calibri"/>
              <a:sym typeface="Calibri"/>
            </a:endParaRPr>
          </a:p>
        </p:txBody>
      </p:sp>
      <p:sp>
        <p:nvSpPr>
          <p:cNvPr id="224" name="Google Shape;224;p11"/>
          <p:cNvSpPr txBox="1"/>
          <p:nvPr/>
        </p:nvSpPr>
        <p:spPr>
          <a:xfrm>
            <a:off x="3408175" y="1551744"/>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UTAH/SCI</a:t>
            </a:r>
            <a:endParaRPr b="0" i="0" sz="1200" u="none" cap="none" strike="noStrike">
              <a:solidFill>
                <a:srgbClr val="FFFFFF"/>
              </a:solidFill>
              <a:latin typeface="Calibri"/>
              <a:ea typeface="Calibri"/>
              <a:cs typeface="Calibri"/>
              <a:sym typeface="Calibri"/>
            </a:endParaRPr>
          </a:p>
        </p:txBody>
      </p:sp>
      <p:sp>
        <p:nvSpPr>
          <p:cNvPr id="225" name="Google Shape;225;p11"/>
          <p:cNvSpPr txBox="1"/>
          <p:nvPr/>
        </p:nvSpPr>
        <p:spPr>
          <a:xfrm>
            <a:off x="4236376" y="23328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MS-CC</a:t>
            </a:r>
            <a:endParaRPr b="0" i="0" sz="1200" u="none" cap="none" strike="noStrike">
              <a:solidFill>
                <a:srgbClr val="FFFFFF"/>
              </a:solidFill>
              <a:latin typeface="Calibri"/>
              <a:ea typeface="Calibri"/>
              <a:cs typeface="Calibri"/>
              <a:sym typeface="Calibri"/>
            </a:endParaRPr>
          </a:p>
        </p:txBody>
      </p:sp>
      <p:sp>
        <p:nvSpPr>
          <p:cNvPr id="226" name="Google Shape;226;p11"/>
          <p:cNvSpPr txBox="1"/>
          <p:nvPr/>
        </p:nvSpPr>
        <p:spPr>
          <a:xfrm>
            <a:off x="2306875" y="2133525"/>
            <a:ext cx="10029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lt1"/>
                </a:solidFill>
                <a:latin typeface="Calibri"/>
                <a:ea typeface="Calibri"/>
                <a:cs typeface="Calibri"/>
                <a:sym typeface="Calibri"/>
              </a:rPr>
              <a:t>SDSC </a:t>
            </a:r>
            <a:r>
              <a:rPr b="1" i="0" lang="en" sz="1200" u="none" cap="none" strike="noStrike">
                <a:solidFill>
                  <a:srgbClr val="000000"/>
                </a:solidFill>
                <a:latin typeface="Calibri"/>
                <a:ea typeface="Calibri"/>
                <a:cs typeface="Calibri"/>
                <a:sym typeface="Calibri"/>
              </a:rPr>
              <a:t>+ OSG</a:t>
            </a:r>
            <a:endParaRPr b="1" i="0" sz="1200" u="none" cap="none" strike="noStrike">
              <a:solidFill>
                <a:srgbClr val="000000"/>
              </a:solidFill>
              <a:latin typeface="Calibri"/>
              <a:ea typeface="Calibri"/>
              <a:cs typeface="Calibri"/>
              <a:sym typeface="Calibri"/>
            </a:endParaRPr>
          </a:p>
        </p:txBody>
      </p:sp>
      <p:sp>
        <p:nvSpPr>
          <p:cNvPr id="227" name="Google Shape;227;p11"/>
          <p:cNvSpPr txBox="1"/>
          <p:nvPr/>
        </p:nvSpPr>
        <p:spPr>
          <a:xfrm>
            <a:off x="5031225" y="1729638"/>
            <a:ext cx="165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MGHPCC </a:t>
            </a:r>
            <a:r>
              <a:rPr b="1" i="0" lang="en" sz="1200" u="none" cap="none" strike="noStrike">
                <a:solidFill>
                  <a:schemeClr val="dk1"/>
                </a:solidFill>
                <a:latin typeface="Calibri"/>
                <a:ea typeface="Calibri"/>
                <a:cs typeface="Calibri"/>
                <a:sym typeface="Calibri"/>
              </a:rPr>
              <a:t>+ OSN</a:t>
            </a:r>
            <a:endParaRPr b="0" i="0" sz="1200" u="none" cap="none" strike="noStrike">
              <a:solidFill>
                <a:schemeClr val="dk1"/>
              </a:solidFill>
              <a:latin typeface="Calibri"/>
              <a:ea typeface="Calibri"/>
              <a:cs typeface="Calibri"/>
              <a:sym typeface="Calibri"/>
            </a:endParaRPr>
          </a:p>
        </p:txBody>
      </p:sp>
      <p:sp>
        <p:nvSpPr>
          <p:cNvPr id="228" name="Google Shape;228;p11"/>
          <p:cNvSpPr txBox="1"/>
          <p:nvPr/>
        </p:nvSpPr>
        <p:spPr>
          <a:xfrm>
            <a:off x="3591575" y="217112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 SNL</a:t>
            </a:r>
            <a:endParaRPr b="0" i="0" sz="1200" u="none" cap="none" strike="noStrike">
              <a:solidFill>
                <a:srgbClr val="FFFFFF"/>
              </a:solidFill>
              <a:latin typeface="Calibri"/>
              <a:ea typeface="Calibri"/>
              <a:cs typeface="Calibri"/>
              <a:sym typeface="Calibri"/>
            </a:endParaRPr>
          </a:p>
        </p:txBody>
      </p:sp>
      <p:sp>
        <p:nvSpPr>
          <p:cNvPr id="229" name="Google Shape;229;p11"/>
          <p:cNvSpPr txBox="1"/>
          <p:nvPr/>
        </p:nvSpPr>
        <p:spPr>
          <a:xfrm>
            <a:off x="9240450" y="222097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UTEP</a:t>
            </a:r>
            <a:endParaRPr b="1" i="0" sz="1200" u="none" cap="none" strike="noStrike">
              <a:solidFill>
                <a:srgbClr val="000000"/>
              </a:solidFill>
              <a:latin typeface="Calibri"/>
              <a:ea typeface="Calibri"/>
              <a:cs typeface="Calibri"/>
              <a:sym typeface="Calibri"/>
            </a:endParaRPr>
          </a:p>
        </p:txBody>
      </p:sp>
      <p:sp>
        <p:nvSpPr>
          <p:cNvPr id="230" name="Google Shape;230;p11"/>
          <p:cNvSpPr txBox="1"/>
          <p:nvPr/>
        </p:nvSpPr>
        <p:spPr>
          <a:xfrm>
            <a:off x="9190200" y="1617825"/>
            <a:ext cx="78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MCC</a:t>
            </a:r>
            <a:endParaRPr b="1" i="0" sz="1200" u="none" cap="none" strike="noStrike">
              <a:solidFill>
                <a:srgbClr val="000000"/>
              </a:solidFill>
              <a:latin typeface="Calibri"/>
              <a:ea typeface="Calibri"/>
              <a:cs typeface="Calibri"/>
              <a:sym typeface="Calibri"/>
            </a:endParaRPr>
          </a:p>
        </p:txBody>
      </p:sp>
      <p:sp>
        <p:nvSpPr>
          <p:cNvPr id="231" name="Google Shape;231;p11"/>
          <p:cNvSpPr txBox="1"/>
          <p:nvPr/>
        </p:nvSpPr>
        <p:spPr>
          <a:xfrm>
            <a:off x="9167275" y="2550800"/>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JSUMS</a:t>
            </a:r>
            <a:endParaRPr b="1" i="0" sz="1200" u="none" cap="none" strike="noStrike">
              <a:solidFill>
                <a:srgbClr val="000000"/>
              </a:solidFill>
              <a:latin typeface="Calibri"/>
              <a:ea typeface="Calibri"/>
              <a:cs typeface="Calibri"/>
              <a:sym typeface="Calibri"/>
            </a:endParaRPr>
          </a:p>
        </p:txBody>
      </p:sp>
      <p:sp>
        <p:nvSpPr>
          <p:cNvPr id="232" name="Google Shape;232;p11"/>
          <p:cNvSpPr txBox="1"/>
          <p:nvPr/>
        </p:nvSpPr>
        <p:spPr>
          <a:xfrm>
            <a:off x="3553713" y="3991663"/>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IBM Cloud</a:t>
            </a:r>
            <a:endParaRPr b="0" i="0" sz="1200" u="none" cap="none" strike="noStrike">
              <a:solidFill>
                <a:schemeClr val="dk1"/>
              </a:solidFill>
              <a:latin typeface="Calibri"/>
              <a:ea typeface="Calibri"/>
              <a:cs typeface="Calibri"/>
              <a:sym typeface="Calibri"/>
            </a:endParaRPr>
          </a:p>
        </p:txBody>
      </p:sp>
      <p:sp>
        <p:nvSpPr>
          <p:cNvPr id="233" name="Google Shape;233;p11"/>
          <p:cNvSpPr txBox="1"/>
          <p:nvPr/>
        </p:nvSpPr>
        <p:spPr>
          <a:xfrm>
            <a:off x="2733438" y="263085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XSEDE/ACCESS</a:t>
            </a:r>
            <a:endParaRPr b="1" i="0" sz="1200" u="none" cap="none" strike="noStrike">
              <a:solidFill>
                <a:srgbClr val="000000"/>
              </a:solidFill>
              <a:latin typeface="Calibri"/>
              <a:ea typeface="Calibri"/>
              <a:cs typeface="Calibri"/>
              <a:sym typeface="Calibri"/>
            </a:endParaRPr>
          </a:p>
        </p:txBody>
      </p:sp>
      <p:sp>
        <p:nvSpPr>
          <p:cNvPr id="234" name="Google Shape;234;p11"/>
          <p:cNvSpPr txBox="1"/>
          <p:nvPr/>
        </p:nvSpPr>
        <p:spPr>
          <a:xfrm>
            <a:off x="2476263" y="2899563"/>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Jetstream2</a:t>
            </a:r>
            <a:endParaRPr b="1" i="0" sz="1200" u="none" cap="none" strike="noStrike">
              <a:solidFill>
                <a:schemeClr val="dk1"/>
              </a:solidFill>
              <a:latin typeface="Calibri"/>
              <a:ea typeface="Calibri"/>
              <a:cs typeface="Calibri"/>
              <a:sym typeface="Calibri"/>
            </a:endParaRPr>
          </a:p>
        </p:txBody>
      </p:sp>
      <p:sp>
        <p:nvSpPr>
          <p:cNvPr id="235" name="Google Shape;235;p11"/>
          <p:cNvSpPr txBox="1"/>
          <p:nvPr/>
        </p:nvSpPr>
        <p:spPr>
          <a:xfrm>
            <a:off x="3753749" y="4240775"/>
            <a:ext cx="2316000" cy="58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CloudBank </a:t>
            </a:r>
            <a:br>
              <a:rPr b="1" i="0" lang="en" sz="1200" u="none" cap="none" strike="noStrike">
                <a:solidFill>
                  <a:schemeClr val="dk1"/>
                </a:solidFill>
                <a:latin typeface="Calibri"/>
                <a:ea typeface="Calibri"/>
                <a:cs typeface="Calibri"/>
                <a:sym typeface="Calibri"/>
              </a:rPr>
            </a:br>
            <a:r>
              <a:rPr b="1" i="0" lang="en" sz="1200" u="none" cap="none" strike="noStrike">
                <a:solidFill>
                  <a:schemeClr val="dk1"/>
                </a:solidFill>
                <a:latin typeface="Calibri"/>
                <a:ea typeface="Calibri"/>
                <a:cs typeface="Calibri"/>
                <a:sym typeface="Calibri"/>
              </a:rPr>
              <a:t>(AWS, Azure, …)</a:t>
            </a:r>
            <a:endParaRPr b="1" i="0" sz="1200" u="none" cap="none" strike="noStrike">
              <a:solidFill>
                <a:schemeClr val="dk1"/>
              </a:solidFill>
              <a:latin typeface="Calibri"/>
              <a:ea typeface="Calibri"/>
              <a:cs typeface="Calibri"/>
              <a:sym typeface="Calibri"/>
            </a:endParaRPr>
          </a:p>
        </p:txBody>
      </p:sp>
      <p:sp>
        <p:nvSpPr>
          <p:cNvPr id="236" name="Google Shape;236;p11"/>
          <p:cNvSpPr txBox="1"/>
          <p:nvPr/>
        </p:nvSpPr>
        <p:spPr>
          <a:xfrm>
            <a:off x="2973088" y="3124125"/>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CloudLab</a:t>
            </a:r>
            <a:endParaRPr b="1" i="0" sz="1200" u="none" cap="none" strike="noStrike">
              <a:solidFill>
                <a:srgbClr val="000000"/>
              </a:solidFill>
              <a:latin typeface="Calibri"/>
              <a:ea typeface="Calibri"/>
              <a:cs typeface="Calibri"/>
              <a:sym typeface="Calibri"/>
            </a:endParaRPr>
          </a:p>
        </p:txBody>
      </p:sp>
      <p:sp>
        <p:nvSpPr>
          <p:cNvPr id="237" name="Google Shape;237;p11"/>
          <p:cNvSpPr txBox="1"/>
          <p:nvPr/>
        </p:nvSpPr>
        <p:spPr>
          <a:xfrm>
            <a:off x="2687863" y="331260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Chameleon</a:t>
            </a:r>
            <a:endParaRPr b="1" i="0" sz="1200" u="none" cap="none" strike="noStrike">
              <a:solidFill>
                <a:srgbClr val="000000"/>
              </a:solidFill>
              <a:latin typeface="Calibri"/>
              <a:ea typeface="Calibri"/>
              <a:cs typeface="Calibri"/>
              <a:sym typeface="Calibri"/>
            </a:endParaRPr>
          </a:p>
        </p:txBody>
      </p:sp>
      <p:sp>
        <p:nvSpPr>
          <p:cNvPr id="238" name="Google Shape;238;p11"/>
          <p:cNvSpPr txBox="1"/>
          <p:nvPr/>
        </p:nvSpPr>
        <p:spPr>
          <a:xfrm>
            <a:off x="3680688" y="1985538"/>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Internet2</a:t>
            </a:r>
            <a:endParaRPr b="1" i="0" sz="1200" u="none" cap="none" strike="noStrike">
              <a:solidFill>
                <a:srgbClr val="000000"/>
              </a:solidFill>
              <a:latin typeface="Calibri"/>
              <a:ea typeface="Calibri"/>
              <a:cs typeface="Calibri"/>
              <a:sym typeface="Calibri"/>
            </a:endParaRPr>
          </a:p>
        </p:txBody>
      </p:sp>
      <p:sp>
        <p:nvSpPr>
          <p:cNvPr id="239" name="Google Shape;239;p11"/>
          <p:cNvSpPr txBox="1"/>
          <p:nvPr/>
        </p:nvSpPr>
        <p:spPr>
          <a:xfrm>
            <a:off x="2891475" y="164507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LLNL</a:t>
            </a:r>
            <a:endParaRPr b="0" i="0" sz="1200" u="none" cap="none" strike="noStrike">
              <a:solidFill>
                <a:srgbClr val="FFFFFF"/>
              </a:solidFill>
              <a:latin typeface="Calibri"/>
              <a:ea typeface="Calibri"/>
              <a:cs typeface="Calibri"/>
              <a:sym typeface="Calibri"/>
            </a:endParaRPr>
          </a:p>
        </p:txBody>
      </p:sp>
      <p:sp>
        <p:nvSpPr>
          <p:cNvPr id="240" name="Google Shape;240;p11"/>
          <p:cNvSpPr txBox="1"/>
          <p:nvPr/>
        </p:nvSpPr>
        <p:spPr>
          <a:xfrm>
            <a:off x="3582900" y="1730450"/>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CHPC</a:t>
            </a:r>
            <a:endParaRPr b="0" i="0" sz="1200" u="none" cap="none" strike="noStrike">
              <a:solidFill>
                <a:srgbClr val="FFFFFF"/>
              </a:solidFill>
              <a:latin typeface="Calibri"/>
              <a:ea typeface="Calibri"/>
              <a:cs typeface="Calibri"/>
              <a:sym typeface="Calibri"/>
            </a:endParaRPr>
          </a:p>
        </p:txBody>
      </p:sp>
      <p:sp>
        <p:nvSpPr>
          <p:cNvPr id="241" name="Google Shape;241;p11"/>
          <p:cNvSpPr txBox="1"/>
          <p:nvPr/>
        </p:nvSpPr>
        <p:spPr>
          <a:xfrm>
            <a:off x="2992663" y="361740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CyVerse</a:t>
            </a:r>
            <a:endParaRPr b="1" i="0" sz="12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2"/>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247" name="Google Shape;247;p12"/>
          <p:cNvPicPr preferRelativeResize="0"/>
          <p:nvPr/>
        </p:nvPicPr>
        <p:blipFill rotWithShape="1">
          <a:blip r:embed="rId3">
            <a:alphaModFix/>
          </a:blip>
          <a:srcRect b="0" l="0" r="0" t="0"/>
          <a:stretch/>
        </p:blipFill>
        <p:spPr>
          <a:xfrm>
            <a:off x="1600200" y="152400"/>
            <a:ext cx="7327050" cy="4402426"/>
          </a:xfrm>
          <a:prstGeom prst="rect">
            <a:avLst/>
          </a:prstGeom>
          <a:noFill/>
          <a:ln>
            <a:noFill/>
          </a:ln>
        </p:spPr>
      </p:pic>
      <p:pic>
        <p:nvPicPr>
          <p:cNvPr id="248" name="Google Shape;248;p12"/>
          <p:cNvPicPr preferRelativeResize="0"/>
          <p:nvPr/>
        </p:nvPicPr>
        <p:blipFill rotWithShape="1">
          <a:blip r:embed="rId4">
            <a:alphaModFix/>
          </a:blip>
          <a:srcRect b="0" l="0" r="0" t="0"/>
          <a:stretch/>
        </p:blipFill>
        <p:spPr>
          <a:xfrm>
            <a:off x="182097" y="156146"/>
            <a:ext cx="1166789" cy="609900"/>
          </a:xfrm>
          <a:prstGeom prst="rect">
            <a:avLst/>
          </a:prstGeom>
          <a:noFill/>
          <a:ln>
            <a:noFill/>
          </a:ln>
        </p:spPr>
      </p:pic>
      <p:sp>
        <p:nvSpPr>
          <p:cNvPr id="249" name="Google Shape;249;p12"/>
          <p:cNvSpPr txBox="1"/>
          <p:nvPr>
            <p:ph idx="4294967295" type="title"/>
          </p:nvPr>
        </p:nvSpPr>
        <p:spPr>
          <a:xfrm>
            <a:off x="180975" y="180975"/>
            <a:ext cx="8782200" cy="5526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b="1"/>
          </a:p>
          <a:p>
            <a:pPr indent="0" lvl="0" marL="0" rtl="0" algn="l">
              <a:lnSpc>
                <a:spcPct val="100000"/>
              </a:lnSpc>
              <a:spcBef>
                <a:spcPts val="0"/>
              </a:spcBef>
              <a:spcAft>
                <a:spcPts val="0"/>
              </a:spcAft>
              <a:buSzPct val="111111"/>
              <a:buNone/>
            </a:pPr>
            <a:r>
              <a:t/>
            </a:r>
            <a:endParaRPr b="1"/>
          </a:p>
          <a:p>
            <a:pPr indent="0" lvl="0" marL="0" rtl="0" algn="l">
              <a:lnSpc>
                <a:spcPct val="100000"/>
              </a:lnSpc>
              <a:spcBef>
                <a:spcPts val="0"/>
              </a:spcBef>
              <a:spcAft>
                <a:spcPts val="0"/>
              </a:spcAft>
              <a:buSzPct val="111111"/>
              <a:buNone/>
            </a:pPr>
            <a:r>
              <a:rPr b="1" lang="en"/>
              <a:t>Entry </a:t>
            </a:r>
            <a:endParaRPr b="1"/>
          </a:p>
          <a:p>
            <a:pPr indent="0" lvl="0" marL="0" rtl="0" algn="l">
              <a:lnSpc>
                <a:spcPct val="100000"/>
              </a:lnSpc>
              <a:spcBef>
                <a:spcPts val="0"/>
              </a:spcBef>
              <a:spcAft>
                <a:spcPts val="0"/>
              </a:spcAft>
              <a:buSzPct val="111111"/>
              <a:buNone/>
            </a:pPr>
            <a:r>
              <a:rPr b="1" lang="en"/>
              <a:t>Point</a:t>
            </a:r>
            <a:endParaRPr b="1"/>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3"/>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255" name="Google Shape;255;p13"/>
          <p:cNvPicPr preferRelativeResize="0"/>
          <p:nvPr/>
        </p:nvPicPr>
        <p:blipFill rotWithShape="1">
          <a:blip r:embed="rId3">
            <a:alphaModFix/>
          </a:blip>
          <a:srcRect b="0" l="0" r="0" t="0"/>
          <a:stretch/>
        </p:blipFill>
        <p:spPr>
          <a:xfrm>
            <a:off x="1600200" y="152400"/>
            <a:ext cx="7327050" cy="4402426"/>
          </a:xfrm>
          <a:prstGeom prst="rect">
            <a:avLst/>
          </a:prstGeom>
          <a:noFill/>
          <a:ln>
            <a:noFill/>
          </a:ln>
        </p:spPr>
      </p:pic>
      <p:pic>
        <p:nvPicPr>
          <p:cNvPr id="256" name="Google Shape;256;p13"/>
          <p:cNvPicPr preferRelativeResize="0"/>
          <p:nvPr/>
        </p:nvPicPr>
        <p:blipFill rotWithShape="1">
          <a:blip r:embed="rId4">
            <a:alphaModFix/>
          </a:blip>
          <a:srcRect b="0" l="0" r="0" t="0"/>
          <a:stretch/>
        </p:blipFill>
        <p:spPr>
          <a:xfrm>
            <a:off x="182097" y="156146"/>
            <a:ext cx="1166789" cy="609900"/>
          </a:xfrm>
          <a:prstGeom prst="rect">
            <a:avLst/>
          </a:prstGeom>
          <a:noFill/>
          <a:ln>
            <a:noFill/>
          </a:ln>
        </p:spPr>
      </p:pic>
      <p:sp>
        <p:nvSpPr>
          <p:cNvPr id="257" name="Google Shape;257;p13"/>
          <p:cNvSpPr/>
          <p:nvPr/>
        </p:nvSpPr>
        <p:spPr>
          <a:xfrm>
            <a:off x="6290544" y="40600"/>
            <a:ext cx="1431900" cy="9939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Scientists</a:t>
            </a:r>
            <a:br>
              <a:rPr b="1" i="0" lang="en" sz="1400" u="none" cap="none" strike="noStrike">
                <a:solidFill>
                  <a:srgbClr val="FFFFFF"/>
                </a:solidFill>
                <a:latin typeface="Arial"/>
                <a:ea typeface="Arial"/>
                <a:cs typeface="Arial"/>
                <a:sym typeface="Arial"/>
              </a:rPr>
            </a:br>
            <a:r>
              <a:rPr b="1" i="0" lang="en" sz="1400" u="none" cap="none" strike="noStrike">
                <a:solidFill>
                  <a:srgbClr val="FFFFFF"/>
                </a:solidFill>
                <a:latin typeface="Arial"/>
                <a:ea typeface="Arial"/>
                <a:cs typeface="Arial"/>
                <a:sym typeface="Arial"/>
              </a:rPr>
              <a:t>Educators</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Students</a:t>
            </a:r>
            <a:endParaRPr b="1" i="0" sz="1400" u="none" cap="none" strike="noStrike">
              <a:solidFill>
                <a:srgbClr val="FFFFFF"/>
              </a:solidFill>
              <a:latin typeface="Arial"/>
              <a:ea typeface="Arial"/>
              <a:cs typeface="Arial"/>
              <a:sym typeface="Arial"/>
            </a:endParaRPr>
          </a:p>
        </p:txBody>
      </p:sp>
      <p:sp>
        <p:nvSpPr>
          <p:cNvPr id="258" name="Google Shape;258;p13"/>
          <p:cNvSpPr/>
          <p:nvPr/>
        </p:nvSpPr>
        <p:spPr>
          <a:xfrm>
            <a:off x="6256700" y="1584875"/>
            <a:ext cx="1914600" cy="6099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Middleware/Service</a:t>
            </a:r>
            <a:br>
              <a:rPr b="1" i="0" lang="en" sz="1400" u="none" cap="none" strike="noStrike">
                <a:solidFill>
                  <a:srgbClr val="FFFFFF"/>
                </a:solidFill>
                <a:latin typeface="Arial"/>
                <a:ea typeface="Arial"/>
                <a:cs typeface="Arial"/>
                <a:sym typeface="Arial"/>
              </a:rPr>
            </a:br>
            <a:r>
              <a:rPr b="1" i="0" lang="en" sz="1400" u="none" cap="none" strike="noStrike">
                <a:solidFill>
                  <a:srgbClr val="FFFFFF"/>
                </a:solidFill>
                <a:latin typeface="Arial"/>
                <a:ea typeface="Arial"/>
                <a:cs typeface="Arial"/>
                <a:sym typeface="Arial"/>
              </a:rPr>
              <a:t>Developers</a:t>
            </a:r>
            <a:endParaRPr b="1" i="0" sz="1400" u="none" cap="none" strike="noStrike">
              <a:solidFill>
                <a:srgbClr val="FFFFFF"/>
              </a:solidFill>
              <a:latin typeface="Arial"/>
              <a:ea typeface="Arial"/>
              <a:cs typeface="Arial"/>
              <a:sym typeface="Arial"/>
            </a:endParaRPr>
          </a:p>
        </p:txBody>
      </p:sp>
      <p:sp>
        <p:nvSpPr>
          <p:cNvPr id="259" name="Google Shape;259;p13"/>
          <p:cNvSpPr/>
          <p:nvPr/>
        </p:nvSpPr>
        <p:spPr>
          <a:xfrm>
            <a:off x="4104650" y="634675"/>
            <a:ext cx="1352700" cy="6099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Application</a:t>
            </a:r>
            <a:br>
              <a:rPr b="1" i="0" lang="en" sz="1400" u="none" cap="none" strike="noStrike">
                <a:solidFill>
                  <a:srgbClr val="FFFFFF"/>
                </a:solidFill>
                <a:latin typeface="Arial"/>
                <a:ea typeface="Arial"/>
                <a:cs typeface="Arial"/>
                <a:sym typeface="Arial"/>
              </a:rPr>
            </a:br>
            <a:r>
              <a:rPr b="1" i="0" lang="en" sz="1400" u="none" cap="none" strike="noStrike">
                <a:solidFill>
                  <a:srgbClr val="FFFFFF"/>
                </a:solidFill>
                <a:latin typeface="Arial"/>
                <a:ea typeface="Arial"/>
                <a:cs typeface="Arial"/>
                <a:sym typeface="Arial"/>
              </a:rPr>
              <a:t>Developers</a:t>
            </a:r>
            <a:endParaRPr b="1" i="0" sz="1400" u="none" cap="none" strike="noStrike">
              <a:solidFill>
                <a:srgbClr val="FFFFFF"/>
              </a:solidFill>
              <a:latin typeface="Arial"/>
              <a:ea typeface="Arial"/>
              <a:cs typeface="Arial"/>
              <a:sym typeface="Arial"/>
            </a:endParaRPr>
          </a:p>
        </p:txBody>
      </p:sp>
      <p:sp>
        <p:nvSpPr>
          <p:cNvPr id="260" name="Google Shape;260;p13"/>
          <p:cNvSpPr/>
          <p:nvPr/>
        </p:nvSpPr>
        <p:spPr>
          <a:xfrm>
            <a:off x="121087" y="3314675"/>
            <a:ext cx="1593600" cy="6855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Infrastructure</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Providers</a:t>
            </a:r>
            <a:endParaRPr b="1" i="0" sz="1400" u="none" cap="none" strike="noStrike">
              <a:solidFill>
                <a:srgbClr val="FFFFFF"/>
              </a:solidFill>
              <a:latin typeface="Arial"/>
              <a:ea typeface="Arial"/>
              <a:cs typeface="Arial"/>
              <a:sym typeface="Arial"/>
            </a:endParaRPr>
          </a:p>
        </p:txBody>
      </p:sp>
      <p:sp>
        <p:nvSpPr>
          <p:cNvPr id="261" name="Google Shape;261;p13"/>
          <p:cNvSpPr txBox="1"/>
          <p:nvPr>
            <p:ph idx="4294967295" type="title"/>
          </p:nvPr>
        </p:nvSpPr>
        <p:spPr>
          <a:xfrm>
            <a:off x="180975" y="180975"/>
            <a:ext cx="8782200" cy="5526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b="1"/>
          </a:p>
          <a:p>
            <a:pPr indent="0" lvl="0" marL="0" rtl="0" algn="l">
              <a:lnSpc>
                <a:spcPct val="100000"/>
              </a:lnSpc>
              <a:spcBef>
                <a:spcPts val="0"/>
              </a:spcBef>
              <a:spcAft>
                <a:spcPts val="0"/>
              </a:spcAft>
              <a:buSzPct val="111111"/>
              <a:buNone/>
            </a:pPr>
            <a:r>
              <a:t/>
            </a:r>
            <a:endParaRPr b="1"/>
          </a:p>
          <a:p>
            <a:pPr indent="0" lvl="0" marL="0" rtl="0" algn="l">
              <a:lnSpc>
                <a:spcPct val="100000"/>
              </a:lnSpc>
              <a:spcBef>
                <a:spcPts val="0"/>
              </a:spcBef>
              <a:spcAft>
                <a:spcPts val="0"/>
              </a:spcAft>
              <a:buSzPct val="111111"/>
              <a:buNone/>
            </a:pPr>
            <a:r>
              <a:rPr b="1" lang="en"/>
              <a:t>Entry </a:t>
            </a:r>
            <a:endParaRPr b="1"/>
          </a:p>
          <a:p>
            <a:pPr indent="0" lvl="0" marL="0" rtl="0" algn="l">
              <a:lnSpc>
                <a:spcPct val="100000"/>
              </a:lnSpc>
              <a:spcBef>
                <a:spcPts val="0"/>
              </a:spcBef>
              <a:spcAft>
                <a:spcPts val="0"/>
              </a:spcAft>
              <a:buSzPct val="111111"/>
              <a:buNone/>
            </a:pPr>
            <a:r>
              <a:rPr b="1" lang="en"/>
              <a:t>Point</a:t>
            </a:r>
            <a:endParaRPr b="1"/>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14"/>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267" name="Google Shape;267;p14"/>
          <p:cNvPicPr preferRelativeResize="0"/>
          <p:nvPr/>
        </p:nvPicPr>
        <p:blipFill rotWithShape="1">
          <a:blip r:embed="rId3">
            <a:alphaModFix/>
          </a:blip>
          <a:srcRect b="0" l="0" r="0" t="0"/>
          <a:stretch/>
        </p:blipFill>
        <p:spPr>
          <a:xfrm>
            <a:off x="1600200" y="152400"/>
            <a:ext cx="7327050" cy="4402426"/>
          </a:xfrm>
          <a:prstGeom prst="rect">
            <a:avLst/>
          </a:prstGeom>
          <a:noFill/>
          <a:ln>
            <a:noFill/>
          </a:ln>
        </p:spPr>
      </p:pic>
      <p:pic>
        <p:nvPicPr>
          <p:cNvPr id="268" name="Google Shape;268;p14"/>
          <p:cNvPicPr preferRelativeResize="0"/>
          <p:nvPr/>
        </p:nvPicPr>
        <p:blipFill rotWithShape="1">
          <a:blip r:embed="rId4">
            <a:alphaModFix/>
          </a:blip>
          <a:srcRect b="0" l="0" r="0" t="0"/>
          <a:stretch/>
        </p:blipFill>
        <p:spPr>
          <a:xfrm>
            <a:off x="182097" y="156146"/>
            <a:ext cx="1166789" cy="609900"/>
          </a:xfrm>
          <a:prstGeom prst="rect">
            <a:avLst/>
          </a:prstGeom>
          <a:noFill/>
          <a:ln>
            <a:noFill/>
          </a:ln>
        </p:spPr>
      </p:pic>
      <p:sp>
        <p:nvSpPr>
          <p:cNvPr id="269" name="Google Shape;269;p14"/>
          <p:cNvSpPr/>
          <p:nvPr/>
        </p:nvSpPr>
        <p:spPr>
          <a:xfrm>
            <a:off x="2545550" y="3946375"/>
            <a:ext cx="720900" cy="5004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HPC</a:t>
            </a:r>
            <a:endParaRPr b="1" i="0" sz="1400" u="none" cap="none" strike="noStrike">
              <a:solidFill>
                <a:srgbClr val="FFFFFF"/>
              </a:solidFill>
              <a:latin typeface="Arial"/>
              <a:ea typeface="Arial"/>
              <a:cs typeface="Arial"/>
              <a:sym typeface="Arial"/>
            </a:endParaRPr>
          </a:p>
        </p:txBody>
      </p:sp>
      <p:sp>
        <p:nvSpPr>
          <p:cNvPr id="270" name="Google Shape;270;p14"/>
          <p:cNvSpPr/>
          <p:nvPr/>
        </p:nvSpPr>
        <p:spPr>
          <a:xfrm>
            <a:off x="3730049" y="3946375"/>
            <a:ext cx="1593600" cy="6855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Commercial</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Clouds</a:t>
            </a:r>
            <a:endParaRPr b="1" i="0" sz="1400" u="none" cap="none" strike="noStrike">
              <a:solidFill>
                <a:srgbClr val="FFFFFF"/>
              </a:solidFill>
              <a:latin typeface="Arial"/>
              <a:ea typeface="Arial"/>
              <a:cs typeface="Arial"/>
              <a:sym typeface="Arial"/>
            </a:endParaRPr>
          </a:p>
        </p:txBody>
      </p:sp>
      <p:sp>
        <p:nvSpPr>
          <p:cNvPr id="271" name="Google Shape;271;p14"/>
          <p:cNvSpPr/>
          <p:nvPr/>
        </p:nvSpPr>
        <p:spPr>
          <a:xfrm>
            <a:off x="6130775" y="3946375"/>
            <a:ext cx="1549800" cy="5781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Science</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Clouds/Grids</a:t>
            </a:r>
            <a:endParaRPr b="1" i="0" sz="1400" u="none" cap="none" strike="noStrike">
              <a:solidFill>
                <a:srgbClr val="FFFFFF"/>
              </a:solidFill>
              <a:latin typeface="Arial"/>
              <a:ea typeface="Arial"/>
              <a:cs typeface="Arial"/>
              <a:sym typeface="Arial"/>
            </a:endParaRPr>
          </a:p>
        </p:txBody>
      </p:sp>
      <p:sp>
        <p:nvSpPr>
          <p:cNvPr id="272" name="Google Shape;272;p14"/>
          <p:cNvSpPr/>
          <p:nvPr/>
        </p:nvSpPr>
        <p:spPr>
          <a:xfrm>
            <a:off x="6290544" y="40600"/>
            <a:ext cx="1431900" cy="9939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Scientists</a:t>
            </a:r>
            <a:br>
              <a:rPr b="1" i="0" lang="en" sz="1400" u="none" cap="none" strike="noStrike">
                <a:solidFill>
                  <a:srgbClr val="FFFFFF"/>
                </a:solidFill>
                <a:latin typeface="Arial"/>
                <a:ea typeface="Arial"/>
                <a:cs typeface="Arial"/>
                <a:sym typeface="Arial"/>
              </a:rPr>
            </a:br>
            <a:r>
              <a:rPr b="1" i="0" lang="en" sz="1400" u="none" cap="none" strike="noStrike">
                <a:solidFill>
                  <a:srgbClr val="FFFFFF"/>
                </a:solidFill>
                <a:latin typeface="Arial"/>
                <a:ea typeface="Arial"/>
                <a:cs typeface="Arial"/>
                <a:sym typeface="Arial"/>
              </a:rPr>
              <a:t>Educators</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Students</a:t>
            </a:r>
            <a:endParaRPr b="1" i="0" sz="1400" u="none" cap="none" strike="noStrike">
              <a:solidFill>
                <a:srgbClr val="FFFFFF"/>
              </a:solidFill>
              <a:latin typeface="Arial"/>
              <a:ea typeface="Arial"/>
              <a:cs typeface="Arial"/>
              <a:sym typeface="Arial"/>
            </a:endParaRPr>
          </a:p>
        </p:txBody>
      </p:sp>
      <p:sp>
        <p:nvSpPr>
          <p:cNvPr id="273" name="Google Shape;273;p14"/>
          <p:cNvSpPr/>
          <p:nvPr/>
        </p:nvSpPr>
        <p:spPr>
          <a:xfrm>
            <a:off x="6256700" y="1584875"/>
            <a:ext cx="1914600" cy="6099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Middleware/Service</a:t>
            </a:r>
            <a:br>
              <a:rPr b="1" i="0" lang="en" sz="1400" u="none" cap="none" strike="noStrike">
                <a:solidFill>
                  <a:srgbClr val="FFFFFF"/>
                </a:solidFill>
                <a:latin typeface="Arial"/>
                <a:ea typeface="Arial"/>
                <a:cs typeface="Arial"/>
                <a:sym typeface="Arial"/>
              </a:rPr>
            </a:br>
            <a:r>
              <a:rPr b="1" i="0" lang="en" sz="1400" u="none" cap="none" strike="noStrike">
                <a:solidFill>
                  <a:srgbClr val="FFFFFF"/>
                </a:solidFill>
                <a:latin typeface="Arial"/>
                <a:ea typeface="Arial"/>
                <a:cs typeface="Arial"/>
                <a:sym typeface="Arial"/>
              </a:rPr>
              <a:t>Developers</a:t>
            </a:r>
            <a:endParaRPr b="1" i="0" sz="1400" u="none" cap="none" strike="noStrike">
              <a:solidFill>
                <a:srgbClr val="FFFFFF"/>
              </a:solidFill>
              <a:latin typeface="Arial"/>
              <a:ea typeface="Arial"/>
              <a:cs typeface="Arial"/>
              <a:sym typeface="Arial"/>
            </a:endParaRPr>
          </a:p>
        </p:txBody>
      </p:sp>
      <p:sp>
        <p:nvSpPr>
          <p:cNvPr id="274" name="Google Shape;274;p14"/>
          <p:cNvSpPr/>
          <p:nvPr/>
        </p:nvSpPr>
        <p:spPr>
          <a:xfrm>
            <a:off x="4104650" y="634675"/>
            <a:ext cx="1352700" cy="6099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Application</a:t>
            </a:r>
            <a:br>
              <a:rPr b="1" i="0" lang="en" sz="1400" u="none" cap="none" strike="noStrike">
                <a:solidFill>
                  <a:srgbClr val="FFFFFF"/>
                </a:solidFill>
                <a:latin typeface="Arial"/>
                <a:ea typeface="Arial"/>
                <a:cs typeface="Arial"/>
                <a:sym typeface="Arial"/>
              </a:rPr>
            </a:br>
            <a:r>
              <a:rPr b="1" i="0" lang="en" sz="1400" u="none" cap="none" strike="noStrike">
                <a:solidFill>
                  <a:srgbClr val="FFFFFF"/>
                </a:solidFill>
                <a:latin typeface="Arial"/>
                <a:ea typeface="Arial"/>
                <a:cs typeface="Arial"/>
                <a:sym typeface="Arial"/>
              </a:rPr>
              <a:t>Developers</a:t>
            </a:r>
            <a:endParaRPr b="1" i="0" sz="1400" u="none" cap="none" strike="noStrike">
              <a:solidFill>
                <a:srgbClr val="FFFFFF"/>
              </a:solidFill>
              <a:latin typeface="Arial"/>
              <a:ea typeface="Arial"/>
              <a:cs typeface="Arial"/>
              <a:sym typeface="Arial"/>
            </a:endParaRPr>
          </a:p>
        </p:txBody>
      </p:sp>
      <p:sp>
        <p:nvSpPr>
          <p:cNvPr id="275" name="Google Shape;275;p14"/>
          <p:cNvSpPr/>
          <p:nvPr/>
        </p:nvSpPr>
        <p:spPr>
          <a:xfrm>
            <a:off x="121087" y="3314675"/>
            <a:ext cx="1593600" cy="6855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Infrastructure</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Providers</a:t>
            </a:r>
            <a:endParaRPr b="1" i="0" sz="1400" u="none" cap="none" strike="noStrike">
              <a:solidFill>
                <a:srgbClr val="FFFFFF"/>
              </a:solidFill>
              <a:latin typeface="Arial"/>
              <a:ea typeface="Arial"/>
              <a:cs typeface="Arial"/>
              <a:sym typeface="Arial"/>
            </a:endParaRPr>
          </a:p>
        </p:txBody>
      </p:sp>
      <p:sp>
        <p:nvSpPr>
          <p:cNvPr id="276" name="Google Shape;276;p14"/>
          <p:cNvSpPr txBox="1"/>
          <p:nvPr>
            <p:ph idx="4294967295" type="title"/>
          </p:nvPr>
        </p:nvSpPr>
        <p:spPr>
          <a:xfrm>
            <a:off x="180975" y="180975"/>
            <a:ext cx="8782200" cy="5526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b="1"/>
          </a:p>
          <a:p>
            <a:pPr indent="0" lvl="0" marL="0" rtl="0" algn="l">
              <a:lnSpc>
                <a:spcPct val="100000"/>
              </a:lnSpc>
              <a:spcBef>
                <a:spcPts val="0"/>
              </a:spcBef>
              <a:spcAft>
                <a:spcPts val="0"/>
              </a:spcAft>
              <a:buSzPct val="111111"/>
              <a:buNone/>
            </a:pPr>
            <a:r>
              <a:t/>
            </a:r>
            <a:endParaRPr b="1"/>
          </a:p>
          <a:p>
            <a:pPr indent="0" lvl="0" marL="0" rtl="0" algn="l">
              <a:lnSpc>
                <a:spcPct val="100000"/>
              </a:lnSpc>
              <a:spcBef>
                <a:spcPts val="0"/>
              </a:spcBef>
              <a:spcAft>
                <a:spcPts val="0"/>
              </a:spcAft>
              <a:buSzPct val="111111"/>
              <a:buNone/>
            </a:pPr>
            <a:r>
              <a:rPr b="1" lang="en"/>
              <a:t>Entry </a:t>
            </a:r>
            <a:endParaRPr b="1"/>
          </a:p>
          <a:p>
            <a:pPr indent="0" lvl="0" marL="0" rtl="0" algn="l">
              <a:lnSpc>
                <a:spcPct val="100000"/>
              </a:lnSpc>
              <a:spcBef>
                <a:spcPts val="0"/>
              </a:spcBef>
              <a:spcAft>
                <a:spcPts val="0"/>
              </a:spcAft>
              <a:buSzPct val="111111"/>
              <a:buNone/>
            </a:pPr>
            <a:r>
              <a:rPr b="1" lang="en"/>
              <a:t>Point</a:t>
            </a:r>
            <a:endParaRPr b="1"/>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15"/>
          <p:cNvPicPr preferRelativeResize="0"/>
          <p:nvPr/>
        </p:nvPicPr>
        <p:blipFill rotWithShape="1">
          <a:blip r:embed="rId3">
            <a:alphaModFix/>
          </a:blip>
          <a:srcRect b="0" l="0" r="0" t="0"/>
          <a:stretch/>
        </p:blipFill>
        <p:spPr>
          <a:xfrm>
            <a:off x="533400" y="228600"/>
            <a:ext cx="8542465" cy="4838700"/>
          </a:xfrm>
          <a:prstGeom prst="rect">
            <a:avLst/>
          </a:prstGeom>
          <a:noFill/>
          <a:ln>
            <a:noFill/>
          </a:ln>
        </p:spPr>
      </p:pic>
      <p:sp>
        <p:nvSpPr>
          <p:cNvPr id="282" name="Google Shape;282;p15"/>
          <p:cNvSpPr txBox="1"/>
          <p:nvPr>
            <p:ph type="title"/>
          </p:nvPr>
        </p:nvSpPr>
        <p:spPr>
          <a:xfrm>
            <a:off x="180975" y="180975"/>
            <a:ext cx="8782200" cy="5526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Services &amp;</a:t>
            </a:r>
            <a:endParaRPr b="1"/>
          </a:p>
          <a:p>
            <a:pPr indent="0" lvl="0" marL="0" rtl="0" algn="l">
              <a:lnSpc>
                <a:spcPct val="100000"/>
              </a:lnSpc>
              <a:spcBef>
                <a:spcPts val="0"/>
              </a:spcBef>
              <a:spcAft>
                <a:spcPts val="0"/>
              </a:spcAft>
              <a:buSzPct val="111111"/>
              <a:buNone/>
            </a:pPr>
            <a:r>
              <a:rPr b="1" lang="en"/>
              <a:t>Building Blocks</a:t>
            </a:r>
            <a:endParaRPr b="1"/>
          </a:p>
        </p:txBody>
      </p:sp>
      <p:sp>
        <p:nvSpPr>
          <p:cNvPr id="283" name="Google Shape;283;p15"/>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16"/>
          <p:cNvPicPr preferRelativeResize="0"/>
          <p:nvPr/>
        </p:nvPicPr>
        <p:blipFill rotWithShape="1">
          <a:blip r:embed="rId3">
            <a:alphaModFix/>
          </a:blip>
          <a:srcRect b="0" l="0" r="0" t="0"/>
          <a:stretch/>
        </p:blipFill>
        <p:spPr>
          <a:xfrm>
            <a:off x="533400" y="228600"/>
            <a:ext cx="8542465" cy="4838700"/>
          </a:xfrm>
          <a:prstGeom prst="rect">
            <a:avLst/>
          </a:prstGeom>
          <a:noFill/>
          <a:ln>
            <a:noFill/>
          </a:ln>
        </p:spPr>
      </p:pic>
      <p:sp>
        <p:nvSpPr>
          <p:cNvPr id="289" name="Google Shape;289;p16"/>
          <p:cNvSpPr txBox="1"/>
          <p:nvPr>
            <p:ph type="title"/>
          </p:nvPr>
        </p:nvSpPr>
        <p:spPr>
          <a:xfrm>
            <a:off x="180975" y="180975"/>
            <a:ext cx="8782200" cy="5526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Services &amp;</a:t>
            </a:r>
            <a:endParaRPr b="1"/>
          </a:p>
          <a:p>
            <a:pPr indent="0" lvl="0" marL="0" rtl="0" algn="l">
              <a:lnSpc>
                <a:spcPct val="100000"/>
              </a:lnSpc>
              <a:spcBef>
                <a:spcPts val="0"/>
              </a:spcBef>
              <a:spcAft>
                <a:spcPts val="0"/>
              </a:spcAft>
              <a:buSzPct val="111111"/>
              <a:buNone/>
            </a:pPr>
            <a:r>
              <a:rPr b="1" lang="en"/>
              <a:t>Building Blocks</a:t>
            </a:r>
            <a:endParaRPr b="1"/>
          </a:p>
        </p:txBody>
      </p:sp>
      <p:sp>
        <p:nvSpPr>
          <p:cNvPr id="290" name="Google Shape;290;p16"/>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291" name="Google Shape;291;p16"/>
          <p:cNvSpPr/>
          <p:nvPr/>
        </p:nvSpPr>
        <p:spPr>
          <a:xfrm>
            <a:off x="6477000" y="961950"/>
            <a:ext cx="1905000" cy="5145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Common APIs across cloud providers</a:t>
            </a:r>
            <a:endParaRPr b="1" i="0" sz="1200" u="none" cap="none" strike="noStrike">
              <a:solidFill>
                <a:srgbClr val="FFFFFF"/>
              </a:solidFill>
              <a:latin typeface="Arial"/>
              <a:ea typeface="Arial"/>
              <a:cs typeface="Arial"/>
              <a:sym typeface="Arial"/>
            </a:endParaRPr>
          </a:p>
        </p:txBody>
      </p:sp>
      <p:sp>
        <p:nvSpPr>
          <p:cNvPr id="292" name="Google Shape;292;p16"/>
          <p:cNvSpPr/>
          <p:nvPr/>
        </p:nvSpPr>
        <p:spPr>
          <a:xfrm>
            <a:off x="4791075" y="218850"/>
            <a:ext cx="3000300" cy="5145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Mapping object storage into POSIX namespaces for legacy support</a:t>
            </a:r>
            <a:endParaRPr b="1" i="0" sz="1200" u="none" cap="none" strike="noStrike">
              <a:solidFill>
                <a:srgbClr val="FFFFFF"/>
              </a:solidFill>
              <a:latin typeface="Arial"/>
              <a:ea typeface="Arial"/>
              <a:cs typeface="Arial"/>
              <a:sym typeface="Arial"/>
            </a:endParaRPr>
          </a:p>
        </p:txBody>
      </p:sp>
      <p:sp>
        <p:nvSpPr>
          <p:cNvPr id="293" name="Google Shape;293;p16"/>
          <p:cNvSpPr/>
          <p:nvPr/>
        </p:nvSpPr>
        <p:spPr>
          <a:xfrm>
            <a:off x="2466975" y="466625"/>
            <a:ext cx="2171700" cy="5145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Transfer Abstraction</a:t>
            </a:r>
            <a:endParaRPr b="1" i="0" sz="12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FFFFFF"/>
                </a:solidFill>
                <a:latin typeface="Arial"/>
                <a:ea typeface="Arial"/>
                <a:cs typeface="Arial"/>
                <a:sym typeface="Arial"/>
              </a:rPr>
              <a:t> with, e.g,, Globus or xrootd</a:t>
            </a:r>
            <a:endParaRPr b="0" i="0" sz="1200" u="none" cap="none" strike="noStrike">
              <a:solidFill>
                <a:srgbClr val="FFFFFF"/>
              </a:solidFill>
              <a:latin typeface="Arial"/>
              <a:ea typeface="Arial"/>
              <a:cs typeface="Arial"/>
              <a:sym typeface="Arial"/>
            </a:endParaRPr>
          </a:p>
        </p:txBody>
      </p:sp>
      <p:sp>
        <p:nvSpPr>
          <p:cNvPr id="294" name="Google Shape;294;p16"/>
          <p:cNvSpPr/>
          <p:nvPr/>
        </p:nvSpPr>
        <p:spPr>
          <a:xfrm>
            <a:off x="714375" y="1128700"/>
            <a:ext cx="1438200" cy="4764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Data Inventory and Discovery</a:t>
            </a:r>
            <a:endParaRPr b="0" i="0" sz="1200" u="none" cap="none" strike="noStrike">
              <a:solidFill>
                <a:srgbClr val="FFFFFF"/>
              </a:solidFill>
              <a:latin typeface="Arial"/>
              <a:ea typeface="Arial"/>
              <a:cs typeface="Arial"/>
              <a:sym typeface="Arial"/>
            </a:endParaRPr>
          </a:p>
        </p:txBody>
      </p:sp>
      <p:sp>
        <p:nvSpPr>
          <p:cNvPr id="295" name="Google Shape;295;p16"/>
          <p:cNvSpPr/>
          <p:nvPr/>
        </p:nvSpPr>
        <p:spPr>
          <a:xfrm>
            <a:off x="7576900" y="1769750"/>
            <a:ext cx="1438200" cy="3936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System Health &amp;</a:t>
            </a:r>
            <a:endParaRPr b="1" i="0" sz="12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Optimization</a:t>
            </a:r>
            <a:endParaRPr b="1" i="0" sz="1200" u="none" cap="none" strike="noStrike">
              <a:solidFill>
                <a:srgbClr val="FFFFFF"/>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g15780911600_0_56"/>
          <p:cNvSpPr txBox="1"/>
          <p:nvPr>
            <p:ph type="title"/>
          </p:nvPr>
        </p:nvSpPr>
        <p:spPr>
          <a:xfrm>
            <a:off x="180975" y="180975"/>
            <a:ext cx="8782200" cy="55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b="1" lang="en"/>
              <a:t>NSDF-Catalog: Challenges</a:t>
            </a:r>
            <a:endParaRPr/>
          </a:p>
          <a:p>
            <a:pPr indent="0" lvl="0" marL="0" rtl="0" algn="l">
              <a:spcBef>
                <a:spcPts val="0"/>
              </a:spcBef>
              <a:spcAft>
                <a:spcPts val="0"/>
              </a:spcAft>
              <a:buNone/>
            </a:pPr>
            <a:r>
              <a:t/>
            </a:r>
            <a:endParaRPr b="1"/>
          </a:p>
        </p:txBody>
      </p:sp>
      <p:sp>
        <p:nvSpPr>
          <p:cNvPr id="301" name="Google Shape;301;g15780911600_0_56"/>
          <p:cNvSpPr txBox="1"/>
          <p:nvPr>
            <p:ph idx="1" type="body"/>
          </p:nvPr>
        </p:nvSpPr>
        <p:spPr>
          <a:xfrm>
            <a:off x="180975" y="914400"/>
            <a:ext cx="8782200" cy="4048200"/>
          </a:xfrm>
          <a:prstGeom prst="rect">
            <a:avLst/>
          </a:prstGeom>
        </p:spPr>
        <p:txBody>
          <a:bodyPr anchorCtr="0" anchor="t" bIns="91425" lIns="91425" spcFirstLastPara="1" rIns="91425" wrap="square" tIns="91425">
            <a:normAutofit/>
          </a:bodyPr>
          <a:lstStyle/>
          <a:p>
            <a:pPr indent="-361950" lvl="0" marL="457200" rtl="0" algn="l">
              <a:spcBef>
                <a:spcPts val="0"/>
              </a:spcBef>
              <a:spcAft>
                <a:spcPts val="0"/>
              </a:spcAft>
              <a:buSzPts val="2100"/>
              <a:buChar char="●"/>
            </a:pPr>
            <a:r>
              <a:rPr lang="en" sz="2100"/>
              <a:t>Support wide range of existing repositories</a:t>
            </a:r>
            <a:endParaRPr sz="2100"/>
          </a:p>
          <a:p>
            <a:pPr indent="-361950" lvl="0" marL="457200" rtl="0" algn="l">
              <a:lnSpc>
                <a:spcPct val="115000"/>
              </a:lnSpc>
              <a:spcBef>
                <a:spcPts val="1000"/>
              </a:spcBef>
              <a:spcAft>
                <a:spcPts val="0"/>
              </a:spcAft>
              <a:buSzPts val="2100"/>
              <a:buChar char="●"/>
            </a:pPr>
            <a:r>
              <a:rPr lang="en" sz="2100"/>
              <a:t>Catalog must be scalable to many entries with a pathway to trillions of datasets, files, or objects</a:t>
            </a:r>
            <a:endParaRPr sz="2100"/>
          </a:p>
          <a:p>
            <a:pPr indent="-361950" lvl="0" marL="457200" rtl="0" algn="l">
              <a:spcBef>
                <a:spcPts val="1000"/>
              </a:spcBef>
              <a:spcAft>
                <a:spcPts val="0"/>
              </a:spcAft>
              <a:buSzPts val="2100"/>
              <a:buChar char="●"/>
            </a:pPr>
            <a:r>
              <a:rPr lang="en" sz="2100"/>
              <a:t>Containerized to easy maintenance and scaling</a:t>
            </a:r>
            <a:endParaRPr sz="2100"/>
          </a:p>
          <a:p>
            <a:pPr indent="-361950" lvl="0" marL="457200" rtl="0" algn="l">
              <a:lnSpc>
                <a:spcPct val="115000"/>
              </a:lnSpc>
              <a:spcBef>
                <a:spcPts val="1000"/>
              </a:spcBef>
              <a:spcAft>
                <a:spcPts val="0"/>
              </a:spcAft>
              <a:buSzPts val="2100"/>
              <a:buChar char="●"/>
            </a:pPr>
            <a:r>
              <a:rPr lang="en" sz="2100"/>
              <a:t>Catalog must be federated for efficient indexing and to offer user/provider control over their data</a:t>
            </a:r>
            <a:endParaRPr sz="2100"/>
          </a:p>
          <a:p>
            <a:pPr indent="0" lvl="0" marL="0" rtl="0" algn="l">
              <a:lnSpc>
                <a:spcPct val="115000"/>
              </a:lnSpc>
              <a:spcBef>
                <a:spcPts val="1000"/>
              </a:spcBef>
              <a:spcAft>
                <a:spcPts val="1000"/>
              </a:spcAft>
              <a:buNone/>
            </a:pPr>
            <a:r>
              <a:t/>
            </a:r>
            <a:endParaRPr sz="2100"/>
          </a:p>
        </p:txBody>
      </p:sp>
      <p:sp>
        <p:nvSpPr>
          <p:cNvPr id="302" name="Google Shape;302;g15780911600_0_56"/>
          <p:cNvSpPr txBox="1"/>
          <p:nvPr>
            <p:ph idx="12" type="sldNum"/>
          </p:nvPr>
        </p:nvSpPr>
        <p:spPr>
          <a:xfrm>
            <a:off x="8548658" y="475846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g15780911600_0_30"/>
          <p:cNvSpPr txBox="1"/>
          <p:nvPr>
            <p:ph type="title"/>
          </p:nvPr>
        </p:nvSpPr>
        <p:spPr>
          <a:xfrm>
            <a:off x="180975" y="180975"/>
            <a:ext cx="8782200" cy="55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NSDF-Catalog: Architecture Overview</a:t>
            </a:r>
            <a:endParaRPr b="1"/>
          </a:p>
        </p:txBody>
      </p:sp>
      <p:sp>
        <p:nvSpPr>
          <p:cNvPr id="308" name="Google Shape;308;g15780911600_0_30"/>
          <p:cNvSpPr txBox="1"/>
          <p:nvPr>
            <p:ph idx="1" type="body"/>
          </p:nvPr>
        </p:nvSpPr>
        <p:spPr>
          <a:xfrm>
            <a:off x="180975" y="914400"/>
            <a:ext cx="8782200" cy="4048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309" name="Google Shape;309;g15780911600_0_30"/>
          <p:cNvSpPr txBox="1"/>
          <p:nvPr>
            <p:ph idx="12" type="sldNum"/>
          </p:nvPr>
        </p:nvSpPr>
        <p:spPr>
          <a:xfrm>
            <a:off x="8548658" y="475846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10" name="Google Shape;310;g15780911600_0_30"/>
          <p:cNvPicPr preferRelativeResize="0"/>
          <p:nvPr/>
        </p:nvPicPr>
        <p:blipFill>
          <a:blip r:embed="rId3">
            <a:alphaModFix/>
          </a:blip>
          <a:stretch>
            <a:fillRect/>
          </a:stretch>
        </p:blipFill>
        <p:spPr>
          <a:xfrm>
            <a:off x="944700" y="1524000"/>
            <a:ext cx="7254600" cy="2174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4" name="Shape 314"/>
        <p:cNvGrpSpPr/>
        <p:nvPr/>
      </p:nvGrpSpPr>
      <p:grpSpPr>
        <a:xfrm>
          <a:off x="0" y="0"/>
          <a:ext cx="0" cy="0"/>
          <a:chOff x="0" y="0"/>
          <a:chExt cx="0" cy="0"/>
        </a:xfrm>
      </p:grpSpPr>
      <p:sp>
        <p:nvSpPr>
          <p:cNvPr id="315" name="Google Shape;315;g15780911600_0_37"/>
          <p:cNvSpPr txBox="1"/>
          <p:nvPr>
            <p:ph type="title"/>
          </p:nvPr>
        </p:nvSpPr>
        <p:spPr>
          <a:xfrm>
            <a:off x="180975" y="180975"/>
            <a:ext cx="8782200" cy="55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NSDF-Catalog: Architecture Overview</a:t>
            </a:r>
            <a:endParaRPr b="1"/>
          </a:p>
        </p:txBody>
      </p:sp>
      <p:sp>
        <p:nvSpPr>
          <p:cNvPr id="316" name="Google Shape;316;g15780911600_0_37"/>
          <p:cNvSpPr txBox="1"/>
          <p:nvPr>
            <p:ph idx="1" type="body"/>
          </p:nvPr>
        </p:nvSpPr>
        <p:spPr>
          <a:xfrm>
            <a:off x="180975" y="914400"/>
            <a:ext cx="8782200" cy="4048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317" name="Google Shape;317;g15780911600_0_37"/>
          <p:cNvSpPr txBox="1"/>
          <p:nvPr>
            <p:ph idx="12" type="sldNum"/>
          </p:nvPr>
        </p:nvSpPr>
        <p:spPr>
          <a:xfrm>
            <a:off x="8548658" y="475846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18" name="Google Shape;318;g15780911600_0_37"/>
          <p:cNvPicPr preferRelativeResize="0"/>
          <p:nvPr/>
        </p:nvPicPr>
        <p:blipFill>
          <a:blip r:embed="rId3">
            <a:alphaModFix/>
          </a:blip>
          <a:stretch>
            <a:fillRect/>
          </a:stretch>
        </p:blipFill>
        <p:spPr>
          <a:xfrm>
            <a:off x="104787" y="49500"/>
            <a:ext cx="8658224" cy="5044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g15780911600_0_62"/>
          <p:cNvSpPr txBox="1"/>
          <p:nvPr>
            <p:ph type="title"/>
          </p:nvPr>
        </p:nvSpPr>
        <p:spPr>
          <a:xfrm>
            <a:off x="180975" y="180975"/>
            <a:ext cx="8782200" cy="55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NSDF-Catalog: Challenges</a:t>
            </a:r>
            <a:endParaRPr/>
          </a:p>
          <a:p>
            <a:pPr indent="0" lvl="0" marL="0" rtl="0" algn="l">
              <a:spcBef>
                <a:spcPts val="0"/>
              </a:spcBef>
              <a:spcAft>
                <a:spcPts val="0"/>
              </a:spcAft>
              <a:buNone/>
            </a:pPr>
            <a:r>
              <a:t/>
            </a:r>
            <a:endParaRPr b="1"/>
          </a:p>
        </p:txBody>
      </p:sp>
      <p:sp>
        <p:nvSpPr>
          <p:cNvPr id="324" name="Google Shape;324;g15780911600_0_62"/>
          <p:cNvSpPr txBox="1"/>
          <p:nvPr>
            <p:ph idx="1" type="body"/>
          </p:nvPr>
        </p:nvSpPr>
        <p:spPr>
          <a:xfrm>
            <a:off x="180975" y="914400"/>
            <a:ext cx="8782200" cy="4048200"/>
          </a:xfrm>
          <a:prstGeom prst="rect">
            <a:avLst/>
          </a:prstGeom>
        </p:spPr>
        <p:txBody>
          <a:bodyPr anchorCtr="0" anchor="t" bIns="91425" lIns="91425" spcFirstLastPara="1" rIns="91425" wrap="square" tIns="91425">
            <a:normAutofit/>
          </a:bodyPr>
          <a:lstStyle/>
          <a:p>
            <a:pPr indent="0" lvl="0" marL="457200" rtl="0" algn="l">
              <a:lnSpc>
                <a:spcPct val="115000"/>
              </a:lnSpc>
              <a:spcBef>
                <a:spcPts val="0"/>
              </a:spcBef>
              <a:spcAft>
                <a:spcPts val="1000"/>
              </a:spcAft>
              <a:buNone/>
            </a:pPr>
            <a:r>
              <a:t/>
            </a:r>
            <a:endParaRPr sz="2100"/>
          </a:p>
        </p:txBody>
      </p:sp>
      <p:sp>
        <p:nvSpPr>
          <p:cNvPr id="325" name="Google Shape;325;g15780911600_0_62"/>
          <p:cNvSpPr txBox="1"/>
          <p:nvPr>
            <p:ph idx="12" type="sldNum"/>
          </p:nvPr>
        </p:nvSpPr>
        <p:spPr>
          <a:xfrm>
            <a:off x="8548658" y="475846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26" name="Google Shape;326;g15780911600_0_62"/>
          <p:cNvPicPr preferRelativeResize="0"/>
          <p:nvPr/>
        </p:nvPicPr>
        <p:blipFill>
          <a:blip r:embed="rId3">
            <a:alphaModFix/>
          </a:blip>
          <a:stretch>
            <a:fillRect/>
          </a:stretch>
        </p:blipFill>
        <p:spPr>
          <a:xfrm>
            <a:off x="1447800" y="1095375"/>
            <a:ext cx="6248400" cy="29527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4"/>
          <p:cNvSpPr/>
          <p:nvPr/>
        </p:nvSpPr>
        <p:spPr>
          <a:xfrm>
            <a:off x="0" y="0"/>
            <a:ext cx="9144000" cy="51435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Background pattern&#10;&#10;Description automatically generated" id="67" name="Google Shape;67;p4"/>
          <p:cNvPicPr preferRelativeResize="0"/>
          <p:nvPr/>
        </p:nvPicPr>
        <p:blipFill rotWithShape="1">
          <a:blip r:embed="rId3">
            <a:alphaModFix amt="50000"/>
          </a:blip>
          <a:srcRect b="25003" l="0" r="57332" t="0"/>
          <a:stretch/>
        </p:blipFill>
        <p:spPr>
          <a:xfrm>
            <a:off x="0" y="0"/>
            <a:ext cx="9144004" cy="5143499"/>
          </a:xfrm>
          <a:prstGeom prst="rect">
            <a:avLst/>
          </a:prstGeom>
          <a:noFill/>
          <a:ln>
            <a:noFill/>
          </a:ln>
        </p:spPr>
      </p:pic>
      <p:pic>
        <p:nvPicPr>
          <p:cNvPr id="68" name="Google Shape;68;p4"/>
          <p:cNvPicPr preferRelativeResize="0"/>
          <p:nvPr/>
        </p:nvPicPr>
        <p:blipFill rotWithShape="1">
          <a:blip r:embed="rId4">
            <a:alphaModFix/>
          </a:blip>
          <a:srcRect b="0" l="0" r="0" t="0"/>
          <a:stretch/>
        </p:blipFill>
        <p:spPr>
          <a:xfrm>
            <a:off x="6636419" y="3438702"/>
            <a:ext cx="2317079" cy="1209507"/>
          </a:xfrm>
          <a:prstGeom prst="rect">
            <a:avLst/>
          </a:prstGeom>
          <a:noFill/>
          <a:ln>
            <a:noFill/>
          </a:ln>
        </p:spPr>
      </p:pic>
      <p:sp>
        <p:nvSpPr>
          <p:cNvPr id="69" name="Google Shape;69;p4"/>
          <p:cNvSpPr/>
          <p:nvPr/>
        </p:nvSpPr>
        <p:spPr>
          <a:xfrm>
            <a:off x="4514849" y="4629900"/>
            <a:ext cx="82128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FEFEFE"/>
                </a:solidFill>
                <a:latin typeface="Calibri"/>
                <a:ea typeface="Calibri"/>
                <a:cs typeface="Calibri"/>
                <a:sym typeface="Calibri"/>
              </a:rPr>
              <a:t>http://nationalsciencedatafabric.org/</a:t>
            </a:r>
            <a:endParaRPr b="1" i="0" sz="100" u="none" cap="none" strike="noStrike">
              <a:solidFill>
                <a:srgbClr val="000000"/>
              </a:solidFill>
              <a:latin typeface="Arial"/>
              <a:ea typeface="Arial"/>
              <a:cs typeface="Arial"/>
              <a:sym typeface="Arial"/>
            </a:endParaRPr>
          </a:p>
        </p:txBody>
      </p:sp>
      <p:sp>
        <p:nvSpPr>
          <p:cNvPr id="70" name="Google Shape;70;p4"/>
          <p:cNvSpPr/>
          <p:nvPr/>
        </p:nvSpPr>
        <p:spPr>
          <a:xfrm>
            <a:off x="-142475" y="-71250"/>
            <a:ext cx="9425100" cy="5347500"/>
          </a:xfrm>
          <a:prstGeom prst="rect">
            <a:avLst/>
          </a:prstGeom>
          <a:solidFill>
            <a:srgbClr val="000000">
              <a:alpha val="7294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4"/>
          <p:cNvSpPr txBox="1"/>
          <p:nvPr/>
        </p:nvSpPr>
        <p:spPr>
          <a:xfrm>
            <a:off x="104775" y="692025"/>
            <a:ext cx="8829600" cy="226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CCCCCC"/>
                </a:solidFill>
                <a:latin typeface="Calibri"/>
                <a:ea typeface="Calibri"/>
                <a:cs typeface="Calibri"/>
                <a:sym typeface="Calibri"/>
              </a:rPr>
              <a:t>We are building a trans-disciplinary </a:t>
            </a:r>
            <a:r>
              <a:rPr b="1" i="0" lang="en" sz="2700" u="none" cap="none" strike="noStrike">
                <a:solidFill>
                  <a:srgbClr val="FEFEFE"/>
                </a:solidFill>
                <a:latin typeface="Calibri"/>
                <a:ea typeface="Calibri"/>
                <a:cs typeface="Calibri"/>
                <a:sym typeface="Calibri"/>
              </a:rPr>
              <a:t>testbed</a:t>
            </a:r>
            <a:r>
              <a:rPr b="0" i="0" lang="en" sz="2700" u="none" cap="none" strike="noStrike">
                <a:solidFill>
                  <a:srgbClr val="D9D9D9"/>
                </a:solidFill>
                <a:latin typeface="Calibri"/>
                <a:ea typeface="Calibri"/>
                <a:cs typeface="Calibri"/>
                <a:sym typeface="Calibri"/>
              </a:rPr>
              <a:t> </a:t>
            </a:r>
            <a:r>
              <a:rPr b="0" i="0" lang="en" sz="2700" u="none" cap="none" strike="noStrike">
                <a:solidFill>
                  <a:srgbClr val="CCCCCC"/>
                </a:solidFill>
                <a:latin typeface="Calibri"/>
                <a:ea typeface="Calibri"/>
                <a:cs typeface="Calibri"/>
                <a:sym typeface="Calibri"/>
              </a:rPr>
              <a:t>that will </a:t>
            </a:r>
            <a:r>
              <a:rPr b="1" i="0" lang="en" sz="2700" u="none" cap="none" strike="noStrike">
                <a:solidFill>
                  <a:srgbClr val="FFFFFF"/>
                </a:solidFill>
                <a:latin typeface="Calibri"/>
                <a:ea typeface="Calibri"/>
                <a:cs typeface="Calibri"/>
                <a:sym typeface="Calibri"/>
              </a:rPr>
              <a:t>democratize data-driven scientific discovery</a:t>
            </a:r>
            <a:r>
              <a:rPr b="0" i="0" lang="en" sz="2700" u="none" cap="none" strike="noStrike">
                <a:solidFill>
                  <a:srgbClr val="FFFFFF"/>
                </a:solidFill>
                <a:latin typeface="Calibri"/>
                <a:ea typeface="Calibri"/>
                <a:cs typeface="Calibri"/>
                <a:sym typeface="Calibri"/>
              </a:rPr>
              <a:t> </a:t>
            </a:r>
            <a:r>
              <a:rPr b="0" i="0" lang="en" sz="2700" u="none" cap="none" strike="noStrike">
                <a:solidFill>
                  <a:srgbClr val="CCCCCC"/>
                </a:solidFill>
                <a:latin typeface="Calibri"/>
                <a:ea typeface="Calibri"/>
                <a:cs typeface="Calibri"/>
                <a:sym typeface="Calibri"/>
              </a:rPr>
              <a:t>by</a:t>
            </a:r>
            <a:r>
              <a:rPr b="0" i="0" lang="en" sz="2700" u="none" cap="none" strike="noStrike">
                <a:solidFill>
                  <a:srgbClr val="D9D9D9"/>
                </a:solidFill>
                <a:latin typeface="Calibri"/>
                <a:ea typeface="Calibri"/>
                <a:cs typeface="Calibri"/>
                <a:sym typeface="Calibri"/>
              </a:rPr>
              <a:t> </a:t>
            </a:r>
            <a:r>
              <a:rPr b="1" i="0" lang="en" sz="2700" u="none" cap="none" strike="noStrike">
                <a:solidFill>
                  <a:srgbClr val="FFFFFF"/>
                </a:solidFill>
                <a:latin typeface="Calibri"/>
                <a:ea typeface="Calibri"/>
                <a:cs typeface="Calibri"/>
                <a:sym typeface="Calibri"/>
              </a:rPr>
              <a:t>connecting an open network of institutions</a:t>
            </a:r>
            <a:r>
              <a:rPr b="0" i="0" lang="en" sz="2700" u="none" cap="none" strike="noStrike">
                <a:solidFill>
                  <a:srgbClr val="CCCCCC"/>
                </a:solidFill>
                <a:latin typeface="Calibri"/>
                <a:ea typeface="Calibri"/>
                <a:cs typeface="Calibri"/>
                <a:sym typeface="Calibri"/>
              </a:rPr>
              <a:t>, including minority serving institutions and with</a:t>
            </a:r>
            <a:r>
              <a:rPr b="1" i="0" lang="en" sz="2700" u="none" cap="none" strike="noStrike">
                <a:solidFill>
                  <a:srgbClr val="FFFFFF"/>
                </a:solidFill>
                <a:latin typeface="Calibri"/>
                <a:ea typeface="Calibri"/>
                <a:cs typeface="Calibri"/>
                <a:sym typeface="Calibri"/>
              </a:rPr>
              <a:t> a</a:t>
            </a:r>
            <a:r>
              <a:rPr b="1" i="0" lang="en" sz="2700" u="none" cap="none" strike="noStrike">
                <a:solidFill>
                  <a:srgbClr val="D9D9D9"/>
                </a:solidFill>
                <a:latin typeface="Calibri"/>
                <a:ea typeface="Calibri"/>
                <a:cs typeface="Calibri"/>
                <a:sym typeface="Calibri"/>
              </a:rPr>
              <a:t> </a:t>
            </a:r>
            <a:r>
              <a:rPr b="1" i="0" lang="en" sz="2700" u="none" cap="none" strike="noStrike">
                <a:solidFill>
                  <a:srgbClr val="FFFFFF"/>
                </a:solidFill>
                <a:latin typeface="Calibri"/>
                <a:ea typeface="Calibri"/>
                <a:cs typeface="Calibri"/>
                <a:sym typeface="Calibri"/>
              </a:rPr>
              <a:t>shared, modular, containerized data delivery environment</a:t>
            </a:r>
            <a:r>
              <a:rPr b="0" i="0" lang="en" sz="2700" u="none" cap="none" strike="noStrike">
                <a:solidFill>
                  <a:srgbClr val="D9D9D9"/>
                </a:solidFill>
                <a:latin typeface="Calibri"/>
                <a:ea typeface="Calibri"/>
                <a:cs typeface="Calibri"/>
                <a:sym typeface="Calibri"/>
              </a:rPr>
              <a:t>.						 						</a:t>
            </a:r>
            <a:endParaRPr b="0" i="0" sz="2700" u="none" cap="none" strike="noStrike">
              <a:solidFill>
                <a:srgbClr val="D9D9D9"/>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gff55107310_21_10"/>
          <p:cNvSpPr txBox="1"/>
          <p:nvPr>
            <p:ph type="title"/>
          </p:nvPr>
        </p:nvSpPr>
        <p:spPr>
          <a:xfrm>
            <a:off x="180975" y="180975"/>
            <a:ext cx="8782200" cy="55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NSDF-Catalog: Finding Similarities Across Research Repositories</a:t>
            </a:r>
            <a:endParaRPr/>
          </a:p>
        </p:txBody>
      </p:sp>
      <p:sp>
        <p:nvSpPr>
          <p:cNvPr id="332" name="Google Shape;332;gff55107310_21_10"/>
          <p:cNvSpPr txBox="1"/>
          <p:nvPr>
            <p:ph idx="1" type="body"/>
          </p:nvPr>
        </p:nvSpPr>
        <p:spPr>
          <a:xfrm>
            <a:off x="180975" y="914400"/>
            <a:ext cx="8782200" cy="4048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solidFill>
                <a:schemeClr val="dk1"/>
              </a:solidFill>
            </a:endParaRPr>
          </a:p>
        </p:txBody>
      </p:sp>
      <p:sp>
        <p:nvSpPr>
          <p:cNvPr id="333" name="Google Shape;333;gff55107310_21_10"/>
          <p:cNvSpPr txBox="1"/>
          <p:nvPr>
            <p:ph idx="12" type="sldNum"/>
          </p:nvPr>
        </p:nvSpPr>
        <p:spPr>
          <a:xfrm>
            <a:off x="8548658" y="475846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34" name="Google Shape;334;gff55107310_21_10"/>
          <p:cNvPicPr preferRelativeResize="0"/>
          <p:nvPr/>
        </p:nvPicPr>
        <p:blipFill>
          <a:blip r:embed="rId3">
            <a:alphaModFix/>
          </a:blip>
          <a:stretch>
            <a:fillRect/>
          </a:stretch>
        </p:blipFill>
        <p:spPr>
          <a:xfrm>
            <a:off x="0" y="1452511"/>
            <a:ext cx="9143998" cy="3152877"/>
          </a:xfrm>
          <a:prstGeom prst="rect">
            <a:avLst/>
          </a:prstGeom>
          <a:noFill/>
          <a:ln>
            <a:noFill/>
          </a:ln>
        </p:spPr>
      </p:pic>
      <p:sp>
        <p:nvSpPr>
          <p:cNvPr id="335" name="Google Shape;335;gff55107310_21_10"/>
          <p:cNvSpPr/>
          <p:nvPr/>
        </p:nvSpPr>
        <p:spPr>
          <a:xfrm>
            <a:off x="-85500" y="1325050"/>
            <a:ext cx="9517500" cy="1745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ff55107310_21_10"/>
          <p:cNvSpPr/>
          <p:nvPr/>
        </p:nvSpPr>
        <p:spPr>
          <a:xfrm>
            <a:off x="-270700" y="3070450"/>
            <a:ext cx="8017200" cy="1467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15b66485fd5_6_5"/>
          <p:cNvSpPr txBox="1"/>
          <p:nvPr>
            <p:ph type="title"/>
          </p:nvPr>
        </p:nvSpPr>
        <p:spPr>
          <a:xfrm>
            <a:off x="180975" y="180975"/>
            <a:ext cx="8782200" cy="55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NSDF-Catalog: Finding Similarities Across Research Repositories</a:t>
            </a:r>
            <a:endParaRPr/>
          </a:p>
        </p:txBody>
      </p:sp>
      <p:sp>
        <p:nvSpPr>
          <p:cNvPr id="342" name="Google Shape;342;g15b66485fd5_6_5"/>
          <p:cNvSpPr txBox="1"/>
          <p:nvPr>
            <p:ph idx="1" type="body"/>
          </p:nvPr>
        </p:nvSpPr>
        <p:spPr>
          <a:xfrm>
            <a:off x="180975" y="914400"/>
            <a:ext cx="8782200" cy="4048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solidFill>
                <a:schemeClr val="dk1"/>
              </a:solidFill>
            </a:endParaRPr>
          </a:p>
        </p:txBody>
      </p:sp>
      <p:sp>
        <p:nvSpPr>
          <p:cNvPr id="343" name="Google Shape;343;g15b66485fd5_6_5"/>
          <p:cNvSpPr txBox="1"/>
          <p:nvPr>
            <p:ph idx="12" type="sldNum"/>
          </p:nvPr>
        </p:nvSpPr>
        <p:spPr>
          <a:xfrm>
            <a:off x="8548658" y="475846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44" name="Google Shape;344;g15b66485fd5_6_5"/>
          <p:cNvPicPr preferRelativeResize="0"/>
          <p:nvPr/>
        </p:nvPicPr>
        <p:blipFill>
          <a:blip r:embed="rId3">
            <a:alphaModFix/>
          </a:blip>
          <a:stretch>
            <a:fillRect/>
          </a:stretch>
        </p:blipFill>
        <p:spPr>
          <a:xfrm>
            <a:off x="0" y="1452511"/>
            <a:ext cx="9143998" cy="3152877"/>
          </a:xfrm>
          <a:prstGeom prst="rect">
            <a:avLst/>
          </a:prstGeom>
          <a:noFill/>
          <a:ln>
            <a:noFill/>
          </a:ln>
        </p:spPr>
      </p:pic>
      <p:sp>
        <p:nvSpPr>
          <p:cNvPr id="345" name="Google Shape;345;g15b66485fd5_6_5"/>
          <p:cNvSpPr/>
          <p:nvPr/>
        </p:nvSpPr>
        <p:spPr>
          <a:xfrm>
            <a:off x="2664350" y="1325050"/>
            <a:ext cx="6767700" cy="1745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15b66485fd5_6_5"/>
          <p:cNvSpPr/>
          <p:nvPr/>
        </p:nvSpPr>
        <p:spPr>
          <a:xfrm>
            <a:off x="-270700" y="3070450"/>
            <a:ext cx="8017200" cy="1467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gff55107310_21_31"/>
          <p:cNvSpPr txBox="1"/>
          <p:nvPr>
            <p:ph type="title"/>
          </p:nvPr>
        </p:nvSpPr>
        <p:spPr>
          <a:xfrm>
            <a:off x="180975" y="180975"/>
            <a:ext cx="8782200" cy="55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NSDF-Catalog: Finding Similarities Across Research Repositories</a:t>
            </a:r>
            <a:endParaRPr/>
          </a:p>
        </p:txBody>
      </p:sp>
      <p:sp>
        <p:nvSpPr>
          <p:cNvPr id="352" name="Google Shape;352;gff55107310_21_31"/>
          <p:cNvSpPr txBox="1"/>
          <p:nvPr>
            <p:ph idx="1" type="body"/>
          </p:nvPr>
        </p:nvSpPr>
        <p:spPr>
          <a:xfrm>
            <a:off x="180975" y="914400"/>
            <a:ext cx="8782200" cy="4048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solidFill>
                <a:schemeClr val="dk1"/>
              </a:solidFill>
            </a:endParaRPr>
          </a:p>
        </p:txBody>
      </p:sp>
      <p:sp>
        <p:nvSpPr>
          <p:cNvPr id="353" name="Google Shape;353;gff55107310_21_31"/>
          <p:cNvSpPr txBox="1"/>
          <p:nvPr>
            <p:ph idx="12" type="sldNum"/>
          </p:nvPr>
        </p:nvSpPr>
        <p:spPr>
          <a:xfrm>
            <a:off x="8548658" y="475846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54" name="Google Shape;354;gff55107310_21_31"/>
          <p:cNvPicPr preferRelativeResize="0"/>
          <p:nvPr/>
        </p:nvPicPr>
        <p:blipFill>
          <a:blip r:embed="rId3">
            <a:alphaModFix/>
          </a:blip>
          <a:stretch>
            <a:fillRect/>
          </a:stretch>
        </p:blipFill>
        <p:spPr>
          <a:xfrm>
            <a:off x="0" y="1452511"/>
            <a:ext cx="9143998" cy="3152877"/>
          </a:xfrm>
          <a:prstGeom prst="rect">
            <a:avLst/>
          </a:prstGeom>
          <a:noFill/>
          <a:ln>
            <a:noFill/>
          </a:ln>
        </p:spPr>
      </p:pic>
      <p:sp>
        <p:nvSpPr>
          <p:cNvPr id="355" name="Google Shape;355;gff55107310_21_31"/>
          <p:cNvSpPr/>
          <p:nvPr/>
        </p:nvSpPr>
        <p:spPr>
          <a:xfrm>
            <a:off x="2664350" y="1325050"/>
            <a:ext cx="2529000" cy="1745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ff55107310_21_31"/>
          <p:cNvSpPr/>
          <p:nvPr/>
        </p:nvSpPr>
        <p:spPr>
          <a:xfrm>
            <a:off x="6434175" y="1228100"/>
            <a:ext cx="2529000" cy="1745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ff55107310_21_31"/>
          <p:cNvSpPr/>
          <p:nvPr/>
        </p:nvSpPr>
        <p:spPr>
          <a:xfrm>
            <a:off x="-270700" y="3070450"/>
            <a:ext cx="2935200" cy="1467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ff55107310_21_31"/>
          <p:cNvSpPr/>
          <p:nvPr/>
        </p:nvSpPr>
        <p:spPr>
          <a:xfrm>
            <a:off x="7330550" y="3070450"/>
            <a:ext cx="1971900" cy="1467600"/>
          </a:xfrm>
          <a:prstGeom prst="rect">
            <a:avLst/>
          </a:prstGeom>
          <a:solidFill>
            <a:srgbClr val="FFFFFF">
              <a:alpha val="601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ff55107310_21_31"/>
          <p:cNvSpPr/>
          <p:nvPr/>
        </p:nvSpPr>
        <p:spPr>
          <a:xfrm>
            <a:off x="3999350" y="3070450"/>
            <a:ext cx="3794400" cy="1467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ff55107310_21_31"/>
          <p:cNvSpPr/>
          <p:nvPr/>
        </p:nvSpPr>
        <p:spPr>
          <a:xfrm>
            <a:off x="4037750" y="2823900"/>
            <a:ext cx="3794400" cy="393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ff55107310_21_31"/>
          <p:cNvSpPr/>
          <p:nvPr/>
        </p:nvSpPr>
        <p:spPr>
          <a:xfrm>
            <a:off x="2480400" y="4294225"/>
            <a:ext cx="3794400" cy="393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gff55107310_21_19"/>
          <p:cNvSpPr txBox="1"/>
          <p:nvPr>
            <p:ph type="title"/>
          </p:nvPr>
        </p:nvSpPr>
        <p:spPr>
          <a:xfrm>
            <a:off x="180975" y="180975"/>
            <a:ext cx="8782200" cy="55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NSDF-Catalog: Finding Similarities Across Research Repositories</a:t>
            </a:r>
            <a:endParaRPr/>
          </a:p>
        </p:txBody>
      </p:sp>
      <p:sp>
        <p:nvSpPr>
          <p:cNvPr id="367" name="Google Shape;367;gff55107310_21_19"/>
          <p:cNvSpPr txBox="1"/>
          <p:nvPr>
            <p:ph idx="1" type="body"/>
          </p:nvPr>
        </p:nvSpPr>
        <p:spPr>
          <a:xfrm>
            <a:off x="180975" y="914400"/>
            <a:ext cx="8782200" cy="4048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solidFill>
                <a:schemeClr val="dk1"/>
              </a:solidFill>
            </a:endParaRPr>
          </a:p>
        </p:txBody>
      </p:sp>
      <p:sp>
        <p:nvSpPr>
          <p:cNvPr id="368" name="Google Shape;368;gff55107310_21_19"/>
          <p:cNvSpPr txBox="1"/>
          <p:nvPr>
            <p:ph idx="12" type="sldNum"/>
          </p:nvPr>
        </p:nvSpPr>
        <p:spPr>
          <a:xfrm>
            <a:off x="8548658" y="475846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69" name="Google Shape;369;gff55107310_21_19"/>
          <p:cNvPicPr preferRelativeResize="0"/>
          <p:nvPr/>
        </p:nvPicPr>
        <p:blipFill>
          <a:blip r:embed="rId3">
            <a:alphaModFix/>
          </a:blip>
          <a:stretch>
            <a:fillRect/>
          </a:stretch>
        </p:blipFill>
        <p:spPr>
          <a:xfrm>
            <a:off x="0" y="1452511"/>
            <a:ext cx="9143998" cy="3152877"/>
          </a:xfrm>
          <a:prstGeom prst="rect">
            <a:avLst/>
          </a:prstGeom>
          <a:noFill/>
          <a:ln>
            <a:noFill/>
          </a:ln>
        </p:spPr>
      </p:pic>
      <p:sp>
        <p:nvSpPr>
          <p:cNvPr id="370" name="Google Shape;370;gff55107310_21_19"/>
          <p:cNvSpPr/>
          <p:nvPr/>
        </p:nvSpPr>
        <p:spPr>
          <a:xfrm>
            <a:off x="-170975" y="1605700"/>
            <a:ext cx="2838000" cy="1203900"/>
          </a:xfrm>
          <a:prstGeom prst="rect">
            <a:avLst/>
          </a:prstGeom>
          <a:solidFill>
            <a:srgbClr val="FFFFFF">
              <a:alpha val="601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ff55107310_21_19"/>
          <p:cNvSpPr/>
          <p:nvPr/>
        </p:nvSpPr>
        <p:spPr>
          <a:xfrm>
            <a:off x="5148950" y="1652050"/>
            <a:ext cx="1265400" cy="1111200"/>
          </a:xfrm>
          <a:prstGeom prst="rect">
            <a:avLst/>
          </a:prstGeom>
          <a:solidFill>
            <a:srgbClr val="FFFFFF">
              <a:alpha val="601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ff55107310_21_19"/>
          <p:cNvSpPr/>
          <p:nvPr/>
        </p:nvSpPr>
        <p:spPr>
          <a:xfrm>
            <a:off x="2667025" y="3108125"/>
            <a:ext cx="1265400" cy="1111200"/>
          </a:xfrm>
          <a:prstGeom prst="rect">
            <a:avLst/>
          </a:prstGeom>
          <a:solidFill>
            <a:srgbClr val="FFFFFF">
              <a:alpha val="601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g15780911600_0_49"/>
          <p:cNvSpPr txBox="1"/>
          <p:nvPr>
            <p:ph type="title"/>
          </p:nvPr>
        </p:nvSpPr>
        <p:spPr>
          <a:xfrm>
            <a:off x="180975" y="180975"/>
            <a:ext cx="8782200" cy="55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NSDF-Catalog: Finding Similarities Across Research Repositories</a:t>
            </a:r>
            <a:endParaRPr/>
          </a:p>
        </p:txBody>
      </p:sp>
      <p:sp>
        <p:nvSpPr>
          <p:cNvPr id="378" name="Google Shape;378;g15780911600_0_49"/>
          <p:cNvSpPr txBox="1"/>
          <p:nvPr>
            <p:ph idx="1" type="body"/>
          </p:nvPr>
        </p:nvSpPr>
        <p:spPr>
          <a:xfrm>
            <a:off x="180975" y="914400"/>
            <a:ext cx="8782200" cy="4048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solidFill>
                <a:schemeClr val="dk1"/>
              </a:solidFill>
            </a:endParaRPr>
          </a:p>
        </p:txBody>
      </p:sp>
      <p:sp>
        <p:nvSpPr>
          <p:cNvPr id="379" name="Google Shape;379;g15780911600_0_49"/>
          <p:cNvSpPr txBox="1"/>
          <p:nvPr>
            <p:ph idx="12" type="sldNum"/>
          </p:nvPr>
        </p:nvSpPr>
        <p:spPr>
          <a:xfrm>
            <a:off x="8548658" y="475846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80" name="Google Shape;380;g15780911600_0_49"/>
          <p:cNvPicPr preferRelativeResize="0"/>
          <p:nvPr/>
        </p:nvPicPr>
        <p:blipFill>
          <a:blip r:embed="rId4">
            <a:alphaModFix/>
          </a:blip>
          <a:stretch>
            <a:fillRect/>
          </a:stretch>
        </p:blipFill>
        <p:spPr>
          <a:xfrm>
            <a:off x="0" y="1452511"/>
            <a:ext cx="9143998" cy="315287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g15780911600_0_6"/>
          <p:cNvSpPr txBox="1"/>
          <p:nvPr>
            <p:ph type="title"/>
          </p:nvPr>
        </p:nvSpPr>
        <p:spPr>
          <a:xfrm>
            <a:off x="180975" y="180975"/>
            <a:ext cx="8782200" cy="552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Collaboration Opportunities</a:t>
            </a:r>
            <a:endParaRPr b="1"/>
          </a:p>
        </p:txBody>
      </p:sp>
      <p:sp>
        <p:nvSpPr>
          <p:cNvPr id="386" name="Google Shape;386;g15780911600_0_6"/>
          <p:cNvSpPr txBox="1"/>
          <p:nvPr>
            <p:ph idx="1" type="body"/>
          </p:nvPr>
        </p:nvSpPr>
        <p:spPr>
          <a:xfrm>
            <a:off x="180975" y="914400"/>
            <a:ext cx="8782200" cy="4048200"/>
          </a:xfrm>
          <a:prstGeom prst="rect">
            <a:avLst/>
          </a:prstGeom>
        </p:spPr>
        <p:txBody>
          <a:bodyPr anchorCtr="0" anchor="t" bIns="91425" lIns="91425" spcFirstLastPara="1" rIns="91425" wrap="square" tIns="91425">
            <a:normAutofit/>
          </a:bodyPr>
          <a:lstStyle/>
          <a:p>
            <a:pPr indent="-361950" lvl="0" marL="457200" rtl="0" algn="l">
              <a:lnSpc>
                <a:spcPct val="115000"/>
              </a:lnSpc>
              <a:spcBef>
                <a:spcPts val="0"/>
              </a:spcBef>
              <a:spcAft>
                <a:spcPts val="0"/>
              </a:spcAft>
              <a:buSzPts val="2100"/>
              <a:buChar char="●"/>
            </a:pPr>
            <a:r>
              <a:rPr lang="en" sz="2100"/>
              <a:t>We looking to collaborate with science teams that are sharing their or depend on other data to better understand needs for NSDF-Catalog</a:t>
            </a:r>
            <a:endParaRPr sz="2100"/>
          </a:p>
          <a:p>
            <a:pPr indent="-361950" lvl="0" marL="457200" rtl="0" algn="l">
              <a:lnSpc>
                <a:spcPct val="115000"/>
              </a:lnSpc>
              <a:spcBef>
                <a:spcPts val="1000"/>
              </a:spcBef>
              <a:spcAft>
                <a:spcPts val="0"/>
              </a:spcAft>
              <a:buSzPts val="2100"/>
              <a:buChar char="●"/>
            </a:pPr>
            <a:r>
              <a:rPr lang="en" sz="2100"/>
              <a:t>We are looking for large bodies of unindexed data to show how NSDF-Catalog can help scientists make searchable their data</a:t>
            </a:r>
            <a:endParaRPr sz="2100"/>
          </a:p>
          <a:p>
            <a:pPr indent="-361950" lvl="0" marL="457200" rtl="0" algn="l">
              <a:lnSpc>
                <a:spcPct val="115000"/>
              </a:lnSpc>
              <a:spcBef>
                <a:spcPts val="1000"/>
              </a:spcBef>
              <a:spcAft>
                <a:spcPts val="1000"/>
              </a:spcAft>
              <a:buSzPts val="2100"/>
              <a:buChar char="●"/>
            </a:pPr>
            <a:r>
              <a:rPr lang="en" sz="2100"/>
              <a:t>We are looking for scientists performing cross-disciplinary research that would leverage our search and are willing to </a:t>
            </a:r>
            <a:r>
              <a:rPr lang="en" sz="2100"/>
              <a:t>discuss their use case</a:t>
            </a:r>
            <a:endParaRPr sz="2100"/>
          </a:p>
        </p:txBody>
      </p:sp>
      <p:sp>
        <p:nvSpPr>
          <p:cNvPr id="387" name="Google Shape;387;g15780911600_0_6"/>
          <p:cNvSpPr txBox="1"/>
          <p:nvPr>
            <p:ph idx="12" type="sldNum"/>
          </p:nvPr>
        </p:nvSpPr>
        <p:spPr>
          <a:xfrm>
            <a:off x="8548658" y="475846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g15780911600_0_13"/>
          <p:cNvSpPr/>
          <p:nvPr/>
        </p:nvSpPr>
        <p:spPr>
          <a:xfrm>
            <a:off x="0" y="0"/>
            <a:ext cx="9144000" cy="51435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Background pattern&#10;&#10;Description automatically generated" id="77" name="Google Shape;77;g15780911600_0_13"/>
          <p:cNvPicPr preferRelativeResize="0"/>
          <p:nvPr/>
        </p:nvPicPr>
        <p:blipFill rotWithShape="1">
          <a:blip r:embed="rId3">
            <a:alphaModFix amt="50000"/>
          </a:blip>
          <a:srcRect b="25003" l="0" r="57332" t="0"/>
          <a:stretch/>
        </p:blipFill>
        <p:spPr>
          <a:xfrm>
            <a:off x="0" y="0"/>
            <a:ext cx="9144006" cy="5143499"/>
          </a:xfrm>
          <a:prstGeom prst="rect">
            <a:avLst/>
          </a:prstGeom>
          <a:noFill/>
          <a:ln>
            <a:noFill/>
          </a:ln>
        </p:spPr>
      </p:pic>
      <p:pic>
        <p:nvPicPr>
          <p:cNvPr id="78" name="Google Shape;78;g15780911600_0_13"/>
          <p:cNvPicPr preferRelativeResize="0"/>
          <p:nvPr/>
        </p:nvPicPr>
        <p:blipFill rotWithShape="1">
          <a:blip r:embed="rId4">
            <a:alphaModFix/>
          </a:blip>
          <a:srcRect b="0" l="0" r="0" t="0"/>
          <a:stretch/>
        </p:blipFill>
        <p:spPr>
          <a:xfrm>
            <a:off x="6636419" y="3438702"/>
            <a:ext cx="2317079" cy="1209507"/>
          </a:xfrm>
          <a:prstGeom prst="rect">
            <a:avLst/>
          </a:prstGeom>
          <a:noFill/>
          <a:ln>
            <a:noFill/>
          </a:ln>
        </p:spPr>
      </p:pic>
      <p:sp>
        <p:nvSpPr>
          <p:cNvPr id="79" name="Google Shape;79;g15780911600_0_13"/>
          <p:cNvSpPr/>
          <p:nvPr/>
        </p:nvSpPr>
        <p:spPr>
          <a:xfrm>
            <a:off x="4514849" y="4629900"/>
            <a:ext cx="82128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FEFEFE"/>
                </a:solidFill>
                <a:latin typeface="Calibri"/>
                <a:ea typeface="Calibri"/>
                <a:cs typeface="Calibri"/>
                <a:sym typeface="Calibri"/>
              </a:rPr>
              <a:t>http://nationalsciencedatafabric.org/</a:t>
            </a:r>
            <a:endParaRPr b="1" i="0" sz="100" u="none" cap="none" strike="noStrike">
              <a:solidFill>
                <a:srgbClr val="000000"/>
              </a:solidFill>
              <a:latin typeface="Arial"/>
              <a:ea typeface="Arial"/>
              <a:cs typeface="Arial"/>
              <a:sym typeface="Arial"/>
            </a:endParaRPr>
          </a:p>
        </p:txBody>
      </p:sp>
      <p:sp>
        <p:nvSpPr>
          <p:cNvPr id="80" name="Google Shape;80;g15780911600_0_13"/>
          <p:cNvSpPr/>
          <p:nvPr/>
        </p:nvSpPr>
        <p:spPr>
          <a:xfrm>
            <a:off x="-142475" y="-71250"/>
            <a:ext cx="9425100" cy="5347500"/>
          </a:xfrm>
          <a:prstGeom prst="rect">
            <a:avLst/>
          </a:prstGeom>
          <a:solidFill>
            <a:srgbClr val="000000">
              <a:alpha val="7294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g15780911600_0_13"/>
          <p:cNvSpPr txBox="1"/>
          <p:nvPr/>
        </p:nvSpPr>
        <p:spPr>
          <a:xfrm>
            <a:off x="104775" y="692025"/>
            <a:ext cx="8829600" cy="226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CCCCCC"/>
                </a:solidFill>
                <a:latin typeface="Calibri"/>
                <a:ea typeface="Calibri"/>
                <a:cs typeface="Calibri"/>
                <a:sym typeface="Calibri"/>
              </a:rPr>
              <a:t>We are building a trans-disciplinary </a:t>
            </a:r>
            <a:r>
              <a:rPr b="1" i="0" lang="en" sz="2700" u="none" cap="none" strike="noStrike">
                <a:solidFill>
                  <a:srgbClr val="FEFEFE"/>
                </a:solidFill>
                <a:latin typeface="Calibri"/>
                <a:ea typeface="Calibri"/>
                <a:cs typeface="Calibri"/>
                <a:sym typeface="Calibri"/>
              </a:rPr>
              <a:t>testbed</a:t>
            </a:r>
            <a:r>
              <a:rPr b="0" i="0" lang="en" sz="2700" u="none" cap="none" strike="noStrike">
                <a:solidFill>
                  <a:srgbClr val="D9D9D9"/>
                </a:solidFill>
                <a:latin typeface="Calibri"/>
                <a:ea typeface="Calibri"/>
                <a:cs typeface="Calibri"/>
                <a:sym typeface="Calibri"/>
              </a:rPr>
              <a:t> </a:t>
            </a:r>
            <a:r>
              <a:rPr b="0" i="0" lang="en" sz="2700" u="none" cap="none" strike="noStrike">
                <a:solidFill>
                  <a:srgbClr val="CCCCCC"/>
                </a:solidFill>
                <a:latin typeface="Calibri"/>
                <a:ea typeface="Calibri"/>
                <a:cs typeface="Calibri"/>
                <a:sym typeface="Calibri"/>
              </a:rPr>
              <a:t>that will </a:t>
            </a:r>
            <a:r>
              <a:rPr b="1" i="0" lang="en" sz="2700" u="none" cap="none" strike="noStrike">
                <a:solidFill>
                  <a:srgbClr val="FFFFFF"/>
                </a:solidFill>
                <a:latin typeface="Calibri"/>
                <a:ea typeface="Calibri"/>
                <a:cs typeface="Calibri"/>
                <a:sym typeface="Calibri"/>
              </a:rPr>
              <a:t>democratize data-driven scientific discovery</a:t>
            </a:r>
            <a:r>
              <a:rPr b="0" i="0" lang="en" sz="2700" u="none" cap="none" strike="noStrike">
                <a:solidFill>
                  <a:srgbClr val="FFFFFF"/>
                </a:solidFill>
                <a:latin typeface="Calibri"/>
                <a:ea typeface="Calibri"/>
                <a:cs typeface="Calibri"/>
                <a:sym typeface="Calibri"/>
              </a:rPr>
              <a:t> </a:t>
            </a:r>
            <a:r>
              <a:rPr b="0" i="0" lang="en" sz="2700" u="none" cap="none" strike="noStrike">
                <a:solidFill>
                  <a:srgbClr val="CCCCCC"/>
                </a:solidFill>
                <a:latin typeface="Calibri"/>
                <a:ea typeface="Calibri"/>
                <a:cs typeface="Calibri"/>
                <a:sym typeface="Calibri"/>
              </a:rPr>
              <a:t>by</a:t>
            </a:r>
            <a:r>
              <a:rPr b="0" i="0" lang="en" sz="2700" u="none" cap="none" strike="noStrike">
                <a:solidFill>
                  <a:srgbClr val="D9D9D9"/>
                </a:solidFill>
                <a:latin typeface="Calibri"/>
                <a:ea typeface="Calibri"/>
                <a:cs typeface="Calibri"/>
                <a:sym typeface="Calibri"/>
              </a:rPr>
              <a:t> </a:t>
            </a:r>
            <a:r>
              <a:rPr b="1" i="0" lang="en" sz="2700" u="none" cap="none" strike="noStrike">
                <a:solidFill>
                  <a:srgbClr val="FFFFFF"/>
                </a:solidFill>
                <a:latin typeface="Calibri"/>
                <a:ea typeface="Calibri"/>
                <a:cs typeface="Calibri"/>
                <a:sym typeface="Calibri"/>
              </a:rPr>
              <a:t>connecting an open network of institutions</a:t>
            </a:r>
            <a:r>
              <a:rPr b="0" i="0" lang="en" sz="2700" u="none" cap="none" strike="noStrike">
                <a:solidFill>
                  <a:srgbClr val="CCCCCC"/>
                </a:solidFill>
                <a:latin typeface="Calibri"/>
                <a:ea typeface="Calibri"/>
                <a:cs typeface="Calibri"/>
                <a:sym typeface="Calibri"/>
              </a:rPr>
              <a:t>, including minority serving institutions and with</a:t>
            </a:r>
            <a:r>
              <a:rPr b="1" i="0" lang="en" sz="2700" u="none" cap="none" strike="noStrike">
                <a:solidFill>
                  <a:srgbClr val="FFFFFF"/>
                </a:solidFill>
                <a:latin typeface="Calibri"/>
                <a:ea typeface="Calibri"/>
                <a:cs typeface="Calibri"/>
                <a:sym typeface="Calibri"/>
              </a:rPr>
              <a:t> a</a:t>
            </a:r>
            <a:r>
              <a:rPr b="1" i="0" lang="en" sz="2700" u="none" cap="none" strike="noStrike">
                <a:solidFill>
                  <a:srgbClr val="D9D9D9"/>
                </a:solidFill>
                <a:latin typeface="Calibri"/>
                <a:ea typeface="Calibri"/>
                <a:cs typeface="Calibri"/>
                <a:sym typeface="Calibri"/>
              </a:rPr>
              <a:t> </a:t>
            </a:r>
            <a:r>
              <a:rPr b="1" i="0" lang="en" sz="2700" u="none" cap="none" strike="noStrike">
                <a:solidFill>
                  <a:srgbClr val="FFFFFF"/>
                </a:solidFill>
                <a:latin typeface="Calibri"/>
                <a:ea typeface="Calibri"/>
                <a:cs typeface="Calibri"/>
                <a:sym typeface="Calibri"/>
              </a:rPr>
              <a:t>shared, modular, containerized data delivery environment</a:t>
            </a:r>
            <a:r>
              <a:rPr b="0" i="0" lang="en" sz="2700" u="none" cap="none" strike="noStrike">
                <a:solidFill>
                  <a:srgbClr val="D9D9D9"/>
                </a:solidFill>
                <a:latin typeface="Calibri"/>
                <a:ea typeface="Calibri"/>
                <a:cs typeface="Calibri"/>
                <a:sym typeface="Calibri"/>
              </a:rPr>
              <a:t>.						 						</a:t>
            </a:r>
            <a:endParaRPr b="0" i="0" sz="2700" u="none" cap="none" strike="noStrike">
              <a:solidFill>
                <a:srgbClr val="D9D9D9"/>
              </a:solidFill>
              <a:latin typeface="Calibri"/>
              <a:ea typeface="Calibri"/>
              <a:cs typeface="Calibri"/>
              <a:sym typeface="Calibri"/>
            </a:endParaRPr>
          </a:p>
        </p:txBody>
      </p:sp>
      <p:sp>
        <p:nvSpPr>
          <p:cNvPr id="82" name="Google Shape;82;g15780911600_0_13"/>
          <p:cNvSpPr txBox="1"/>
          <p:nvPr/>
        </p:nvSpPr>
        <p:spPr>
          <a:xfrm>
            <a:off x="104775" y="3130425"/>
            <a:ext cx="8829600" cy="1015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1" lang="en" sz="2700">
                <a:solidFill>
                  <a:srgbClr val="F9CB9C"/>
                </a:solidFill>
                <a:latin typeface="Calibri"/>
                <a:ea typeface="Calibri"/>
                <a:cs typeface="Calibri"/>
                <a:sym typeface="Calibri"/>
              </a:rPr>
              <a:t>→ Need for global index of data available</a:t>
            </a:r>
            <a:endParaRPr b="1" sz="2700">
              <a:solidFill>
                <a:srgbClr val="F9CB9C"/>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700"/>
              <a:buFont typeface="Arial"/>
              <a:buNone/>
            </a:pPr>
            <a:r>
              <a:rPr b="1" lang="en" sz="2700">
                <a:solidFill>
                  <a:srgbClr val="F9CB9C"/>
                </a:solidFill>
                <a:latin typeface="Calibri"/>
                <a:ea typeface="Calibri"/>
                <a:cs typeface="Calibri"/>
                <a:sym typeface="Calibri"/>
              </a:rPr>
              <a:t>     </a:t>
            </a:r>
            <a:r>
              <a:rPr b="1" lang="en" sz="2700">
                <a:solidFill>
                  <a:srgbClr val="F9CB9C"/>
                </a:solidFill>
                <a:latin typeface="Calibri"/>
                <a:ea typeface="Calibri"/>
                <a:cs typeface="Calibri"/>
                <a:sym typeface="Calibri"/>
              </a:rPr>
              <a:t>w</a:t>
            </a:r>
            <a:r>
              <a:rPr b="1" lang="en" sz="2700">
                <a:solidFill>
                  <a:srgbClr val="F9CB9C"/>
                </a:solidFill>
                <a:latin typeface="Calibri"/>
                <a:ea typeface="Calibri"/>
                <a:cs typeface="Calibri"/>
                <a:sym typeface="Calibri"/>
              </a:rPr>
              <a:t>ithin National Science Data Fabric</a:t>
            </a:r>
            <a:endParaRPr b="1" i="0" sz="2700" u="none" cap="none" strike="noStrike">
              <a:solidFill>
                <a:srgbClr val="F9CB9C"/>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5"/>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88" name="Google Shape;88;p5"/>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89" name="Google Shape;89;p5"/>
          <p:cNvSpPr txBox="1"/>
          <p:nvPr/>
        </p:nvSpPr>
        <p:spPr>
          <a:xfrm>
            <a:off x="4248725" y="950275"/>
            <a:ext cx="1821000" cy="9234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1800"/>
              </a:spcBef>
              <a:spcAft>
                <a:spcPts val="400"/>
              </a:spcAft>
              <a:buClr>
                <a:srgbClr val="000000"/>
              </a:buClr>
              <a:buSzPts val="1200"/>
              <a:buFont typeface="Arial"/>
              <a:buNone/>
            </a:pP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UMICH</a:t>
            </a:r>
            <a:endParaRPr b="1" i="0" sz="1200" u="none" cap="none" strike="noStrike">
              <a:solidFill>
                <a:srgbClr val="FFFFFF"/>
              </a:solidFill>
              <a:latin typeface="Calibri"/>
              <a:ea typeface="Calibri"/>
              <a:cs typeface="Calibri"/>
              <a:sym typeface="Calibri"/>
            </a:endParaRPr>
          </a:p>
        </p:txBody>
      </p:sp>
      <p:sp>
        <p:nvSpPr>
          <p:cNvPr id="90" name="Google Shape;90;p5"/>
          <p:cNvSpPr txBox="1"/>
          <p:nvPr/>
        </p:nvSpPr>
        <p:spPr>
          <a:xfrm>
            <a:off x="4495800" y="2163525"/>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UTK</a:t>
            </a:r>
            <a:endParaRPr b="0" i="0" sz="1200" u="none" cap="none" strike="noStrike">
              <a:solidFill>
                <a:srgbClr val="FFFFFF"/>
              </a:solidFill>
              <a:latin typeface="Calibri"/>
              <a:ea typeface="Calibri"/>
              <a:cs typeface="Calibri"/>
              <a:sym typeface="Calibri"/>
            </a:endParaRPr>
          </a:p>
        </p:txBody>
      </p:sp>
      <p:sp>
        <p:nvSpPr>
          <p:cNvPr id="91" name="Google Shape;91;p5"/>
          <p:cNvSpPr txBox="1"/>
          <p:nvPr/>
        </p:nvSpPr>
        <p:spPr>
          <a:xfrm>
            <a:off x="4833425" y="19314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JHU</a:t>
            </a:r>
            <a:endParaRPr b="0" i="0" sz="1200" u="none" cap="none" strike="noStrike">
              <a:solidFill>
                <a:srgbClr val="FFFFFF"/>
              </a:solidFill>
              <a:latin typeface="Calibri"/>
              <a:ea typeface="Calibri"/>
              <a:cs typeface="Calibri"/>
              <a:sym typeface="Calibri"/>
            </a:endParaRPr>
          </a:p>
        </p:txBody>
      </p:sp>
      <p:sp>
        <p:nvSpPr>
          <p:cNvPr id="92" name="Google Shape;92;p5"/>
          <p:cNvSpPr txBox="1"/>
          <p:nvPr/>
        </p:nvSpPr>
        <p:spPr>
          <a:xfrm>
            <a:off x="3408175" y="1551744"/>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UTAH</a:t>
            </a:r>
            <a:endParaRPr b="0" i="0" sz="1200" u="none" cap="none" strike="noStrike">
              <a:solidFill>
                <a:srgbClr val="FFFFFF"/>
              </a:solidFill>
              <a:latin typeface="Calibri"/>
              <a:ea typeface="Calibri"/>
              <a:cs typeface="Calibri"/>
              <a:sym typeface="Calibri"/>
            </a:endParaRPr>
          </a:p>
        </p:txBody>
      </p:sp>
      <p:sp>
        <p:nvSpPr>
          <p:cNvPr id="93" name="Google Shape;93;p5"/>
          <p:cNvSpPr txBox="1"/>
          <p:nvPr/>
        </p:nvSpPr>
        <p:spPr>
          <a:xfrm>
            <a:off x="2306875" y="2133525"/>
            <a:ext cx="10029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lt1"/>
                </a:solidFill>
                <a:latin typeface="Calibri"/>
                <a:ea typeface="Calibri"/>
                <a:cs typeface="Calibri"/>
                <a:sym typeface="Calibri"/>
              </a:rPr>
              <a:t>SDSC</a:t>
            </a:r>
            <a:endParaRPr b="1" i="0" sz="1200" u="none" cap="none" strike="noStrike">
              <a:solidFill>
                <a:schemeClr val="lt1"/>
              </a:solidFill>
              <a:latin typeface="Calibri"/>
              <a:ea typeface="Calibri"/>
              <a:cs typeface="Calibri"/>
              <a:sym typeface="Calibri"/>
            </a:endParaRPr>
          </a:p>
        </p:txBody>
      </p:sp>
      <p:sp>
        <p:nvSpPr>
          <p:cNvPr id="94" name="Google Shape;94;p5"/>
          <p:cNvSpPr txBox="1"/>
          <p:nvPr/>
        </p:nvSpPr>
        <p:spPr>
          <a:xfrm>
            <a:off x="9240450" y="222097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UTEP</a:t>
            </a:r>
            <a:endParaRPr b="1" i="0" sz="1200" u="none" cap="none" strike="noStrike">
              <a:solidFill>
                <a:srgbClr val="000000"/>
              </a:solidFill>
              <a:latin typeface="Calibri"/>
              <a:ea typeface="Calibri"/>
              <a:cs typeface="Calibri"/>
              <a:sym typeface="Calibri"/>
            </a:endParaRPr>
          </a:p>
        </p:txBody>
      </p:sp>
      <p:sp>
        <p:nvSpPr>
          <p:cNvPr id="95" name="Google Shape;95;p5"/>
          <p:cNvSpPr txBox="1"/>
          <p:nvPr/>
        </p:nvSpPr>
        <p:spPr>
          <a:xfrm>
            <a:off x="9190200" y="1617825"/>
            <a:ext cx="78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MCC</a:t>
            </a:r>
            <a:endParaRPr b="1" i="0" sz="1200" u="none" cap="none" strike="noStrike">
              <a:solidFill>
                <a:srgbClr val="000000"/>
              </a:solidFill>
              <a:latin typeface="Calibri"/>
              <a:ea typeface="Calibri"/>
              <a:cs typeface="Calibri"/>
              <a:sym typeface="Calibri"/>
            </a:endParaRPr>
          </a:p>
        </p:txBody>
      </p:sp>
      <p:sp>
        <p:nvSpPr>
          <p:cNvPr id="96" name="Google Shape;96;p5"/>
          <p:cNvSpPr txBox="1"/>
          <p:nvPr/>
        </p:nvSpPr>
        <p:spPr>
          <a:xfrm>
            <a:off x="9167275" y="2550800"/>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JSUMS</a:t>
            </a:r>
            <a:endParaRPr b="1" i="0" sz="12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p6"/>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102" name="Google Shape;102;p6"/>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103" name="Google Shape;103;p6"/>
          <p:cNvSpPr txBox="1"/>
          <p:nvPr/>
        </p:nvSpPr>
        <p:spPr>
          <a:xfrm>
            <a:off x="4248725" y="950275"/>
            <a:ext cx="1821000" cy="9234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1800"/>
              </a:spcBef>
              <a:spcAft>
                <a:spcPts val="400"/>
              </a:spcAft>
              <a:buClr>
                <a:srgbClr val="000000"/>
              </a:buClr>
              <a:buSzPts val="1200"/>
              <a:buFont typeface="Arial"/>
              <a:buNone/>
            </a:pP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UMICH</a:t>
            </a:r>
            <a:endParaRPr b="1" i="0" sz="1200" u="none" cap="none" strike="noStrike">
              <a:solidFill>
                <a:srgbClr val="FFFFFF"/>
              </a:solidFill>
              <a:latin typeface="Calibri"/>
              <a:ea typeface="Calibri"/>
              <a:cs typeface="Calibri"/>
              <a:sym typeface="Calibri"/>
            </a:endParaRPr>
          </a:p>
        </p:txBody>
      </p:sp>
      <p:sp>
        <p:nvSpPr>
          <p:cNvPr id="104" name="Google Shape;104;p6"/>
          <p:cNvSpPr txBox="1"/>
          <p:nvPr/>
        </p:nvSpPr>
        <p:spPr>
          <a:xfrm>
            <a:off x="4495800" y="2163525"/>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UTK</a:t>
            </a:r>
            <a:endParaRPr b="0" i="0" sz="1200" u="none" cap="none" strike="noStrike">
              <a:solidFill>
                <a:srgbClr val="FFFFFF"/>
              </a:solidFill>
              <a:latin typeface="Calibri"/>
              <a:ea typeface="Calibri"/>
              <a:cs typeface="Calibri"/>
              <a:sym typeface="Calibri"/>
            </a:endParaRPr>
          </a:p>
        </p:txBody>
      </p:sp>
      <p:sp>
        <p:nvSpPr>
          <p:cNvPr id="105" name="Google Shape;105;p6"/>
          <p:cNvSpPr txBox="1"/>
          <p:nvPr/>
        </p:nvSpPr>
        <p:spPr>
          <a:xfrm>
            <a:off x="4833425" y="19314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JHU</a:t>
            </a:r>
            <a:endParaRPr b="0" i="0" sz="1200" u="none" cap="none" strike="noStrike">
              <a:solidFill>
                <a:srgbClr val="FFFFFF"/>
              </a:solidFill>
              <a:latin typeface="Calibri"/>
              <a:ea typeface="Calibri"/>
              <a:cs typeface="Calibri"/>
              <a:sym typeface="Calibri"/>
            </a:endParaRPr>
          </a:p>
        </p:txBody>
      </p:sp>
      <p:sp>
        <p:nvSpPr>
          <p:cNvPr id="106" name="Google Shape;106;p6"/>
          <p:cNvSpPr txBox="1"/>
          <p:nvPr/>
        </p:nvSpPr>
        <p:spPr>
          <a:xfrm>
            <a:off x="3408175" y="1551744"/>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UTAH</a:t>
            </a:r>
            <a:endParaRPr b="0" i="0" sz="1200" u="none" cap="none" strike="noStrike">
              <a:solidFill>
                <a:srgbClr val="FFFFFF"/>
              </a:solidFill>
              <a:latin typeface="Calibri"/>
              <a:ea typeface="Calibri"/>
              <a:cs typeface="Calibri"/>
              <a:sym typeface="Calibri"/>
            </a:endParaRPr>
          </a:p>
        </p:txBody>
      </p:sp>
      <p:sp>
        <p:nvSpPr>
          <p:cNvPr id="107" name="Google Shape;107;p6"/>
          <p:cNvSpPr txBox="1"/>
          <p:nvPr/>
        </p:nvSpPr>
        <p:spPr>
          <a:xfrm>
            <a:off x="2306875" y="2133525"/>
            <a:ext cx="10029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lt1"/>
                </a:solidFill>
                <a:latin typeface="Calibri"/>
                <a:ea typeface="Calibri"/>
                <a:cs typeface="Calibri"/>
                <a:sym typeface="Calibri"/>
              </a:rPr>
              <a:t>SDSC</a:t>
            </a:r>
            <a:endParaRPr b="1" i="0" sz="1200" u="none" cap="none" strike="noStrike">
              <a:solidFill>
                <a:schemeClr val="lt1"/>
              </a:solidFill>
              <a:latin typeface="Calibri"/>
              <a:ea typeface="Calibri"/>
              <a:cs typeface="Calibri"/>
              <a:sym typeface="Calibri"/>
            </a:endParaRPr>
          </a:p>
        </p:txBody>
      </p:sp>
      <p:sp>
        <p:nvSpPr>
          <p:cNvPr id="108" name="Google Shape;108;p6"/>
          <p:cNvSpPr txBox="1"/>
          <p:nvPr/>
        </p:nvSpPr>
        <p:spPr>
          <a:xfrm>
            <a:off x="9240450" y="222097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UTEP</a:t>
            </a:r>
            <a:endParaRPr b="1" i="0" sz="1200" u="none" cap="none" strike="noStrike">
              <a:solidFill>
                <a:srgbClr val="000000"/>
              </a:solidFill>
              <a:latin typeface="Calibri"/>
              <a:ea typeface="Calibri"/>
              <a:cs typeface="Calibri"/>
              <a:sym typeface="Calibri"/>
            </a:endParaRPr>
          </a:p>
        </p:txBody>
      </p:sp>
      <p:sp>
        <p:nvSpPr>
          <p:cNvPr id="109" name="Google Shape;109;p6"/>
          <p:cNvSpPr txBox="1"/>
          <p:nvPr/>
        </p:nvSpPr>
        <p:spPr>
          <a:xfrm>
            <a:off x="9190200" y="1617825"/>
            <a:ext cx="78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MCC</a:t>
            </a:r>
            <a:endParaRPr b="1" i="0" sz="1200" u="none" cap="none" strike="noStrike">
              <a:solidFill>
                <a:srgbClr val="000000"/>
              </a:solidFill>
              <a:latin typeface="Calibri"/>
              <a:ea typeface="Calibri"/>
              <a:cs typeface="Calibri"/>
              <a:sym typeface="Calibri"/>
            </a:endParaRPr>
          </a:p>
        </p:txBody>
      </p:sp>
      <p:sp>
        <p:nvSpPr>
          <p:cNvPr id="110" name="Google Shape;110;p6"/>
          <p:cNvSpPr txBox="1"/>
          <p:nvPr/>
        </p:nvSpPr>
        <p:spPr>
          <a:xfrm>
            <a:off x="3793400" y="2178475"/>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JSUMS</a:t>
            </a:r>
            <a:endParaRPr b="1" i="0" sz="1200" u="none" cap="none" strike="noStrike">
              <a:solidFill>
                <a:srgbClr val="000000"/>
              </a:solidFill>
              <a:latin typeface="Calibri"/>
              <a:ea typeface="Calibri"/>
              <a:cs typeface="Calibri"/>
              <a:sym typeface="Calibri"/>
            </a:endParaRPr>
          </a:p>
        </p:txBody>
      </p:sp>
      <p:pic>
        <p:nvPicPr>
          <p:cNvPr id="111" name="Google Shape;111;p6"/>
          <p:cNvPicPr preferRelativeResize="0"/>
          <p:nvPr/>
        </p:nvPicPr>
        <p:blipFill rotWithShape="1">
          <a:blip r:embed="rId4">
            <a:alphaModFix/>
          </a:blip>
          <a:srcRect b="0" l="0" r="0" t="0"/>
          <a:stretch/>
        </p:blipFill>
        <p:spPr>
          <a:xfrm>
            <a:off x="5645738" y="3514648"/>
            <a:ext cx="3177175" cy="765107"/>
          </a:xfrm>
          <a:prstGeom prst="rect">
            <a:avLst/>
          </a:prstGeom>
          <a:noFill/>
          <a:ln>
            <a:noFill/>
          </a:ln>
        </p:spPr>
      </p:pic>
      <p:sp>
        <p:nvSpPr>
          <p:cNvPr id="112" name="Google Shape;112;p6"/>
          <p:cNvSpPr txBox="1"/>
          <p:nvPr/>
        </p:nvSpPr>
        <p:spPr>
          <a:xfrm>
            <a:off x="4236376" y="23328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MS-CC</a:t>
            </a:r>
            <a:endParaRPr b="0" i="0" sz="1200" u="none" cap="none" strike="noStrike">
              <a:solidFill>
                <a:schemeClr val="dk1"/>
              </a:solidFill>
              <a:latin typeface="Calibri"/>
              <a:ea typeface="Calibri"/>
              <a:cs typeface="Calibri"/>
              <a:sym typeface="Calibri"/>
            </a:endParaRPr>
          </a:p>
        </p:txBody>
      </p:sp>
      <p:sp>
        <p:nvSpPr>
          <p:cNvPr id="113" name="Google Shape;113;p6"/>
          <p:cNvSpPr txBox="1"/>
          <p:nvPr/>
        </p:nvSpPr>
        <p:spPr>
          <a:xfrm>
            <a:off x="4008600" y="1998825"/>
            <a:ext cx="78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MMC</a:t>
            </a:r>
            <a:endParaRPr b="1" i="0" sz="1200" u="none" cap="none" strike="noStrike">
              <a:solidFill>
                <a:srgbClr val="000000"/>
              </a:solidFill>
              <a:latin typeface="Calibri"/>
              <a:ea typeface="Calibri"/>
              <a:cs typeface="Calibri"/>
              <a:sym typeface="Calibri"/>
            </a:endParaRPr>
          </a:p>
        </p:txBody>
      </p:sp>
      <p:sp>
        <p:nvSpPr>
          <p:cNvPr id="114" name="Google Shape;114;p6"/>
          <p:cNvSpPr txBox="1"/>
          <p:nvPr/>
        </p:nvSpPr>
        <p:spPr>
          <a:xfrm>
            <a:off x="3373050" y="222097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UTEP</a:t>
            </a:r>
            <a:endParaRPr b="1" i="0" sz="12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7"/>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120" name="Google Shape;120;p7"/>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121" name="Google Shape;121;p7"/>
          <p:cNvSpPr txBox="1"/>
          <p:nvPr/>
        </p:nvSpPr>
        <p:spPr>
          <a:xfrm>
            <a:off x="4248725" y="950275"/>
            <a:ext cx="1821000" cy="9234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PRISMS</a:t>
            </a:r>
            <a:br>
              <a:rPr b="1" i="0" lang="en" sz="1200" u="none" cap="none" strike="noStrike">
                <a:solidFill>
                  <a:schemeClr val="dk1"/>
                </a:solidFill>
                <a:latin typeface="Calibri"/>
                <a:ea typeface="Calibri"/>
                <a:cs typeface="Calibri"/>
                <a:sym typeface="Calibri"/>
              </a:rPr>
            </a:br>
            <a:r>
              <a:rPr b="1" i="0" lang="en" sz="1200" u="none" cap="none" strike="noStrike">
                <a:solidFill>
                  <a:schemeClr val="dk1"/>
                </a:solidFill>
                <a:latin typeface="Calibri"/>
                <a:ea typeface="Calibri"/>
                <a:cs typeface="Calibri"/>
                <a:sym typeface="Calibri"/>
              </a:rPr>
              <a:t>Materials </a:t>
            </a:r>
            <a:br>
              <a:rPr b="1" i="0" lang="en" sz="1200" u="none" cap="none" strike="noStrike">
                <a:solidFill>
                  <a:schemeClr val="dk1"/>
                </a:solidFill>
                <a:latin typeface="Calibri"/>
                <a:ea typeface="Calibri"/>
                <a:cs typeface="Calibri"/>
                <a:sym typeface="Calibri"/>
              </a:rPr>
            </a:br>
            <a:r>
              <a:rPr b="1" i="0" lang="en" sz="1200" u="none" cap="none" strike="noStrike">
                <a:solidFill>
                  <a:schemeClr val="dk1"/>
                </a:solidFill>
                <a:latin typeface="Calibri"/>
                <a:ea typeface="Calibri"/>
                <a:cs typeface="Calibri"/>
                <a:sym typeface="Calibri"/>
              </a:rPr>
              <a:t>Commons</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UMICH</a:t>
            </a:r>
            <a:endParaRPr b="1" i="0" sz="1200" u="none" cap="none" strike="noStrike">
              <a:solidFill>
                <a:srgbClr val="FFFFFF"/>
              </a:solidFill>
              <a:latin typeface="Calibri"/>
              <a:ea typeface="Calibri"/>
              <a:cs typeface="Calibri"/>
              <a:sym typeface="Calibri"/>
            </a:endParaRPr>
          </a:p>
        </p:txBody>
      </p:sp>
      <p:sp>
        <p:nvSpPr>
          <p:cNvPr id="122" name="Google Shape;122;p7"/>
          <p:cNvSpPr txBox="1"/>
          <p:nvPr/>
        </p:nvSpPr>
        <p:spPr>
          <a:xfrm>
            <a:off x="4865852" y="1559476"/>
            <a:ext cx="1093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CHESS/Cornell</a:t>
            </a:r>
            <a:endParaRPr b="1" i="0" sz="1200" u="none" cap="none" strike="noStrike">
              <a:solidFill>
                <a:schemeClr val="dk1"/>
              </a:solidFill>
              <a:latin typeface="Calibri"/>
              <a:ea typeface="Calibri"/>
              <a:cs typeface="Calibri"/>
              <a:sym typeface="Calibri"/>
            </a:endParaRPr>
          </a:p>
        </p:txBody>
      </p:sp>
      <p:sp>
        <p:nvSpPr>
          <p:cNvPr id="123" name="Google Shape;123;p7"/>
          <p:cNvSpPr txBox="1"/>
          <p:nvPr/>
        </p:nvSpPr>
        <p:spPr>
          <a:xfrm>
            <a:off x="4495800" y="2163525"/>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UTK</a:t>
            </a:r>
            <a:endParaRPr b="0" i="0" sz="1200" u="none" cap="none" strike="noStrike">
              <a:solidFill>
                <a:srgbClr val="FFFFFF"/>
              </a:solidFill>
              <a:latin typeface="Calibri"/>
              <a:ea typeface="Calibri"/>
              <a:cs typeface="Calibri"/>
              <a:sym typeface="Calibri"/>
            </a:endParaRPr>
          </a:p>
        </p:txBody>
      </p:sp>
      <p:sp>
        <p:nvSpPr>
          <p:cNvPr id="124" name="Google Shape;124;p7"/>
          <p:cNvSpPr txBox="1"/>
          <p:nvPr/>
        </p:nvSpPr>
        <p:spPr>
          <a:xfrm>
            <a:off x="4833425" y="19314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JHU</a:t>
            </a:r>
            <a:endParaRPr b="0" i="0" sz="1200" u="none" cap="none" strike="noStrike">
              <a:solidFill>
                <a:srgbClr val="FFFFFF"/>
              </a:solidFill>
              <a:latin typeface="Calibri"/>
              <a:ea typeface="Calibri"/>
              <a:cs typeface="Calibri"/>
              <a:sym typeface="Calibri"/>
            </a:endParaRPr>
          </a:p>
        </p:txBody>
      </p:sp>
      <p:sp>
        <p:nvSpPr>
          <p:cNvPr id="125" name="Google Shape;125;p7"/>
          <p:cNvSpPr txBox="1"/>
          <p:nvPr/>
        </p:nvSpPr>
        <p:spPr>
          <a:xfrm>
            <a:off x="3408175" y="1551744"/>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UTAH/SCI</a:t>
            </a:r>
            <a:endParaRPr b="0" i="0" sz="1200" u="none" cap="none" strike="noStrike">
              <a:solidFill>
                <a:srgbClr val="FFFFFF"/>
              </a:solidFill>
              <a:latin typeface="Calibri"/>
              <a:ea typeface="Calibri"/>
              <a:cs typeface="Calibri"/>
              <a:sym typeface="Calibri"/>
            </a:endParaRPr>
          </a:p>
        </p:txBody>
      </p:sp>
      <p:sp>
        <p:nvSpPr>
          <p:cNvPr id="126" name="Google Shape;126;p7"/>
          <p:cNvSpPr txBox="1"/>
          <p:nvPr/>
        </p:nvSpPr>
        <p:spPr>
          <a:xfrm>
            <a:off x="4236376" y="23328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MS-CC</a:t>
            </a:r>
            <a:endParaRPr b="0" i="0" sz="1200" u="none" cap="none" strike="noStrike">
              <a:solidFill>
                <a:srgbClr val="FFFFFF"/>
              </a:solidFill>
              <a:latin typeface="Calibri"/>
              <a:ea typeface="Calibri"/>
              <a:cs typeface="Calibri"/>
              <a:sym typeface="Calibri"/>
            </a:endParaRPr>
          </a:p>
        </p:txBody>
      </p:sp>
      <p:sp>
        <p:nvSpPr>
          <p:cNvPr id="127" name="Google Shape;127;p7"/>
          <p:cNvSpPr txBox="1"/>
          <p:nvPr/>
        </p:nvSpPr>
        <p:spPr>
          <a:xfrm>
            <a:off x="2306875" y="2133525"/>
            <a:ext cx="10029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lt1"/>
                </a:solidFill>
                <a:latin typeface="Calibri"/>
                <a:ea typeface="Calibri"/>
                <a:cs typeface="Calibri"/>
                <a:sym typeface="Calibri"/>
              </a:rPr>
              <a:t>SDSC</a:t>
            </a:r>
            <a:r>
              <a:rPr b="1" i="0" lang="en" sz="1200" u="none" cap="none" strike="noStrike">
                <a:solidFill>
                  <a:schemeClr val="dk1"/>
                </a:solidFill>
                <a:latin typeface="Calibri"/>
                <a:ea typeface="Calibri"/>
                <a:cs typeface="Calibri"/>
                <a:sym typeface="Calibri"/>
              </a:rPr>
              <a:t> + OSG</a:t>
            </a:r>
            <a:r>
              <a:rPr b="1" i="0" lang="en" sz="1200" u="none" cap="none" strike="noStrike">
                <a:solidFill>
                  <a:schemeClr val="lt1"/>
                </a:solidFill>
                <a:latin typeface="Calibri"/>
                <a:ea typeface="Calibri"/>
                <a:cs typeface="Calibri"/>
                <a:sym typeface="Calibri"/>
              </a:rPr>
              <a:t> </a:t>
            </a:r>
            <a:endParaRPr b="1" i="0" sz="1200" u="none" cap="none" strike="noStrike">
              <a:solidFill>
                <a:schemeClr val="lt1"/>
              </a:solidFill>
              <a:latin typeface="Calibri"/>
              <a:ea typeface="Calibri"/>
              <a:cs typeface="Calibri"/>
              <a:sym typeface="Calibri"/>
            </a:endParaRPr>
          </a:p>
        </p:txBody>
      </p:sp>
      <p:sp>
        <p:nvSpPr>
          <p:cNvPr id="128" name="Google Shape;128;p7"/>
          <p:cNvSpPr txBox="1"/>
          <p:nvPr/>
        </p:nvSpPr>
        <p:spPr>
          <a:xfrm>
            <a:off x="5031225" y="1729638"/>
            <a:ext cx="165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MGHPCC + OSN</a:t>
            </a:r>
            <a:endParaRPr b="0" i="0" sz="1200" u="none" cap="none" strike="noStrike">
              <a:solidFill>
                <a:srgbClr val="000000"/>
              </a:solidFill>
              <a:latin typeface="Calibri"/>
              <a:ea typeface="Calibri"/>
              <a:cs typeface="Calibri"/>
              <a:sym typeface="Calibri"/>
            </a:endParaRPr>
          </a:p>
        </p:txBody>
      </p:sp>
      <p:sp>
        <p:nvSpPr>
          <p:cNvPr id="129" name="Google Shape;129;p7"/>
          <p:cNvSpPr txBox="1"/>
          <p:nvPr/>
        </p:nvSpPr>
        <p:spPr>
          <a:xfrm>
            <a:off x="9240450" y="222097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UTEP</a:t>
            </a:r>
            <a:endParaRPr b="1" i="0" sz="1200" u="none" cap="none" strike="noStrike">
              <a:solidFill>
                <a:srgbClr val="000000"/>
              </a:solidFill>
              <a:latin typeface="Calibri"/>
              <a:ea typeface="Calibri"/>
              <a:cs typeface="Calibri"/>
              <a:sym typeface="Calibri"/>
            </a:endParaRPr>
          </a:p>
        </p:txBody>
      </p:sp>
      <p:sp>
        <p:nvSpPr>
          <p:cNvPr id="130" name="Google Shape;130;p7"/>
          <p:cNvSpPr txBox="1"/>
          <p:nvPr/>
        </p:nvSpPr>
        <p:spPr>
          <a:xfrm>
            <a:off x="9190200" y="1617825"/>
            <a:ext cx="78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MCC</a:t>
            </a:r>
            <a:endParaRPr b="1" i="0" sz="1200" u="none" cap="none" strike="noStrike">
              <a:solidFill>
                <a:srgbClr val="000000"/>
              </a:solidFill>
              <a:latin typeface="Calibri"/>
              <a:ea typeface="Calibri"/>
              <a:cs typeface="Calibri"/>
              <a:sym typeface="Calibri"/>
            </a:endParaRPr>
          </a:p>
        </p:txBody>
      </p:sp>
      <p:sp>
        <p:nvSpPr>
          <p:cNvPr id="131" name="Google Shape;131;p7"/>
          <p:cNvSpPr txBox="1"/>
          <p:nvPr/>
        </p:nvSpPr>
        <p:spPr>
          <a:xfrm>
            <a:off x="9167275" y="2550800"/>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JSUMS</a:t>
            </a:r>
            <a:endParaRPr b="1" i="0" sz="1200" u="none" cap="none" strike="noStrike">
              <a:solidFill>
                <a:srgbClr val="000000"/>
              </a:solidFill>
              <a:latin typeface="Calibri"/>
              <a:ea typeface="Calibri"/>
              <a:cs typeface="Calibri"/>
              <a:sym typeface="Calibri"/>
            </a:endParaRPr>
          </a:p>
        </p:txBody>
      </p:sp>
      <p:pic>
        <p:nvPicPr>
          <p:cNvPr id="132" name="Google Shape;132;p7"/>
          <p:cNvPicPr preferRelativeResize="0"/>
          <p:nvPr/>
        </p:nvPicPr>
        <p:blipFill rotWithShape="1">
          <a:blip r:embed="rId4">
            <a:alphaModFix/>
          </a:blip>
          <a:srcRect b="0" l="0" r="0" t="0"/>
          <a:stretch/>
        </p:blipFill>
        <p:spPr>
          <a:xfrm>
            <a:off x="5645738" y="3514648"/>
            <a:ext cx="3177175" cy="765107"/>
          </a:xfrm>
          <a:prstGeom prst="rect">
            <a:avLst/>
          </a:prstGeom>
          <a:noFill/>
          <a:ln>
            <a:noFill/>
          </a:ln>
        </p:spPr>
      </p:pic>
      <p:sp>
        <p:nvSpPr>
          <p:cNvPr id="133" name="Google Shape;133;p7"/>
          <p:cNvSpPr txBox="1"/>
          <p:nvPr/>
        </p:nvSpPr>
        <p:spPr>
          <a:xfrm>
            <a:off x="3341852" y="2321476"/>
            <a:ext cx="1093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Digital Rocks</a:t>
            </a:r>
            <a:endParaRPr b="1" i="0" sz="1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8"/>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139" name="Google Shape;139;p8"/>
          <p:cNvSpPr txBox="1"/>
          <p:nvPr/>
        </p:nvSpPr>
        <p:spPr>
          <a:xfrm>
            <a:off x="6354600" y="70665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XenonNT</a:t>
            </a:r>
            <a:endParaRPr b="0" i="0" sz="1200" u="none" cap="none" strike="noStrike">
              <a:solidFill>
                <a:srgbClr val="FFFFFF"/>
              </a:solidFill>
              <a:latin typeface="Calibri"/>
              <a:ea typeface="Calibri"/>
              <a:cs typeface="Calibri"/>
              <a:sym typeface="Calibri"/>
            </a:endParaRPr>
          </a:p>
        </p:txBody>
      </p:sp>
      <p:sp>
        <p:nvSpPr>
          <p:cNvPr id="140" name="Google Shape;140;p8"/>
          <p:cNvSpPr txBox="1"/>
          <p:nvPr/>
        </p:nvSpPr>
        <p:spPr>
          <a:xfrm>
            <a:off x="4704625" y="-9090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IceCube</a:t>
            </a:r>
            <a:endParaRPr b="0" i="0" sz="1200" u="none" cap="none" strike="noStrike">
              <a:solidFill>
                <a:srgbClr val="FFFFFF"/>
              </a:solidFill>
              <a:latin typeface="Calibri"/>
              <a:ea typeface="Calibri"/>
              <a:cs typeface="Calibri"/>
              <a:sym typeface="Calibri"/>
            </a:endParaRPr>
          </a:p>
        </p:txBody>
      </p:sp>
      <p:sp>
        <p:nvSpPr>
          <p:cNvPr id="141" name="Google Shape;141;p8"/>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142" name="Google Shape;142;p8"/>
          <p:cNvSpPr txBox="1"/>
          <p:nvPr/>
        </p:nvSpPr>
        <p:spPr>
          <a:xfrm>
            <a:off x="4248725" y="950275"/>
            <a:ext cx="1821000" cy="9234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PRISMS</a:t>
            </a:r>
            <a:br>
              <a:rPr b="1" i="0" lang="en" sz="1200" u="none" cap="none" strike="noStrike">
                <a:solidFill>
                  <a:schemeClr val="dk1"/>
                </a:solidFill>
                <a:latin typeface="Calibri"/>
                <a:ea typeface="Calibri"/>
                <a:cs typeface="Calibri"/>
                <a:sym typeface="Calibri"/>
              </a:rPr>
            </a:br>
            <a:r>
              <a:rPr b="1" i="0" lang="en" sz="1200" u="none" cap="none" strike="noStrike">
                <a:solidFill>
                  <a:schemeClr val="dk1"/>
                </a:solidFill>
                <a:latin typeface="Calibri"/>
                <a:ea typeface="Calibri"/>
                <a:cs typeface="Calibri"/>
                <a:sym typeface="Calibri"/>
              </a:rPr>
              <a:t>Materials </a:t>
            </a:r>
            <a:br>
              <a:rPr b="1" i="0" lang="en" sz="1200" u="none" cap="none" strike="noStrike">
                <a:solidFill>
                  <a:schemeClr val="dk1"/>
                </a:solidFill>
                <a:latin typeface="Calibri"/>
                <a:ea typeface="Calibri"/>
                <a:cs typeface="Calibri"/>
                <a:sym typeface="Calibri"/>
              </a:rPr>
            </a:br>
            <a:r>
              <a:rPr b="1" i="0" lang="en" sz="1200" u="none" cap="none" strike="noStrike">
                <a:solidFill>
                  <a:schemeClr val="dk1"/>
                </a:solidFill>
                <a:latin typeface="Calibri"/>
                <a:ea typeface="Calibri"/>
                <a:cs typeface="Calibri"/>
                <a:sym typeface="Calibri"/>
              </a:rPr>
              <a:t>Commons</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UMICH</a:t>
            </a:r>
            <a:endParaRPr b="1" i="0" sz="1200" u="none" cap="none" strike="noStrike">
              <a:solidFill>
                <a:srgbClr val="FFFFFF"/>
              </a:solidFill>
              <a:latin typeface="Calibri"/>
              <a:ea typeface="Calibri"/>
              <a:cs typeface="Calibri"/>
              <a:sym typeface="Calibri"/>
            </a:endParaRPr>
          </a:p>
        </p:txBody>
      </p:sp>
      <p:sp>
        <p:nvSpPr>
          <p:cNvPr id="143" name="Google Shape;143;p8"/>
          <p:cNvSpPr txBox="1"/>
          <p:nvPr/>
        </p:nvSpPr>
        <p:spPr>
          <a:xfrm>
            <a:off x="4865852" y="1559476"/>
            <a:ext cx="1093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CHESS/Cornell</a:t>
            </a:r>
            <a:endParaRPr b="1" i="0" sz="1200" u="none" cap="none" strike="noStrike">
              <a:solidFill>
                <a:schemeClr val="dk1"/>
              </a:solidFill>
              <a:latin typeface="Calibri"/>
              <a:ea typeface="Calibri"/>
              <a:cs typeface="Calibri"/>
              <a:sym typeface="Calibri"/>
            </a:endParaRPr>
          </a:p>
        </p:txBody>
      </p:sp>
      <p:sp>
        <p:nvSpPr>
          <p:cNvPr id="144" name="Google Shape;144;p8"/>
          <p:cNvSpPr txBox="1"/>
          <p:nvPr/>
        </p:nvSpPr>
        <p:spPr>
          <a:xfrm>
            <a:off x="4495800" y="2163525"/>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UTK</a:t>
            </a:r>
            <a:endParaRPr b="0" i="0" sz="1200" u="none" cap="none" strike="noStrike">
              <a:solidFill>
                <a:srgbClr val="FFFFFF"/>
              </a:solidFill>
              <a:latin typeface="Calibri"/>
              <a:ea typeface="Calibri"/>
              <a:cs typeface="Calibri"/>
              <a:sym typeface="Calibri"/>
            </a:endParaRPr>
          </a:p>
        </p:txBody>
      </p:sp>
      <p:sp>
        <p:nvSpPr>
          <p:cNvPr id="145" name="Google Shape;145;p8"/>
          <p:cNvSpPr txBox="1"/>
          <p:nvPr/>
        </p:nvSpPr>
        <p:spPr>
          <a:xfrm>
            <a:off x="4833425" y="19314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JHU</a:t>
            </a:r>
            <a:endParaRPr b="0" i="0" sz="1200" u="none" cap="none" strike="noStrike">
              <a:solidFill>
                <a:srgbClr val="FFFFFF"/>
              </a:solidFill>
              <a:latin typeface="Calibri"/>
              <a:ea typeface="Calibri"/>
              <a:cs typeface="Calibri"/>
              <a:sym typeface="Calibri"/>
            </a:endParaRPr>
          </a:p>
        </p:txBody>
      </p:sp>
      <p:sp>
        <p:nvSpPr>
          <p:cNvPr id="146" name="Google Shape;146;p8"/>
          <p:cNvSpPr txBox="1"/>
          <p:nvPr/>
        </p:nvSpPr>
        <p:spPr>
          <a:xfrm>
            <a:off x="3408175" y="1551744"/>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UTAH/SCI</a:t>
            </a:r>
            <a:endParaRPr b="0" i="0" sz="1200" u="none" cap="none" strike="noStrike">
              <a:solidFill>
                <a:srgbClr val="FFFFFF"/>
              </a:solidFill>
              <a:latin typeface="Calibri"/>
              <a:ea typeface="Calibri"/>
              <a:cs typeface="Calibri"/>
              <a:sym typeface="Calibri"/>
            </a:endParaRPr>
          </a:p>
        </p:txBody>
      </p:sp>
      <p:sp>
        <p:nvSpPr>
          <p:cNvPr id="147" name="Google Shape;147;p8"/>
          <p:cNvSpPr txBox="1"/>
          <p:nvPr/>
        </p:nvSpPr>
        <p:spPr>
          <a:xfrm>
            <a:off x="4236376" y="23328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MS-CC</a:t>
            </a:r>
            <a:endParaRPr b="0" i="0" sz="1200" u="none" cap="none" strike="noStrike">
              <a:solidFill>
                <a:srgbClr val="FFFFFF"/>
              </a:solidFill>
              <a:latin typeface="Calibri"/>
              <a:ea typeface="Calibri"/>
              <a:cs typeface="Calibri"/>
              <a:sym typeface="Calibri"/>
            </a:endParaRPr>
          </a:p>
        </p:txBody>
      </p:sp>
      <p:sp>
        <p:nvSpPr>
          <p:cNvPr id="148" name="Google Shape;148;p8"/>
          <p:cNvSpPr txBox="1"/>
          <p:nvPr/>
        </p:nvSpPr>
        <p:spPr>
          <a:xfrm>
            <a:off x="2306875" y="2133525"/>
            <a:ext cx="10029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lt1"/>
                </a:solidFill>
                <a:latin typeface="Calibri"/>
                <a:ea typeface="Calibri"/>
                <a:cs typeface="Calibri"/>
                <a:sym typeface="Calibri"/>
              </a:rPr>
              <a:t>SDSC </a:t>
            </a:r>
            <a:r>
              <a:rPr b="1" i="0" lang="en" sz="1200" u="none" cap="none" strike="noStrike">
                <a:solidFill>
                  <a:schemeClr val="dk1"/>
                </a:solidFill>
                <a:latin typeface="Calibri"/>
                <a:ea typeface="Calibri"/>
                <a:cs typeface="Calibri"/>
                <a:sym typeface="Calibri"/>
              </a:rPr>
              <a:t>+ OSG </a:t>
            </a:r>
            <a:endParaRPr b="1" i="0" sz="1200" u="none" cap="none" strike="noStrike">
              <a:solidFill>
                <a:schemeClr val="dk1"/>
              </a:solidFill>
              <a:latin typeface="Calibri"/>
              <a:ea typeface="Calibri"/>
              <a:cs typeface="Calibri"/>
              <a:sym typeface="Calibri"/>
            </a:endParaRPr>
          </a:p>
        </p:txBody>
      </p:sp>
      <p:sp>
        <p:nvSpPr>
          <p:cNvPr id="149" name="Google Shape;149;p8"/>
          <p:cNvSpPr txBox="1"/>
          <p:nvPr/>
        </p:nvSpPr>
        <p:spPr>
          <a:xfrm>
            <a:off x="5031225" y="1729638"/>
            <a:ext cx="165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MGHPCC + OSN</a:t>
            </a:r>
            <a:endParaRPr b="1" i="0" sz="1200" u="none" cap="none" strike="noStrike">
              <a:solidFill>
                <a:schemeClr val="dk1"/>
              </a:solidFill>
              <a:latin typeface="Calibri"/>
              <a:ea typeface="Calibri"/>
              <a:cs typeface="Calibri"/>
              <a:sym typeface="Calibri"/>
            </a:endParaRPr>
          </a:p>
        </p:txBody>
      </p:sp>
      <p:sp>
        <p:nvSpPr>
          <p:cNvPr id="150" name="Google Shape;150;p8"/>
          <p:cNvSpPr txBox="1"/>
          <p:nvPr/>
        </p:nvSpPr>
        <p:spPr>
          <a:xfrm>
            <a:off x="9240450" y="222097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UTEP</a:t>
            </a:r>
            <a:endParaRPr b="1" i="0" sz="1200" u="none" cap="none" strike="noStrike">
              <a:solidFill>
                <a:srgbClr val="000000"/>
              </a:solidFill>
              <a:latin typeface="Calibri"/>
              <a:ea typeface="Calibri"/>
              <a:cs typeface="Calibri"/>
              <a:sym typeface="Calibri"/>
            </a:endParaRPr>
          </a:p>
        </p:txBody>
      </p:sp>
      <p:sp>
        <p:nvSpPr>
          <p:cNvPr id="151" name="Google Shape;151;p8"/>
          <p:cNvSpPr txBox="1"/>
          <p:nvPr/>
        </p:nvSpPr>
        <p:spPr>
          <a:xfrm>
            <a:off x="9190200" y="1617825"/>
            <a:ext cx="78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MCC</a:t>
            </a:r>
            <a:endParaRPr b="1" i="0" sz="1200" u="none" cap="none" strike="noStrike">
              <a:solidFill>
                <a:srgbClr val="000000"/>
              </a:solidFill>
              <a:latin typeface="Calibri"/>
              <a:ea typeface="Calibri"/>
              <a:cs typeface="Calibri"/>
              <a:sym typeface="Calibri"/>
            </a:endParaRPr>
          </a:p>
        </p:txBody>
      </p:sp>
      <p:sp>
        <p:nvSpPr>
          <p:cNvPr id="152" name="Google Shape;152;p8"/>
          <p:cNvSpPr txBox="1"/>
          <p:nvPr/>
        </p:nvSpPr>
        <p:spPr>
          <a:xfrm>
            <a:off x="9167275" y="2550800"/>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JSUMS</a:t>
            </a:r>
            <a:endParaRPr b="1" i="0" sz="1200" u="none" cap="none" strike="noStrike">
              <a:solidFill>
                <a:srgbClr val="000000"/>
              </a:solidFill>
              <a:latin typeface="Calibri"/>
              <a:ea typeface="Calibri"/>
              <a:cs typeface="Calibri"/>
              <a:sym typeface="Calibri"/>
            </a:endParaRPr>
          </a:p>
        </p:txBody>
      </p:sp>
      <p:pic>
        <p:nvPicPr>
          <p:cNvPr id="153" name="Google Shape;153;p8"/>
          <p:cNvPicPr preferRelativeResize="0"/>
          <p:nvPr/>
        </p:nvPicPr>
        <p:blipFill rotWithShape="1">
          <a:blip r:embed="rId4">
            <a:alphaModFix/>
          </a:blip>
          <a:srcRect b="0" l="0" r="0" t="0"/>
          <a:stretch/>
        </p:blipFill>
        <p:spPr>
          <a:xfrm>
            <a:off x="5645738" y="3514648"/>
            <a:ext cx="3177175" cy="765107"/>
          </a:xfrm>
          <a:prstGeom prst="rect">
            <a:avLst/>
          </a:prstGeom>
          <a:noFill/>
          <a:ln>
            <a:noFill/>
          </a:ln>
        </p:spPr>
      </p:pic>
      <p:sp>
        <p:nvSpPr>
          <p:cNvPr id="154" name="Google Shape;154;p8"/>
          <p:cNvSpPr txBox="1"/>
          <p:nvPr/>
        </p:nvSpPr>
        <p:spPr>
          <a:xfrm>
            <a:off x="3341852" y="2321476"/>
            <a:ext cx="1093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Digital Rocks</a:t>
            </a:r>
            <a:endParaRPr b="1" i="0" sz="1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9"/>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id="160" name="Google Shape;160;p9"/>
          <p:cNvPicPr preferRelativeResize="0"/>
          <p:nvPr/>
        </p:nvPicPr>
        <p:blipFill rotWithShape="1">
          <a:blip r:embed="rId4">
            <a:alphaModFix/>
          </a:blip>
          <a:srcRect b="0" l="0" r="0" t="0"/>
          <a:stretch/>
        </p:blipFill>
        <p:spPr>
          <a:xfrm>
            <a:off x="5645738" y="3514648"/>
            <a:ext cx="3177175" cy="765107"/>
          </a:xfrm>
          <a:prstGeom prst="rect">
            <a:avLst/>
          </a:prstGeom>
          <a:noFill/>
          <a:ln>
            <a:noFill/>
          </a:ln>
        </p:spPr>
      </p:pic>
      <p:sp>
        <p:nvSpPr>
          <p:cNvPr id="161" name="Google Shape;161;p9"/>
          <p:cNvSpPr txBox="1"/>
          <p:nvPr/>
        </p:nvSpPr>
        <p:spPr>
          <a:xfrm>
            <a:off x="6354600" y="70665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XenonNT</a:t>
            </a:r>
            <a:endParaRPr b="0" i="0" sz="1200" u="none" cap="none" strike="noStrike">
              <a:solidFill>
                <a:srgbClr val="FFFFFF"/>
              </a:solidFill>
              <a:latin typeface="Calibri"/>
              <a:ea typeface="Calibri"/>
              <a:cs typeface="Calibri"/>
              <a:sym typeface="Calibri"/>
            </a:endParaRPr>
          </a:p>
        </p:txBody>
      </p:sp>
      <p:sp>
        <p:nvSpPr>
          <p:cNvPr id="162" name="Google Shape;162;p9"/>
          <p:cNvSpPr txBox="1"/>
          <p:nvPr/>
        </p:nvSpPr>
        <p:spPr>
          <a:xfrm>
            <a:off x="4704625" y="-9090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IceCube</a:t>
            </a:r>
            <a:endParaRPr b="0" i="0" sz="1200" u="none" cap="none" strike="noStrike">
              <a:solidFill>
                <a:srgbClr val="FFFFFF"/>
              </a:solidFill>
              <a:latin typeface="Calibri"/>
              <a:ea typeface="Calibri"/>
              <a:cs typeface="Calibri"/>
              <a:sym typeface="Calibri"/>
            </a:endParaRPr>
          </a:p>
        </p:txBody>
      </p:sp>
      <p:sp>
        <p:nvSpPr>
          <p:cNvPr id="163" name="Google Shape;163;p9"/>
          <p:cNvSpPr txBox="1"/>
          <p:nvPr/>
        </p:nvSpPr>
        <p:spPr>
          <a:xfrm>
            <a:off x="3838800" y="249555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TACC</a:t>
            </a:r>
            <a:endParaRPr b="0" i="0" sz="1200" u="none" cap="none" strike="noStrike">
              <a:solidFill>
                <a:srgbClr val="000000"/>
              </a:solidFill>
              <a:latin typeface="Calibri"/>
              <a:ea typeface="Calibri"/>
              <a:cs typeface="Calibri"/>
              <a:sym typeface="Calibri"/>
            </a:endParaRPr>
          </a:p>
        </p:txBody>
      </p:sp>
      <p:sp>
        <p:nvSpPr>
          <p:cNvPr id="164" name="Google Shape;164;p9"/>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165" name="Google Shape;165;p9"/>
          <p:cNvSpPr txBox="1"/>
          <p:nvPr/>
        </p:nvSpPr>
        <p:spPr>
          <a:xfrm>
            <a:off x="4248725" y="950275"/>
            <a:ext cx="1821000" cy="9234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PRISMS</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Materials </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Commons</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UMICH</a:t>
            </a:r>
            <a:endParaRPr b="1" i="0" sz="1200" u="none" cap="none" strike="noStrike">
              <a:solidFill>
                <a:srgbClr val="FFFFFF"/>
              </a:solidFill>
              <a:latin typeface="Calibri"/>
              <a:ea typeface="Calibri"/>
              <a:cs typeface="Calibri"/>
              <a:sym typeface="Calibri"/>
            </a:endParaRPr>
          </a:p>
        </p:txBody>
      </p:sp>
      <p:sp>
        <p:nvSpPr>
          <p:cNvPr id="166" name="Google Shape;166;p9"/>
          <p:cNvSpPr txBox="1"/>
          <p:nvPr/>
        </p:nvSpPr>
        <p:spPr>
          <a:xfrm>
            <a:off x="4865852" y="1559476"/>
            <a:ext cx="1093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CHESS/Cornell</a:t>
            </a:r>
            <a:endParaRPr b="1" i="0" sz="1200" u="none" cap="none" strike="noStrike">
              <a:solidFill>
                <a:srgbClr val="FFFFFF"/>
              </a:solidFill>
              <a:latin typeface="Calibri"/>
              <a:ea typeface="Calibri"/>
              <a:cs typeface="Calibri"/>
              <a:sym typeface="Calibri"/>
            </a:endParaRPr>
          </a:p>
        </p:txBody>
      </p:sp>
      <p:sp>
        <p:nvSpPr>
          <p:cNvPr id="167" name="Google Shape;167;p9"/>
          <p:cNvSpPr txBox="1"/>
          <p:nvPr/>
        </p:nvSpPr>
        <p:spPr>
          <a:xfrm>
            <a:off x="4495800" y="2163525"/>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UTK</a:t>
            </a:r>
            <a:endParaRPr b="0" i="0" sz="1200" u="none" cap="none" strike="noStrike">
              <a:solidFill>
                <a:srgbClr val="FFFFFF"/>
              </a:solidFill>
              <a:latin typeface="Calibri"/>
              <a:ea typeface="Calibri"/>
              <a:cs typeface="Calibri"/>
              <a:sym typeface="Calibri"/>
            </a:endParaRPr>
          </a:p>
        </p:txBody>
      </p:sp>
      <p:sp>
        <p:nvSpPr>
          <p:cNvPr id="168" name="Google Shape;168;p9"/>
          <p:cNvSpPr txBox="1"/>
          <p:nvPr/>
        </p:nvSpPr>
        <p:spPr>
          <a:xfrm>
            <a:off x="4833425" y="19314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JHU</a:t>
            </a:r>
            <a:endParaRPr b="0" i="0" sz="1200" u="none" cap="none" strike="noStrike">
              <a:solidFill>
                <a:srgbClr val="FFFFFF"/>
              </a:solidFill>
              <a:latin typeface="Calibri"/>
              <a:ea typeface="Calibri"/>
              <a:cs typeface="Calibri"/>
              <a:sym typeface="Calibri"/>
            </a:endParaRPr>
          </a:p>
        </p:txBody>
      </p:sp>
      <p:sp>
        <p:nvSpPr>
          <p:cNvPr id="169" name="Google Shape;169;p9"/>
          <p:cNvSpPr txBox="1"/>
          <p:nvPr/>
        </p:nvSpPr>
        <p:spPr>
          <a:xfrm>
            <a:off x="3408175" y="1551744"/>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UTAH/SCI</a:t>
            </a:r>
            <a:endParaRPr b="0" i="0" sz="1200" u="none" cap="none" strike="noStrike">
              <a:solidFill>
                <a:srgbClr val="FFFFFF"/>
              </a:solidFill>
              <a:latin typeface="Calibri"/>
              <a:ea typeface="Calibri"/>
              <a:cs typeface="Calibri"/>
              <a:sym typeface="Calibri"/>
            </a:endParaRPr>
          </a:p>
        </p:txBody>
      </p:sp>
      <p:sp>
        <p:nvSpPr>
          <p:cNvPr id="170" name="Google Shape;170;p9"/>
          <p:cNvSpPr txBox="1"/>
          <p:nvPr/>
        </p:nvSpPr>
        <p:spPr>
          <a:xfrm>
            <a:off x="4236376" y="23328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MS-CC</a:t>
            </a:r>
            <a:endParaRPr b="0" i="0" sz="1200" u="none" cap="none" strike="noStrike">
              <a:solidFill>
                <a:srgbClr val="FFFFFF"/>
              </a:solidFill>
              <a:latin typeface="Calibri"/>
              <a:ea typeface="Calibri"/>
              <a:cs typeface="Calibri"/>
              <a:sym typeface="Calibri"/>
            </a:endParaRPr>
          </a:p>
        </p:txBody>
      </p:sp>
      <p:sp>
        <p:nvSpPr>
          <p:cNvPr id="171" name="Google Shape;171;p9"/>
          <p:cNvSpPr txBox="1"/>
          <p:nvPr/>
        </p:nvSpPr>
        <p:spPr>
          <a:xfrm>
            <a:off x="2306875" y="2133525"/>
            <a:ext cx="10029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lt1"/>
                </a:solidFill>
                <a:latin typeface="Calibri"/>
                <a:ea typeface="Calibri"/>
                <a:cs typeface="Calibri"/>
                <a:sym typeface="Calibri"/>
              </a:rPr>
              <a:t>SDSC </a:t>
            </a:r>
            <a:r>
              <a:rPr b="1" i="0" lang="en" sz="1200" u="none" cap="none" strike="noStrike">
                <a:solidFill>
                  <a:schemeClr val="dk1"/>
                </a:solidFill>
                <a:latin typeface="Calibri"/>
                <a:ea typeface="Calibri"/>
                <a:cs typeface="Calibri"/>
                <a:sym typeface="Calibri"/>
              </a:rPr>
              <a:t>+ OSG</a:t>
            </a:r>
            <a:endParaRPr b="1" i="0" sz="1200" u="none" cap="none" strike="noStrike">
              <a:solidFill>
                <a:schemeClr val="dk1"/>
              </a:solidFill>
              <a:latin typeface="Calibri"/>
              <a:ea typeface="Calibri"/>
              <a:cs typeface="Calibri"/>
              <a:sym typeface="Calibri"/>
            </a:endParaRPr>
          </a:p>
        </p:txBody>
      </p:sp>
      <p:sp>
        <p:nvSpPr>
          <p:cNvPr id="172" name="Google Shape;172;p9"/>
          <p:cNvSpPr txBox="1"/>
          <p:nvPr/>
        </p:nvSpPr>
        <p:spPr>
          <a:xfrm>
            <a:off x="5031225" y="1729638"/>
            <a:ext cx="165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MGHPCC + OSN</a:t>
            </a:r>
            <a:endParaRPr b="0" i="0" sz="1200" u="none" cap="none" strike="noStrike">
              <a:solidFill>
                <a:srgbClr val="000000"/>
              </a:solidFill>
              <a:latin typeface="Calibri"/>
              <a:ea typeface="Calibri"/>
              <a:cs typeface="Calibri"/>
              <a:sym typeface="Calibri"/>
            </a:endParaRPr>
          </a:p>
        </p:txBody>
      </p:sp>
      <p:sp>
        <p:nvSpPr>
          <p:cNvPr id="173" name="Google Shape;173;p9"/>
          <p:cNvSpPr txBox="1"/>
          <p:nvPr/>
        </p:nvSpPr>
        <p:spPr>
          <a:xfrm>
            <a:off x="3591575" y="217112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 </a:t>
            </a:r>
            <a:r>
              <a:rPr b="1" i="0" lang="en" sz="1200" u="none" cap="none" strike="noStrike">
                <a:solidFill>
                  <a:srgbClr val="000000"/>
                </a:solidFill>
                <a:latin typeface="Calibri"/>
                <a:ea typeface="Calibri"/>
                <a:cs typeface="Calibri"/>
                <a:sym typeface="Calibri"/>
              </a:rPr>
              <a:t>SNL</a:t>
            </a:r>
            <a:endParaRPr b="0" i="0" sz="1200" u="none" cap="none" strike="noStrike">
              <a:solidFill>
                <a:srgbClr val="000000"/>
              </a:solidFill>
              <a:latin typeface="Calibri"/>
              <a:ea typeface="Calibri"/>
              <a:cs typeface="Calibri"/>
              <a:sym typeface="Calibri"/>
            </a:endParaRPr>
          </a:p>
        </p:txBody>
      </p:sp>
      <p:sp>
        <p:nvSpPr>
          <p:cNvPr id="174" name="Google Shape;174;p9"/>
          <p:cNvSpPr txBox="1"/>
          <p:nvPr/>
        </p:nvSpPr>
        <p:spPr>
          <a:xfrm>
            <a:off x="9240450" y="222097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UTEP</a:t>
            </a:r>
            <a:endParaRPr b="1" i="0" sz="1200" u="none" cap="none" strike="noStrike">
              <a:solidFill>
                <a:srgbClr val="000000"/>
              </a:solidFill>
              <a:latin typeface="Calibri"/>
              <a:ea typeface="Calibri"/>
              <a:cs typeface="Calibri"/>
              <a:sym typeface="Calibri"/>
            </a:endParaRPr>
          </a:p>
        </p:txBody>
      </p:sp>
      <p:sp>
        <p:nvSpPr>
          <p:cNvPr id="175" name="Google Shape;175;p9"/>
          <p:cNvSpPr txBox="1"/>
          <p:nvPr/>
        </p:nvSpPr>
        <p:spPr>
          <a:xfrm>
            <a:off x="9190200" y="1617825"/>
            <a:ext cx="78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MCC</a:t>
            </a:r>
            <a:endParaRPr b="1" i="0" sz="1200" u="none" cap="none" strike="noStrike">
              <a:solidFill>
                <a:srgbClr val="000000"/>
              </a:solidFill>
              <a:latin typeface="Calibri"/>
              <a:ea typeface="Calibri"/>
              <a:cs typeface="Calibri"/>
              <a:sym typeface="Calibri"/>
            </a:endParaRPr>
          </a:p>
        </p:txBody>
      </p:sp>
      <p:sp>
        <p:nvSpPr>
          <p:cNvPr id="176" name="Google Shape;176;p9"/>
          <p:cNvSpPr txBox="1"/>
          <p:nvPr/>
        </p:nvSpPr>
        <p:spPr>
          <a:xfrm>
            <a:off x="9167275" y="2550800"/>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JSUMS</a:t>
            </a:r>
            <a:endParaRPr b="1" i="0" sz="1200" u="none" cap="none" strike="noStrike">
              <a:solidFill>
                <a:srgbClr val="000000"/>
              </a:solidFill>
              <a:latin typeface="Calibri"/>
              <a:ea typeface="Calibri"/>
              <a:cs typeface="Calibri"/>
              <a:sym typeface="Calibri"/>
            </a:endParaRPr>
          </a:p>
        </p:txBody>
      </p:sp>
      <p:sp>
        <p:nvSpPr>
          <p:cNvPr id="177" name="Google Shape;177;p9"/>
          <p:cNvSpPr txBox="1"/>
          <p:nvPr/>
        </p:nvSpPr>
        <p:spPr>
          <a:xfrm>
            <a:off x="2891475" y="164507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LLNL</a:t>
            </a:r>
            <a:endParaRPr b="0" i="0" sz="1200" u="none" cap="none" strike="noStrike">
              <a:solidFill>
                <a:srgbClr val="000000"/>
              </a:solidFill>
              <a:latin typeface="Calibri"/>
              <a:ea typeface="Calibri"/>
              <a:cs typeface="Calibri"/>
              <a:sym typeface="Calibri"/>
            </a:endParaRPr>
          </a:p>
        </p:txBody>
      </p:sp>
      <p:sp>
        <p:nvSpPr>
          <p:cNvPr id="178" name="Google Shape;178;p9"/>
          <p:cNvSpPr txBox="1"/>
          <p:nvPr/>
        </p:nvSpPr>
        <p:spPr>
          <a:xfrm>
            <a:off x="3582900" y="1730450"/>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CHPC</a:t>
            </a:r>
            <a:endParaRPr b="0" i="0" sz="1200" u="none" cap="none" strike="noStrike">
              <a:solidFill>
                <a:schemeClr val="dk1"/>
              </a:solidFill>
              <a:latin typeface="Calibri"/>
              <a:ea typeface="Calibri"/>
              <a:cs typeface="Calibri"/>
              <a:sym typeface="Calibri"/>
            </a:endParaRPr>
          </a:p>
        </p:txBody>
      </p:sp>
      <p:sp>
        <p:nvSpPr>
          <p:cNvPr id="179" name="Google Shape;179;p9"/>
          <p:cNvSpPr txBox="1"/>
          <p:nvPr/>
        </p:nvSpPr>
        <p:spPr>
          <a:xfrm>
            <a:off x="3341852" y="2321476"/>
            <a:ext cx="1093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EFEFE"/>
                </a:solidFill>
                <a:latin typeface="Calibri"/>
                <a:ea typeface="Calibri"/>
                <a:cs typeface="Calibri"/>
                <a:sym typeface="Calibri"/>
              </a:rPr>
              <a:t>Digital Rocks</a:t>
            </a:r>
            <a:endParaRPr b="1" i="0" sz="1200" u="none" cap="none" strike="noStrike">
              <a:solidFill>
                <a:srgbClr val="FEFEFE"/>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10"/>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id="185" name="Google Shape;185;p10"/>
          <p:cNvPicPr preferRelativeResize="0"/>
          <p:nvPr/>
        </p:nvPicPr>
        <p:blipFill rotWithShape="1">
          <a:blip r:embed="rId4">
            <a:alphaModFix/>
          </a:blip>
          <a:srcRect b="0" l="0" r="0" t="0"/>
          <a:stretch/>
        </p:blipFill>
        <p:spPr>
          <a:xfrm>
            <a:off x="5645738" y="3514648"/>
            <a:ext cx="3177175" cy="765107"/>
          </a:xfrm>
          <a:prstGeom prst="rect">
            <a:avLst/>
          </a:prstGeom>
          <a:noFill/>
          <a:ln>
            <a:noFill/>
          </a:ln>
        </p:spPr>
      </p:pic>
      <p:sp>
        <p:nvSpPr>
          <p:cNvPr id="186" name="Google Shape;186;p10"/>
          <p:cNvSpPr txBox="1"/>
          <p:nvPr/>
        </p:nvSpPr>
        <p:spPr>
          <a:xfrm>
            <a:off x="6354600" y="70665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XenonNT</a:t>
            </a:r>
            <a:endParaRPr b="0" i="0" sz="1200" u="none" cap="none" strike="noStrike">
              <a:solidFill>
                <a:srgbClr val="FFFFFF"/>
              </a:solidFill>
              <a:latin typeface="Calibri"/>
              <a:ea typeface="Calibri"/>
              <a:cs typeface="Calibri"/>
              <a:sym typeface="Calibri"/>
            </a:endParaRPr>
          </a:p>
        </p:txBody>
      </p:sp>
      <p:sp>
        <p:nvSpPr>
          <p:cNvPr id="187" name="Google Shape;187;p10"/>
          <p:cNvSpPr txBox="1"/>
          <p:nvPr/>
        </p:nvSpPr>
        <p:spPr>
          <a:xfrm>
            <a:off x="4704625" y="-9090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IceCube</a:t>
            </a:r>
            <a:endParaRPr b="0" i="0" sz="1200" u="none" cap="none" strike="noStrike">
              <a:solidFill>
                <a:srgbClr val="FFFFFF"/>
              </a:solidFill>
              <a:latin typeface="Calibri"/>
              <a:ea typeface="Calibri"/>
              <a:cs typeface="Calibri"/>
              <a:sym typeface="Calibri"/>
            </a:endParaRPr>
          </a:p>
        </p:txBody>
      </p:sp>
      <p:sp>
        <p:nvSpPr>
          <p:cNvPr id="188" name="Google Shape;188;p10"/>
          <p:cNvSpPr txBox="1"/>
          <p:nvPr/>
        </p:nvSpPr>
        <p:spPr>
          <a:xfrm>
            <a:off x="3838800" y="249555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TACC</a:t>
            </a:r>
            <a:endParaRPr b="0" i="0" sz="1200" u="none" cap="none" strike="noStrike">
              <a:solidFill>
                <a:srgbClr val="FFFFFF"/>
              </a:solidFill>
              <a:latin typeface="Calibri"/>
              <a:ea typeface="Calibri"/>
              <a:cs typeface="Calibri"/>
              <a:sym typeface="Calibri"/>
            </a:endParaRPr>
          </a:p>
        </p:txBody>
      </p:sp>
      <p:sp>
        <p:nvSpPr>
          <p:cNvPr id="189" name="Google Shape;189;p10"/>
          <p:cNvSpPr txBox="1"/>
          <p:nvPr>
            <p:ph idx="12" type="sldNum"/>
          </p:nvPr>
        </p:nvSpPr>
        <p:spPr>
          <a:xfrm>
            <a:off x="8548658" y="475846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190" name="Google Shape;190;p10"/>
          <p:cNvSpPr txBox="1"/>
          <p:nvPr/>
        </p:nvSpPr>
        <p:spPr>
          <a:xfrm>
            <a:off x="4248725" y="950275"/>
            <a:ext cx="1821000" cy="9234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PRISMS</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Materials </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Commons</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UMICH</a:t>
            </a:r>
            <a:endParaRPr b="1" i="0" sz="1200" u="none" cap="none" strike="noStrike">
              <a:solidFill>
                <a:srgbClr val="FFFFFF"/>
              </a:solidFill>
              <a:latin typeface="Calibri"/>
              <a:ea typeface="Calibri"/>
              <a:cs typeface="Calibri"/>
              <a:sym typeface="Calibri"/>
            </a:endParaRPr>
          </a:p>
        </p:txBody>
      </p:sp>
      <p:sp>
        <p:nvSpPr>
          <p:cNvPr id="191" name="Google Shape;191;p10"/>
          <p:cNvSpPr txBox="1"/>
          <p:nvPr/>
        </p:nvSpPr>
        <p:spPr>
          <a:xfrm>
            <a:off x="4865852" y="1559476"/>
            <a:ext cx="1093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CHESS/Cornell</a:t>
            </a:r>
            <a:endParaRPr b="1" i="0" sz="1200" u="none" cap="none" strike="noStrike">
              <a:solidFill>
                <a:srgbClr val="FFFFFF"/>
              </a:solidFill>
              <a:latin typeface="Calibri"/>
              <a:ea typeface="Calibri"/>
              <a:cs typeface="Calibri"/>
              <a:sym typeface="Calibri"/>
            </a:endParaRPr>
          </a:p>
        </p:txBody>
      </p:sp>
      <p:sp>
        <p:nvSpPr>
          <p:cNvPr id="192" name="Google Shape;192;p10"/>
          <p:cNvSpPr txBox="1"/>
          <p:nvPr/>
        </p:nvSpPr>
        <p:spPr>
          <a:xfrm>
            <a:off x="4495800" y="2163525"/>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UTK</a:t>
            </a:r>
            <a:endParaRPr b="0" i="0" sz="1200" u="none" cap="none" strike="noStrike">
              <a:solidFill>
                <a:srgbClr val="FFFFFF"/>
              </a:solidFill>
              <a:latin typeface="Calibri"/>
              <a:ea typeface="Calibri"/>
              <a:cs typeface="Calibri"/>
              <a:sym typeface="Calibri"/>
            </a:endParaRPr>
          </a:p>
        </p:txBody>
      </p:sp>
      <p:sp>
        <p:nvSpPr>
          <p:cNvPr id="193" name="Google Shape;193;p10"/>
          <p:cNvSpPr txBox="1"/>
          <p:nvPr/>
        </p:nvSpPr>
        <p:spPr>
          <a:xfrm>
            <a:off x="4833425" y="19314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JHU</a:t>
            </a:r>
            <a:endParaRPr b="0" i="0" sz="1200" u="none" cap="none" strike="noStrike">
              <a:solidFill>
                <a:srgbClr val="FFFFFF"/>
              </a:solidFill>
              <a:latin typeface="Calibri"/>
              <a:ea typeface="Calibri"/>
              <a:cs typeface="Calibri"/>
              <a:sym typeface="Calibri"/>
            </a:endParaRPr>
          </a:p>
        </p:txBody>
      </p:sp>
      <p:sp>
        <p:nvSpPr>
          <p:cNvPr id="194" name="Google Shape;194;p10"/>
          <p:cNvSpPr txBox="1"/>
          <p:nvPr/>
        </p:nvSpPr>
        <p:spPr>
          <a:xfrm>
            <a:off x="3408175" y="1551744"/>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UTAH/SCI</a:t>
            </a:r>
            <a:endParaRPr b="0" i="0" sz="1200" u="none" cap="none" strike="noStrike">
              <a:solidFill>
                <a:srgbClr val="FFFFFF"/>
              </a:solidFill>
              <a:latin typeface="Calibri"/>
              <a:ea typeface="Calibri"/>
              <a:cs typeface="Calibri"/>
              <a:sym typeface="Calibri"/>
            </a:endParaRPr>
          </a:p>
        </p:txBody>
      </p:sp>
      <p:sp>
        <p:nvSpPr>
          <p:cNvPr id="195" name="Google Shape;195;p10"/>
          <p:cNvSpPr txBox="1"/>
          <p:nvPr/>
        </p:nvSpPr>
        <p:spPr>
          <a:xfrm>
            <a:off x="4236376" y="23328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MS-CC</a:t>
            </a:r>
            <a:endParaRPr b="0" i="0" sz="1200" u="none" cap="none" strike="noStrike">
              <a:solidFill>
                <a:srgbClr val="FFFFFF"/>
              </a:solidFill>
              <a:latin typeface="Calibri"/>
              <a:ea typeface="Calibri"/>
              <a:cs typeface="Calibri"/>
              <a:sym typeface="Calibri"/>
            </a:endParaRPr>
          </a:p>
        </p:txBody>
      </p:sp>
      <p:sp>
        <p:nvSpPr>
          <p:cNvPr id="196" name="Google Shape;196;p10"/>
          <p:cNvSpPr txBox="1"/>
          <p:nvPr/>
        </p:nvSpPr>
        <p:spPr>
          <a:xfrm>
            <a:off x="2306875" y="2133525"/>
            <a:ext cx="10029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lt1"/>
                </a:solidFill>
                <a:latin typeface="Calibri"/>
                <a:ea typeface="Calibri"/>
                <a:cs typeface="Calibri"/>
                <a:sym typeface="Calibri"/>
              </a:rPr>
              <a:t>SDSC </a:t>
            </a:r>
            <a:r>
              <a:rPr b="1" i="0" lang="en" sz="1200" u="none" cap="none" strike="noStrike">
                <a:solidFill>
                  <a:srgbClr val="000000"/>
                </a:solidFill>
                <a:latin typeface="Calibri"/>
                <a:ea typeface="Calibri"/>
                <a:cs typeface="Calibri"/>
                <a:sym typeface="Calibri"/>
              </a:rPr>
              <a:t>+ OSG</a:t>
            </a:r>
            <a:endParaRPr b="1" i="0" sz="1200" u="none" cap="none" strike="noStrike">
              <a:solidFill>
                <a:srgbClr val="000000"/>
              </a:solidFill>
              <a:latin typeface="Calibri"/>
              <a:ea typeface="Calibri"/>
              <a:cs typeface="Calibri"/>
              <a:sym typeface="Calibri"/>
            </a:endParaRPr>
          </a:p>
        </p:txBody>
      </p:sp>
      <p:sp>
        <p:nvSpPr>
          <p:cNvPr id="197" name="Google Shape;197;p10"/>
          <p:cNvSpPr txBox="1"/>
          <p:nvPr/>
        </p:nvSpPr>
        <p:spPr>
          <a:xfrm>
            <a:off x="5031225" y="1729638"/>
            <a:ext cx="165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MGHPCC </a:t>
            </a:r>
            <a:r>
              <a:rPr b="1" i="0" lang="en" sz="1200" u="none" cap="none" strike="noStrike">
                <a:solidFill>
                  <a:schemeClr val="dk1"/>
                </a:solidFill>
                <a:latin typeface="Calibri"/>
                <a:ea typeface="Calibri"/>
                <a:cs typeface="Calibri"/>
                <a:sym typeface="Calibri"/>
              </a:rPr>
              <a:t>+ OSN</a:t>
            </a:r>
            <a:endParaRPr b="0" i="0" sz="1200" u="none" cap="none" strike="noStrike">
              <a:solidFill>
                <a:schemeClr val="dk1"/>
              </a:solidFill>
              <a:latin typeface="Calibri"/>
              <a:ea typeface="Calibri"/>
              <a:cs typeface="Calibri"/>
              <a:sym typeface="Calibri"/>
            </a:endParaRPr>
          </a:p>
        </p:txBody>
      </p:sp>
      <p:sp>
        <p:nvSpPr>
          <p:cNvPr id="198" name="Google Shape;198;p10"/>
          <p:cNvSpPr txBox="1"/>
          <p:nvPr/>
        </p:nvSpPr>
        <p:spPr>
          <a:xfrm>
            <a:off x="3591575" y="217112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 SNL</a:t>
            </a:r>
            <a:endParaRPr b="0" i="0" sz="1200" u="none" cap="none" strike="noStrike">
              <a:solidFill>
                <a:srgbClr val="FFFFFF"/>
              </a:solidFill>
              <a:latin typeface="Calibri"/>
              <a:ea typeface="Calibri"/>
              <a:cs typeface="Calibri"/>
              <a:sym typeface="Calibri"/>
            </a:endParaRPr>
          </a:p>
        </p:txBody>
      </p:sp>
      <p:sp>
        <p:nvSpPr>
          <p:cNvPr id="199" name="Google Shape;199;p10"/>
          <p:cNvSpPr txBox="1"/>
          <p:nvPr/>
        </p:nvSpPr>
        <p:spPr>
          <a:xfrm>
            <a:off x="9240450" y="222097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UTEP</a:t>
            </a:r>
            <a:endParaRPr b="1" i="0" sz="1200" u="none" cap="none" strike="noStrike">
              <a:solidFill>
                <a:srgbClr val="000000"/>
              </a:solidFill>
              <a:latin typeface="Calibri"/>
              <a:ea typeface="Calibri"/>
              <a:cs typeface="Calibri"/>
              <a:sym typeface="Calibri"/>
            </a:endParaRPr>
          </a:p>
        </p:txBody>
      </p:sp>
      <p:sp>
        <p:nvSpPr>
          <p:cNvPr id="200" name="Google Shape;200;p10"/>
          <p:cNvSpPr txBox="1"/>
          <p:nvPr/>
        </p:nvSpPr>
        <p:spPr>
          <a:xfrm>
            <a:off x="9190200" y="1617825"/>
            <a:ext cx="78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MCC</a:t>
            </a:r>
            <a:endParaRPr b="1" i="0" sz="1200" u="none" cap="none" strike="noStrike">
              <a:solidFill>
                <a:srgbClr val="000000"/>
              </a:solidFill>
              <a:latin typeface="Calibri"/>
              <a:ea typeface="Calibri"/>
              <a:cs typeface="Calibri"/>
              <a:sym typeface="Calibri"/>
            </a:endParaRPr>
          </a:p>
        </p:txBody>
      </p:sp>
      <p:sp>
        <p:nvSpPr>
          <p:cNvPr id="201" name="Google Shape;201;p10"/>
          <p:cNvSpPr txBox="1"/>
          <p:nvPr/>
        </p:nvSpPr>
        <p:spPr>
          <a:xfrm>
            <a:off x="9167275" y="2550800"/>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JSUMS</a:t>
            </a:r>
            <a:endParaRPr b="1" i="0" sz="1200" u="none" cap="none" strike="noStrike">
              <a:solidFill>
                <a:srgbClr val="000000"/>
              </a:solidFill>
              <a:latin typeface="Calibri"/>
              <a:ea typeface="Calibri"/>
              <a:cs typeface="Calibri"/>
              <a:sym typeface="Calibri"/>
            </a:endParaRPr>
          </a:p>
        </p:txBody>
      </p:sp>
      <p:sp>
        <p:nvSpPr>
          <p:cNvPr id="202" name="Google Shape;202;p10"/>
          <p:cNvSpPr txBox="1"/>
          <p:nvPr/>
        </p:nvSpPr>
        <p:spPr>
          <a:xfrm>
            <a:off x="2733438" y="263085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XSEDE/ACCESS</a:t>
            </a:r>
            <a:endParaRPr b="1" i="0" sz="1200" u="none" cap="none" strike="noStrike">
              <a:solidFill>
                <a:srgbClr val="000000"/>
              </a:solidFill>
              <a:latin typeface="Calibri"/>
              <a:ea typeface="Calibri"/>
              <a:cs typeface="Calibri"/>
              <a:sym typeface="Calibri"/>
            </a:endParaRPr>
          </a:p>
        </p:txBody>
      </p:sp>
      <p:sp>
        <p:nvSpPr>
          <p:cNvPr id="203" name="Google Shape;203;p10"/>
          <p:cNvSpPr txBox="1"/>
          <p:nvPr/>
        </p:nvSpPr>
        <p:spPr>
          <a:xfrm>
            <a:off x="2476263" y="2899563"/>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Jetstream2</a:t>
            </a:r>
            <a:endParaRPr b="1" i="0" sz="1200" u="none" cap="none" strike="noStrike">
              <a:solidFill>
                <a:schemeClr val="dk1"/>
              </a:solidFill>
              <a:latin typeface="Calibri"/>
              <a:ea typeface="Calibri"/>
              <a:cs typeface="Calibri"/>
              <a:sym typeface="Calibri"/>
            </a:endParaRPr>
          </a:p>
        </p:txBody>
      </p:sp>
      <p:sp>
        <p:nvSpPr>
          <p:cNvPr id="204" name="Google Shape;204;p10"/>
          <p:cNvSpPr txBox="1"/>
          <p:nvPr/>
        </p:nvSpPr>
        <p:spPr>
          <a:xfrm>
            <a:off x="2973088" y="3124125"/>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CloudLab</a:t>
            </a:r>
            <a:endParaRPr b="1" i="0" sz="1200" u="none" cap="none" strike="noStrike">
              <a:solidFill>
                <a:srgbClr val="000000"/>
              </a:solidFill>
              <a:latin typeface="Calibri"/>
              <a:ea typeface="Calibri"/>
              <a:cs typeface="Calibri"/>
              <a:sym typeface="Calibri"/>
            </a:endParaRPr>
          </a:p>
        </p:txBody>
      </p:sp>
      <p:sp>
        <p:nvSpPr>
          <p:cNvPr id="205" name="Google Shape;205;p10"/>
          <p:cNvSpPr txBox="1"/>
          <p:nvPr/>
        </p:nvSpPr>
        <p:spPr>
          <a:xfrm>
            <a:off x="2687863" y="331260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Chameleon</a:t>
            </a:r>
            <a:endParaRPr b="1" i="0" sz="1200" u="none" cap="none" strike="noStrike">
              <a:solidFill>
                <a:srgbClr val="000000"/>
              </a:solidFill>
              <a:latin typeface="Calibri"/>
              <a:ea typeface="Calibri"/>
              <a:cs typeface="Calibri"/>
              <a:sym typeface="Calibri"/>
            </a:endParaRPr>
          </a:p>
        </p:txBody>
      </p:sp>
      <p:sp>
        <p:nvSpPr>
          <p:cNvPr id="206" name="Google Shape;206;p10"/>
          <p:cNvSpPr txBox="1"/>
          <p:nvPr/>
        </p:nvSpPr>
        <p:spPr>
          <a:xfrm>
            <a:off x="3680688" y="1985538"/>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Internet2</a:t>
            </a:r>
            <a:endParaRPr b="1" i="0" sz="1200" u="none" cap="none" strike="noStrike">
              <a:solidFill>
                <a:srgbClr val="000000"/>
              </a:solidFill>
              <a:latin typeface="Calibri"/>
              <a:ea typeface="Calibri"/>
              <a:cs typeface="Calibri"/>
              <a:sym typeface="Calibri"/>
            </a:endParaRPr>
          </a:p>
        </p:txBody>
      </p:sp>
      <p:sp>
        <p:nvSpPr>
          <p:cNvPr id="207" name="Google Shape;207;p10"/>
          <p:cNvSpPr txBox="1"/>
          <p:nvPr/>
        </p:nvSpPr>
        <p:spPr>
          <a:xfrm>
            <a:off x="2891475" y="1645075"/>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LLNL</a:t>
            </a:r>
            <a:endParaRPr b="0" i="0" sz="1200" u="none" cap="none" strike="noStrike">
              <a:solidFill>
                <a:srgbClr val="FFFFFF"/>
              </a:solidFill>
              <a:latin typeface="Calibri"/>
              <a:ea typeface="Calibri"/>
              <a:cs typeface="Calibri"/>
              <a:sym typeface="Calibri"/>
            </a:endParaRPr>
          </a:p>
        </p:txBody>
      </p:sp>
      <p:sp>
        <p:nvSpPr>
          <p:cNvPr id="208" name="Google Shape;208;p10"/>
          <p:cNvSpPr txBox="1"/>
          <p:nvPr/>
        </p:nvSpPr>
        <p:spPr>
          <a:xfrm>
            <a:off x="3582900" y="1730450"/>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CHPC</a:t>
            </a:r>
            <a:endParaRPr b="0" i="0" sz="1200" u="none" cap="none" strike="noStrike">
              <a:solidFill>
                <a:srgbClr val="FFFFFF"/>
              </a:solidFill>
              <a:latin typeface="Calibri"/>
              <a:ea typeface="Calibri"/>
              <a:cs typeface="Calibri"/>
              <a:sym typeface="Calibri"/>
            </a:endParaRPr>
          </a:p>
        </p:txBody>
      </p:sp>
      <p:sp>
        <p:nvSpPr>
          <p:cNvPr id="209" name="Google Shape;209;p10"/>
          <p:cNvSpPr txBox="1"/>
          <p:nvPr/>
        </p:nvSpPr>
        <p:spPr>
          <a:xfrm>
            <a:off x="2992663" y="361740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CyVerse</a:t>
            </a:r>
            <a:endParaRPr b="1" i="0" sz="1200" u="none" cap="none" strike="noStrik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