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5" r:id="rId2"/>
    <p:sldId id="311" r:id="rId3"/>
    <p:sldId id="1141" r:id="rId4"/>
    <p:sldId id="292" r:id="rId5"/>
    <p:sldId id="306" r:id="rId6"/>
    <p:sldId id="1153" r:id="rId7"/>
    <p:sldId id="277" r:id="rId8"/>
    <p:sldId id="260" r:id="rId9"/>
    <p:sldId id="276" r:id="rId10"/>
    <p:sldId id="259" r:id="rId11"/>
    <p:sldId id="261" r:id="rId12"/>
    <p:sldId id="258" r:id="rId13"/>
    <p:sldId id="262" r:id="rId14"/>
    <p:sldId id="266" r:id="rId15"/>
    <p:sldId id="265" r:id="rId16"/>
    <p:sldId id="269" r:id="rId17"/>
    <p:sldId id="281" r:id="rId18"/>
    <p:sldId id="263" r:id="rId19"/>
    <p:sldId id="274" r:id="rId20"/>
    <p:sldId id="1158" r:id="rId21"/>
    <p:sldId id="272" r:id="rId22"/>
    <p:sldId id="1157" r:id="rId23"/>
    <p:sldId id="1156" r:id="rId24"/>
    <p:sldId id="1154" r:id="rId25"/>
    <p:sldId id="303" r:id="rId26"/>
    <p:sldId id="278" r:id="rId27"/>
    <p:sldId id="1145" r:id="rId28"/>
    <p:sldId id="1155" r:id="rId29"/>
    <p:sldId id="114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5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2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CE06FF-8334-47FE-B964-BDC5F866C2FB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9AEFD5-14DD-4CE9-82E8-AAEFDAA66AF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dirty="0"/>
            <a:t>Provides integrated access to:</a:t>
          </a:r>
        </a:p>
      </dgm:t>
    </dgm:pt>
    <dgm:pt modelId="{8442AB40-04A0-4A79-98D4-135F173A6EC6}" type="parTrans" cxnId="{458417C3-9E5C-4492-B5BB-E01FF8EC46F5}">
      <dgm:prSet/>
      <dgm:spPr/>
      <dgm:t>
        <a:bodyPr/>
        <a:lstStyle/>
        <a:p>
          <a:endParaRPr lang="en-US"/>
        </a:p>
      </dgm:t>
    </dgm:pt>
    <dgm:pt modelId="{556F6896-F02E-4E99-AEED-0648FF99C3C9}" type="sibTrans" cxnId="{458417C3-9E5C-4492-B5BB-E01FF8EC46F5}">
      <dgm:prSet/>
      <dgm:spPr/>
      <dgm:t>
        <a:bodyPr/>
        <a:lstStyle/>
        <a:p>
          <a:endParaRPr lang="en-US"/>
        </a:p>
      </dgm:t>
    </dgm:pt>
    <dgm:pt modelId="{1469A675-AFA9-48B2-82CF-AF2540E5DCE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/>
            <a:t>Shared storage</a:t>
          </a:r>
        </a:p>
      </dgm:t>
    </dgm:pt>
    <dgm:pt modelId="{29494461-7636-4F36-965C-608DADAFFFC9}" type="parTrans" cxnId="{67A95DB5-DC82-43F3-B09B-ADAE2139AB21}">
      <dgm:prSet/>
      <dgm:spPr/>
      <dgm:t>
        <a:bodyPr/>
        <a:lstStyle/>
        <a:p>
          <a:endParaRPr lang="en-US"/>
        </a:p>
      </dgm:t>
    </dgm:pt>
    <dgm:pt modelId="{94A4CE99-8068-41D5-8873-92A0B5158273}" type="sibTrans" cxnId="{67A95DB5-DC82-43F3-B09B-ADAE2139AB21}">
      <dgm:prSet/>
      <dgm:spPr/>
      <dgm:t>
        <a:bodyPr/>
        <a:lstStyle/>
        <a:p>
          <a:endParaRPr lang="en-US"/>
        </a:p>
      </dgm:t>
    </dgm:pt>
    <dgm:pt modelId="{68CE921C-43D3-44D6-A973-6A433D378A3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/>
            <a:t>Networking</a:t>
          </a:r>
        </a:p>
      </dgm:t>
    </dgm:pt>
    <dgm:pt modelId="{44C80308-C3BC-4DDA-84B5-A6DC80D89FA8}" type="parTrans" cxnId="{5F4B0ECD-83DC-4CB7-BC22-44F8BE52EC7F}">
      <dgm:prSet/>
      <dgm:spPr/>
      <dgm:t>
        <a:bodyPr/>
        <a:lstStyle/>
        <a:p>
          <a:endParaRPr lang="en-US"/>
        </a:p>
      </dgm:t>
    </dgm:pt>
    <dgm:pt modelId="{C444CBF2-6E86-486E-AB8B-B2487FC3FD8F}" type="sibTrans" cxnId="{5F4B0ECD-83DC-4CB7-BC22-44F8BE52EC7F}">
      <dgm:prSet/>
      <dgm:spPr/>
      <dgm:t>
        <a:bodyPr/>
        <a:lstStyle/>
        <a:p>
          <a:endParaRPr lang="en-US"/>
        </a:p>
      </dgm:t>
    </dgm:pt>
    <dgm:pt modelId="{5D2B9F31-C36F-430F-97ED-F0C4B38C2172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/>
            <a:t>Computing</a:t>
          </a:r>
        </a:p>
      </dgm:t>
    </dgm:pt>
    <dgm:pt modelId="{C75BE72D-076B-49C9-A5AF-03AFBFA3C1F2}" type="parTrans" cxnId="{24147B6C-D43A-4A72-9BEB-B651242BC4CF}">
      <dgm:prSet/>
      <dgm:spPr/>
      <dgm:t>
        <a:bodyPr/>
        <a:lstStyle/>
        <a:p>
          <a:endParaRPr lang="en-US"/>
        </a:p>
      </dgm:t>
    </dgm:pt>
    <dgm:pt modelId="{68317AE7-9FE3-415C-B8A4-43F5BAF69AFD}" type="sibTrans" cxnId="{24147B6C-D43A-4A72-9BEB-B651242BC4CF}">
      <dgm:prSet/>
      <dgm:spPr/>
      <dgm:t>
        <a:bodyPr/>
        <a:lstStyle/>
        <a:p>
          <a:endParaRPr lang="en-US"/>
        </a:p>
      </dgm:t>
    </dgm:pt>
    <dgm:pt modelId="{480156FF-6AA6-49A7-AC39-14CCBC6192FB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dirty="0"/>
            <a:t>Through deployment of:</a:t>
          </a:r>
        </a:p>
      </dgm:t>
    </dgm:pt>
    <dgm:pt modelId="{F42F5CEE-C3C9-4673-8A88-CC5EEECAF3E8}" type="parTrans" cxnId="{EE3F0198-4EA1-4BBE-BBD1-6412BE5643C6}">
      <dgm:prSet/>
      <dgm:spPr/>
      <dgm:t>
        <a:bodyPr/>
        <a:lstStyle/>
        <a:p>
          <a:endParaRPr lang="en-US"/>
        </a:p>
      </dgm:t>
    </dgm:pt>
    <dgm:pt modelId="{7D9264C9-F546-4F75-BA0F-FEB9DE1C07C4}" type="sibTrans" cxnId="{EE3F0198-4EA1-4BBE-BBD1-6412BE5643C6}">
      <dgm:prSet/>
      <dgm:spPr/>
      <dgm:t>
        <a:bodyPr/>
        <a:lstStyle/>
        <a:p>
          <a:endParaRPr lang="en-US"/>
        </a:p>
      </dgm:t>
    </dgm:pt>
    <dgm:pt modelId="{9CE96165-86ED-46CB-8A6E-7F185BD223A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/>
            <a:t>Hardware components</a:t>
          </a:r>
        </a:p>
      </dgm:t>
    </dgm:pt>
    <dgm:pt modelId="{20A1A2CF-F57B-4FD2-8257-FE0D1F67A54B}" type="parTrans" cxnId="{7560A859-7BAF-4C44-8DA0-7CCFEA4E70FE}">
      <dgm:prSet/>
      <dgm:spPr/>
      <dgm:t>
        <a:bodyPr/>
        <a:lstStyle/>
        <a:p>
          <a:endParaRPr lang="en-US"/>
        </a:p>
      </dgm:t>
    </dgm:pt>
    <dgm:pt modelId="{C5E8F330-F134-4959-B841-E0553D777091}" type="sibTrans" cxnId="{7560A859-7BAF-4C44-8DA0-7CCFEA4E70FE}">
      <dgm:prSet/>
      <dgm:spPr/>
      <dgm:t>
        <a:bodyPr/>
        <a:lstStyle/>
        <a:p>
          <a:endParaRPr lang="en-US"/>
        </a:p>
      </dgm:t>
    </dgm:pt>
    <dgm:pt modelId="{65D43BE3-E28E-4BC8-B9C9-50B6E87B6ED4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/>
            <a:t>Software tools</a:t>
          </a:r>
        </a:p>
      </dgm:t>
    </dgm:pt>
    <dgm:pt modelId="{C80F90A7-68CA-437E-AFAD-293A68B01C80}" type="parTrans" cxnId="{C53809E7-4590-45F6-972F-8F4BDF60DA6C}">
      <dgm:prSet/>
      <dgm:spPr/>
      <dgm:t>
        <a:bodyPr/>
        <a:lstStyle/>
        <a:p>
          <a:endParaRPr lang="en-US"/>
        </a:p>
      </dgm:t>
    </dgm:pt>
    <dgm:pt modelId="{0A506E00-6928-41CA-AC1F-02A3BDA5C2D9}" type="sibTrans" cxnId="{C53809E7-4590-45F6-972F-8F4BDF60DA6C}">
      <dgm:prSet/>
      <dgm:spPr/>
      <dgm:t>
        <a:bodyPr/>
        <a:lstStyle/>
        <a:p>
          <a:endParaRPr lang="en-US"/>
        </a:p>
      </dgm:t>
    </dgm:pt>
    <dgm:pt modelId="{4BE0AF5D-4B6D-4CDB-9761-D9F6B036F7A2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/>
            <a:t>Training activities</a:t>
          </a:r>
        </a:p>
      </dgm:t>
    </dgm:pt>
    <dgm:pt modelId="{37B0E1E4-5986-4F97-A1EF-7FFFD5E27215}" type="parTrans" cxnId="{7E84EFB4-5A52-41CB-8AE5-11261F7A7758}">
      <dgm:prSet/>
      <dgm:spPr/>
      <dgm:t>
        <a:bodyPr/>
        <a:lstStyle/>
        <a:p>
          <a:endParaRPr lang="en-US"/>
        </a:p>
      </dgm:t>
    </dgm:pt>
    <dgm:pt modelId="{A60CAF4B-67E1-4B80-A5CE-742F7EB1082B}" type="sibTrans" cxnId="{7E84EFB4-5A52-41CB-8AE5-11261F7A7758}">
      <dgm:prSet/>
      <dgm:spPr/>
      <dgm:t>
        <a:bodyPr/>
        <a:lstStyle/>
        <a:p>
          <a:endParaRPr lang="en-US"/>
        </a:p>
      </dgm:t>
    </dgm:pt>
    <dgm:pt modelId="{F1C0EC8A-E8EA-4EF6-BFA4-B261DF126D7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dirty="0"/>
            <a:t>Education </a:t>
          </a:r>
        </a:p>
      </dgm:t>
    </dgm:pt>
    <dgm:pt modelId="{02E060CE-902D-49B3-AB19-859C012AE8AE}" type="sibTrans" cxnId="{B966E61D-CFAB-4365-9B7E-30F4D90DAE1B}">
      <dgm:prSet/>
      <dgm:spPr/>
      <dgm:t>
        <a:bodyPr/>
        <a:lstStyle/>
        <a:p>
          <a:endParaRPr lang="en-US"/>
        </a:p>
      </dgm:t>
    </dgm:pt>
    <dgm:pt modelId="{B71A0CC9-0E61-40C3-8660-5CA9BFDA71D6}" type="parTrans" cxnId="{B966E61D-CFAB-4365-9B7E-30F4D90DAE1B}">
      <dgm:prSet/>
      <dgm:spPr/>
      <dgm:t>
        <a:bodyPr/>
        <a:lstStyle/>
        <a:p>
          <a:endParaRPr lang="en-US"/>
        </a:p>
      </dgm:t>
    </dgm:pt>
    <dgm:pt modelId="{CF15CA8A-0432-4989-A2AD-B5BE2139E956}" type="pres">
      <dgm:prSet presAssocID="{4BCE06FF-8334-47FE-B964-BDC5F866C2FB}" presName="Name0" presStyleCnt="0">
        <dgm:presLayoutVars>
          <dgm:dir/>
          <dgm:resizeHandles val="exact"/>
        </dgm:presLayoutVars>
      </dgm:prSet>
      <dgm:spPr/>
    </dgm:pt>
    <dgm:pt modelId="{0E726072-5212-4BFF-952A-6D4E042E038F}" type="pres">
      <dgm:prSet presAssocID="{4BCE06FF-8334-47FE-B964-BDC5F866C2FB}" presName="node1" presStyleLbl="node1" presStyleIdx="0" presStyleCnt="2" custScaleY="141908">
        <dgm:presLayoutVars>
          <dgm:bulletEnabled val="1"/>
        </dgm:presLayoutVars>
      </dgm:prSet>
      <dgm:spPr/>
    </dgm:pt>
    <dgm:pt modelId="{031C8636-3450-4838-86D5-5CBB9B7A846D}" type="pres">
      <dgm:prSet presAssocID="{4BCE06FF-8334-47FE-B964-BDC5F866C2FB}" presName="sibTrans" presStyleLbl="bgShp" presStyleIdx="0" presStyleCnt="1"/>
      <dgm:spPr/>
    </dgm:pt>
    <dgm:pt modelId="{66470A01-77A1-49D7-B7B3-1EACB71F5DAA}" type="pres">
      <dgm:prSet presAssocID="{4BCE06FF-8334-47FE-B964-BDC5F866C2FB}" presName="node2" presStyleLbl="node1" presStyleIdx="1" presStyleCnt="2" custScaleY="114950">
        <dgm:presLayoutVars>
          <dgm:bulletEnabled val="1"/>
        </dgm:presLayoutVars>
      </dgm:prSet>
      <dgm:spPr/>
    </dgm:pt>
    <dgm:pt modelId="{F7CC1D24-DA18-4F06-A76B-CCAB6EFC60A0}" type="pres">
      <dgm:prSet presAssocID="{4BCE06FF-8334-47FE-B964-BDC5F866C2FB}" presName="sp1" presStyleCnt="0"/>
      <dgm:spPr/>
    </dgm:pt>
    <dgm:pt modelId="{CC6777FC-4301-4505-81BD-8235927D51B9}" type="pres">
      <dgm:prSet presAssocID="{4BCE06FF-8334-47FE-B964-BDC5F866C2FB}" presName="sp2" presStyleCnt="0"/>
      <dgm:spPr/>
    </dgm:pt>
  </dgm:ptLst>
  <dgm:cxnLst>
    <dgm:cxn modelId="{B966E61D-CFAB-4365-9B7E-30F4D90DAE1B}" srcId="{619AEFD5-14DD-4CE9-82E8-AAEFDAA66AFF}" destId="{F1C0EC8A-E8EA-4EF6-BFA4-B261DF126D7A}" srcOrd="3" destOrd="0" parTransId="{B71A0CC9-0E61-40C3-8660-5CA9BFDA71D6}" sibTransId="{02E060CE-902D-49B3-AB19-859C012AE8AE}"/>
    <dgm:cxn modelId="{40C51423-7E3D-4528-AF3A-0F74207A7CFE}" type="presOf" srcId="{619AEFD5-14DD-4CE9-82E8-AAEFDAA66AFF}" destId="{0E726072-5212-4BFF-952A-6D4E042E038F}" srcOrd="0" destOrd="0" presId="urn:microsoft.com/office/officeart/2005/8/layout/cycle3"/>
    <dgm:cxn modelId="{9E52E039-A54D-445F-BC59-D89F777367AD}" type="presOf" srcId="{4BE0AF5D-4B6D-4CDB-9761-D9F6B036F7A2}" destId="{66470A01-77A1-49D7-B7B3-1EACB71F5DAA}" srcOrd="0" destOrd="3" presId="urn:microsoft.com/office/officeart/2005/8/layout/cycle3"/>
    <dgm:cxn modelId="{19FA213F-6D74-46AF-9B65-9744A0FF3B7B}" type="presOf" srcId="{F1C0EC8A-E8EA-4EF6-BFA4-B261DF126D7A}" destId="{0E726072-5212-4BFF-952A-6D4E042E038F}" srcOrd="0" destOrd="4" presId="urn:microsoft.com/office/officeart/2005/8/layout/cycle3"/>
    <dgm:cxn modelId="{E2AA9C67-0C28-48CC-A031-811866DAD542}" type="presOf" srcId="{9CE96165-86ED-46CB-8A6E-7F185BD223A8}" destId="{66470A01-77A1-49D7-B7B3-1EACB71F5DAA}" srcOrd="0" destOrd="1" presId="urn:microsoft.com/office/officeart/2005/8/layout/cycle3"/>
    <dgm:cxn modelId="{14BB5F6C-9EA7-44A6-B24D-B5DE2E8FBA8E}" type="presOf" srcId="{480156FF-6AA6-49A7-AC39-14CCBC6192FB}" destId="{66470A01-77A1-49D7-B7B3-1EACB71F5DAA}" srcOrd="0" destOrd="0" presId="urn:microsoft.com/office/officeart/2005/8/layout/cycle3"/>
    <dgm:cxn modelId="{24147B6C-D43A-4A72-9BEB-B651242BC4CF}" srcId="{619AEFD5-14DD-4CE9-82E8-AAEFDAA66AFF}" destId="{5D2B9F31-C36F-430F-97ED-F0C4B38C2172}" srcOrd="2" destOrd="0" parTransId="{C75BE72D-076B-49C9-A5AF-03AFBFA3C1F2}" sibTransId="{68317AE7-9FE3-415C-B8A4-43F5BAF69AFD}"/>
    <dgm:cxn modelId="{F4A7FB76-4806-4F05-A7C7-B879967CD15F}" type="presOf" srcId="{68CE921C-43D3-44D6-A973-6A433D378A36}" destId="{0E726072-5212-4BFF-952A-6D4E042E038F}" srcOrd="0" destOrd="2" presId="urn:microsoft.com/office/officeart/2005/8/layout/cycle3"/>
    <dgm:cxn modelId="{7560A859-7BAF-4C44-8DA0-7CCFEA4E70FE}" srcId="{480156FF-6AA6-49A7-AC39-14CCBC6192FB}" destId="{9CE96165-86ED-46CB-8A6E-7F185BD223A8}" srcOrd="0" destOrd="0" parTransId="{20A1A2CF-F57B-4FD2-8257-FE0D1F67A54B}" sibTransId="{C5E8F330-F134-4959-B841-E0553D777091}"/>
    <dgm:cxn modelId="{841E885A-F00C-4A84-9346-6A868A299207}" type="presOf" srcId="{1469A675-AFA9-48B2-82CF-AF2540E5DCEF}" destId="{0E726072-5212-4BFF-952A-6D4E042E038F}" srcOrd="0" destOrd="1" presId="urn:microsoft.com/office/officeart/2005/8/layout/cycle3"/>
    <dgm:cxn modelId="{EE3F0198-4EA1-4BBE-BBD1-6412BE5643C6}" srcId="{4BCE06FF-8334-47FE-B964-BDC5F866C2FB}" destId="{480156FF-6AA6-49A7-AC39-14CCBC6192FB}" srcOrd="1" destOrd="0" parTransId="{F42F5CEE-C3C9-4673-8A88-CC5EEECAF3E8}" sibTransId="{7D9264C9-F546-4F75-BA0F-FEB9DE1C07C4}"/>
    <dgm:cxn modelId="{3F9121B3-8B7C-4FD6-91F6-F92C6AA409B5}" type="presOf" srcId="{556F6896-F02E-4E99-AEED-0648FF99C3C9}" destId="{031C8636-3450-4838-86D5-5CBB9B7A846D}" srcOrd="0" destOrd="0" presId="urn:microsoft.com/office/officeart/2005/8/layout/cycle3"/>
    <dgm:cxn modelId="{7E84EFB4-5A52-41CB-8AE5-11261F7A7758}" srcId="{480156FF-6AA6-49A7-AC39-14CCBC6192FB}" destId="{4BE0AF5D-4B6D-4CDB-9761-D9F6B036F7A2}" srcOrd="2" destOrd="0" parTransId="{37B0E1E4-5986-4F97-A1EF-7FFFD5E27215}" sibTransId="{A60CAF4B-67E1-4B80-A5CE-742F7EB1082B}"/>
    <dgm:cxn modelId="{67A95DB5-DC82-43F3-B09B-ADAE2139AB21}" srcId="{619AEFD5-14DD-4CE9-82E8-AAEFDAA66AFF}" destId="{1469A675-AFA9-48B2-82CF-AF2540E5DCEF}" srcOrd="0" destOrd="0" parTransId="{29494461-7636-4F36-965C-608DADAFFFC9}" sibTransId="{94A4CE99-8068-41D5-8873-92A0B5158273}"/>
    <dgm:cxn modelId="{458417C3-9E5C-4492-B5BB-E01FF8EC46F5}" srcId="{4BCE06FF-8334-47FE-B964-BDC5F866C2FB}" destId="{619AEFD5-14DD-4CE9-82E8-AAEFDAA66AFF}" srcOrd="0" destOrd="0" parTransId="{8442AB40-04A0-4A79-98D4-135F173A6EC6}" sibTransId="{556F6896-F02E-4E99-AEED-0648FF99C3C9}"/>
    <dgm:cxn modelId="{5F4B0ECD-83DC-4CB7-BC22-44F8BE52EC7F}" srcId="{619AEFD5-14DD-4CE9-82E8-AAEFDAA66AFF}" destId="{68CE921C-43D3-44D6-A973-6A433D378A36}" srcOrd="1" destOrd="0" parTransId="{44C80308-C3BC-4DDA-84B5-A6DC80D89FA8}" sibTransId="{C444CBF2-6E86-486E-AB8B-B2487FC3FD8F}"/>
    <dgm:cxn modelId="{016898D3-828E-483E-88E5-EF274DF7B1FF}" type="presOf" srcId="{4BCE06FF-8334-47FE-B964-BDC5F866C2FB}" destId="{CF15CA8A-0432-4989-A2AD-B5BE2139E956}" srcOrd="0" destOrd="0" presId="urn:microsoft.com/office/officeart/2005/8/layout/cycle3"/>
    <dgm:cxn modelId="{C53809E7-4590-45F6-972F-8F4BDF60DA6C}" srcId="{480156FF-6AA6-49A7-AC39-14CCBC6192FB}" destId="{65D43BE3-E28E-4BC8-B9C9-50B6E87B6ED4}" srcOrd="1" destOrd="0" parTransId="{C80F90A7-68CA-437E-AFAD-293A68B01C80}" sibTransId="{0A506E00-6928-41CA-AC1F-02A3BDA5C2D9}"/>
    <dgm:cxn modelId="{763005FF-5A09-45B6-B75C-AB2B80C7EE86}" type="presOf" srcId="{5D2B9F31-C36F-430F-97ED-F0C4B38C2172}" destId="{0E726072-5212-4BFF-952A-6D4E042E038F}" srcOrd="0" destOrd="3" presId="urn:microsoft.com/office/officeart/2005/8/layout/cycle3"/>
    <dgm:cxn modelId="{5AAE0EFF-EC22-4B67-8825-7DB6013E6D0E}" type="presOf" srcId="{65D43BE3-E28E-4BC8-B9C9-50B6E87B6ED4}" destId="{66470A01-77A1-49D7-B7B3-1EACB71F5DAA}" srcOrd="0" destOrd="2" presId="urn:microsoft.com/office/officeart/2005/8/layout/cycle3"/>
    <dgm:cxn modelId="{2878A2A2-DB2E-4FA0-B7AD-7211204767B1}" type="presParOf" srcId="{CF15CA8A-0432-4989-A2AD-B5BE2139E956}" destId="{0E726072-5212-4BFF-952A-6D4E042E038F}" srcOrd="0" destOrd="0" presId="urn:microsoft.com/office/officeart/2005/8/layout/cycle3"/>
    <dgm:cxn modelId="{3BFBA529-3C5A-416B-BC99-494263412EA2}" type="presParOf" srcId="{CF15CA8A-0432-4989-A2AD-B5BE2139E956}" destId="{031C8636-3450-4838-86D5-5CBB9B7A846D}" srcOrd="1" destOrd="0" presId="urn:microsoft.com/office/officeart/2005/8/layout/cycle3"/>
    <dgm:cxn modelId="{A948DB19-FF1A-4AF9-A62F-DB3A4CF9F40E}" type="presParOf" srcId="{CF15CA8A-0432-4989-A2AD-B5BE2139E956}" destId="{66470A01-77A1-49D7-B7B3-1EACB71F5DAA}" srcOrd="2" destOrd="0" presId="urn:microsoft.com/office/officeart/2005/8/layout/cycle3"/>
    <dgm:cxn modelId="{4ECABFD5-8AFF-41BA-8C8E-13003C0088FB}" type="presParOf" srcId="{CF15CA8A-0432-4989-A2AD-B5BE2139E956}" destId="{F7CC1D24-DA18-4F06-A76B-CCAB6EFC60A0}" srcOrd="3" destOrd="0" presId="urn:microsoft.com/office/officeart/2005/8/layout/cycle3"/>
    <dgm:cxn modelId="{BDFD0DB6-D102-46BF-A7E0-3E71E0F65DF7}" type="presParOf" srcId="{CF15CA8A-0432-4989-A2AD-B5BE2139E956}" destId="{CC6777FC-4301-4505-81BD-8235927D51B9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C8636-3450-4838-86D5-5CBB9B7A846D}">
      <dsp:nvSpPr>
        <dsp:cNvPr id="0" name=""/>
        <dsp:cNvSpPr/>
      </dsp:nvSpPr>
      <dsp:spPr>
        <a:xfrm>
          <a:off x="-240658" y="-83722"/>
          <a:ext cx="4537317" cy="4537317"/>
        </a:xfrm>
        <a:prstGeom prst="circularArrow">
          <a:avLst>
            <a:gd name="adj1" fmla="val 5310"/>
            <a:gd name="adj2" fmla="val 343918"/>
            <a:gd name="adj3" fmla="val 12695751"/>
            <a:gd name="adj4" fmla="val 18075192"/>
            <a:gd name="adj5" fmla="val 6195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726072-5212-4BFF-952A-6D4E042E038F}">
      <dsp:nvSpPr>
        <dsp:cNvPr id="0" name=""/>
        <dsp:cNvSpPr/>
      </dsp:nvSpPr>
      <dsp:spPr>
        <a:xfrm>
          <a:off x="526943" y="-213367"/>
          <a:ext cx="3002112" cy="21301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Provides integrated access to: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Shared storage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Networking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Computing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Education </a:t>
          </a:r>
        </a:p>
      </dsp:txBody>
      <dsp:txXfrm>
        <a:off x="630927" y="-109383"/>
        <a:ext cx="2794144" cy="1922150"/>
      </dsp:txXfrm>
    </dsp:sp>
    <dsp:sp modelId="{66470A01-77A1-49D7-B7B3-1EACB71F5DAA}">
      <dsp:nvSpPr>
        <dsp:cNvPr id="0" name=""/>
        <dsp:cNvSpPr/>
      </dsp:nvSpPr>
      <dsp:spPr>
        <a:xfrm>
          <a:off x="526943" y="2657503"/>
          <a:ext cx="3002112" cy="17254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Through deployment of: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Hardware components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Software tools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Training activities</a:t>
          </a:r>
        </a:p>
      </dsp:txBody>
      <dsp:txXfrm>
        <a:off x="611173" y="2741733"/>
        <a:ext cx="2833652" cy="1557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EFEF6-4F92-4520-A09D-1C89EF3BC99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A2369-C036-4418-950D-641D0E3C0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78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0032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0A318-D156-49E0-AC80-B6CC6951FF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33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6473F-A2FB-23F6-58F4-FCCAA7529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691F6-462E-8623-4D85-70E677AB7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CDE9A-46AB-7007-69F9-A9CA8719F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A1551-E387-7906-E864-DD130628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03FDD-F2AC-DC53-A21B-B57A57EAA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51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48C2D-3E87-BCBB-BD24-5AAF0903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BF76AC-98DB-C1DD-A011-F441867AA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C26F8-1BC7-282B-B045-10C750B69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BA181-9122-2C8D-DBF4-AD70F6323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ADCE5-8337-C4D4-3360-27C2F306B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63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A1A375-19FE-12BA-3366-50863C332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76657-F2D4-51A9-A819-946FC4F86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9208B-E057-E9A3-9B16-24DD8D89C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364D8-5557-8EB7-C210-EA764C1B6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EA103-D85E-6B7D-1FB9-DCC6C7BD9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6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233544"/>
            <a:ext cx="12191999" cy="726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258943"/>
            <a:ext cx="12191999" cy="65032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1"/>
          <p:cNvSpPr/>
          <p:nvPr/>
        </p:nvSpPr>
        <p:spPr>
          <a:xfrm>
            <a:off x="0" y="246245"/>
            <a:ext cx="12192000" cy="675788"/>
          </a:xfrm>
          <a:custGeom>
            <a:avLst/>
            <a:gdLst/>
            <a:ahLst/>
            <a:cxnLst/>
            <a:rect l="l" t="t" r="r" b="b"/>
            <a:pathLst>
              <a:path w="20104100" h="1114425" extrusionOk="0">
                <a:moveTo>
                  <a:pt x="20104100" y="1072426"/>
                </a:moveTo>
                <a:lnTo>
                  <a:pt x="0" y="1072426"/>
                </a:lnTo>
                <a:lnTo>
                  <a:pt x="0" y="1114310"/>
                </a:lnTo>
                <a:lnTo>
                  <a:pt x="20104100" y="1114310"/>
                </a:lnTo>
                <a:lnTo>
                  <a:pt x="20104100" y="1072426"/>
                </a:lnTo>
                <a:close/>
              </a:path>
              <a:path w="20104100" h="1114425" extrusionOk="0">
                <a:moveTo>
                  <a:pt x="20104100" y="0"/>
                </a:moveTo>
                <a:lnTo>
                  <a:pt x="0" y="0"/>
                </a:lnTo>
                <a:lnTo>
                  <a:pt x="0" y="41884"/>
                </a:lnTo>
                <a:lnTo>
                  <a:pt x="20104100" y="41884"/>
                </a:lnTo>
                <a:lnTo>
                  <a:pt x="20104100" y="0"/>
                </a:lnTo>
                <a:close/>
              </a:path>
            </a:pathLst>
          </a:custGeom>
          <a:solidFill>
            <a:srgbClr val="B31A1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2"/>
              <a:buFont typeface="Arial"/>
              <a:buNone/>
            </a:pPr>
            <a:endParaRPr sz="1092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80"/>
              <a:buFont typeface="Arial"/>
              <a:buNone/>
              <a:defRPr sz="288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1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1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79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79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54679" marR="0" lvl="0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4679" marR="0" lvl="1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54679" marR="0" lvl="2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54679" marR="0" lvl="3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54679" marR="0" lvl="4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54679" marR="0" lvl="5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54679" marR="0" lvl="6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54679" marR="0" lvl="7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679" marR="0" lvl="8" indent="0" algn="r">
              <a:lnSpc>
                <a:spcPct val="1059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9"/>
              <a:buFont typeface="Arial"/>
              <a:buNone/>
              <a:defRPr sz="87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4679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7401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5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83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" name="Google Shape;11;p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3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62EB5-A29D-9B9A-F46A-A3AD77647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24D6D-6350-38FE-D645-93ECD5672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78031-9D22-6CC3-2A80-F3F94470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26502-1CC9-89EE-3EC4-9D1BCD787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FB8D0-AE14-E2B5-7363-21B93318B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69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441A8-DD02-0E52-E4A1-D5211BBDE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BE425-6205-6DCE-DF3B-B02C1696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0A00-A93B-DF03-69AB-FD14973D2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C42A8-43B0-DC54-9104-64B094059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AA879-2AD8-E613-7E42-4F0EDD60B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07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F6092-DB03-383F-E8D2-4D26E7080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F2ADE-9B3C-9241-460E-160BAC040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4C366-552F-6002-BB87-681FEAC7D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45B1B-B7DC-3EA9-EBB1-C7DD3D869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A1135-43D4-D000-7904-40B72C62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660F1-2B6D-D9AB-DC63-0BE7E31A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33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E37F6-F119-A007-6492-FC6964439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10346-C43F-A4D5-E60E-D4D3658C3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52DF3-90D1-C853-D53F-92B08647A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EFA866-407A-4EE6-6224-019EEF99A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89BB89-C8C9-4FB1-F9E5-8B7EA3213F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D1B0E6-7993-2B58-21EB-B215EC472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73FE19-B13A-E677-35D1-DBA50C527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2676D9-4D01-C2FC-6C45-67C59982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30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BE91-CFBB-DE3D-406C-0882221E4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4FDA74-8EF8-945E-7239-24427375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3229D-5C63-5A0C-9D28-1C3B15BB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8632F-88A3-E5F1-801D-BF85F826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8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42612A-B35D-ADEB-E174-3A8362C83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E4B71-B7B9-C58D-3BB7-9492A96E2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E2B39-4A7E-58A5-9E6E-52D93292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08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D0801-CD02-70B7-158F-320CFF3FB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0E131-2C13-A29D-76DC-8052145ED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62E51-0007-6EAE-22A8-F532ADCDB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F06B38-51B7-3631-50B4-2B721BE70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4EE75-53F2-5F09-AE31-0C770FE0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B68B6-EA1D-67E4-D075-6D3E8799A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3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E218B-D369-4B2A-9701-C138FAA04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9FE67F-A954-D497-D282-39C9FCFF5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83170F-7EE0-4B60-1F3A-69A5AB080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7EC09E-C609-919D-7845-7C614A13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225EB-39CC-4546-12A2-DFDED98E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B2157-EE6F-15DB-B095-A83212E40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83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7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FEFA6-EE99-310C-D359-A9BAEE1D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F7693-10C8-6507-A5CF-E7BAD48E0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035A5-5A64-8883-AE33-491809C79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6B972-D109-42E6-8D99-B0B4AEB9275A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F2361-B8F1-A3C4-58BA-A2B84B6B6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44F69-0F7E-4CD6-99E8-473D5CB0E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03258-C356-4A43-A771-BA2913846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8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hyperlink" Target="https://shorturl.at/ciBO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4.jpe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hyperlink" Target="https://www.whitehouse.gov/ostp/news-updates/2022/08/25/ostp-issues-guidance-to-make-federally-funded-research-freely-available-without-delay" TargetMode="External"/><Relationship Id="rId4" Type="http://schemas.microsoft.com/office/2007/relationships/hdphoto" Target="../media/hdphoto9.wdp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4.jpe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43.png"/><Relationship Id="rId4" Type="http://schemas.openxmlformats.org/officeDocument/2006/relationships/image" Target="../media/image57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nationalsciencedatafabric.org/" TargetMode="External"/><Relationship Id="rId13" Type="http://schemas.microsoft.com/office/2007/relationships/hdphoto" Target="../media/hdphoto4.wdp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microsoft.com/office/2007/relationships/hdphoto" Target="../media/hdphoto6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2.wdp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microsoft.com/office/2007/relationships/media" Target="../media/media2.mp4"/><Relationship Id="rId7" Type="http://schemas.openxmlformats.org/officeDocument/2006/relationships/image" Target="../media/image6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http://142.44.214.73:10334/app" TargetMode="External"/><Relationship Id="rId7" Type="http://schemas.openxmlformats.org/officeDocument/2006/relationships/image" Target="../media/image67.png"/><Relationship Id="rId2" Type="http://schemas.openxmlformats.org/officeDocument/2006/relationships/hyperlink" Target="http://66.70.176.206:10334/ap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28.png"/><Relationship Id="rId10" Type="http://schemas.openxmlformats.org/officeDocument/2006/relationships/image" Target="../media/image6.png"/><Relationship Id="rId4" Type="http://schemas.openxmlformats.org/officeDocument/2006/relationships/hyperlink" Target="http://54.39.133.137:10334/app" TargetMode="External"/><Relationship Id="rId9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4.jpe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oragenewsletter.com/2023/04/19/over-200tb-of-nasa-climate-data-accessible-with-zero-fee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hyperlink" Target="http://edatos.consorciomadrono.es/" TargetMode="External"/><Relationship Id="rId21" Type="http://schemas.openxmlformats.org/officeDocument/2006/relationships/hyperlink" Target="http://researchdata.cuhk.edu.hk/" TargetMode="External"/><Relationship Id="rId34" Type="http://schemas.openxmlformats.org/officeDocument/2006/relationships/hyperlink" Target="http://repositoriopesquisas.ibict.br/" TargetMode="External"/><Relationship Id="rId42" Type="http://schemas.openxmlformats.org/officeDocument/2006/relationships/hyperlink" Target="http://data.fz-juelich.de/" TargetMode="External"/><Relationship Id="rId47" Type="http://schemas.openxmlformats.org/officeDocument/2006/relationships/hyperlink" Target="http://dataverse.nioz.nl/" TargetMode="External"/><Relationship Id="rId50" Type="http://schemas.openxmlformats.org/officeDocument/2006/relationships/hyperlink" Target="http://opendata.pku.edu.cn/" TargetMode="External"/><Relationship Id="rId55" Type="http://schemas.openxmlformats.org/officeDocument/2006/relationships/hyperlink" Target="http://dadosabertos.rnp.br/" TargetMode="External"/><Relationship Id="rId63" Type="http://schemas.openxmlformats.org/officeDocument/2006/relationships/hyperlink" Target="http://dataverse.sta.uwi.edu/" TargetMode="External"/><Relationship Id="rId68" Type="http://schemas.openxmlformats.org/officeDocument/2006/relationships/image" Target="../media/image81.png"/><Relationship Id="rId7" Type="http://schemas.openxmlformats.org/officeDocument/2006/relationships/hyperlink" Target="https://datadryad.org/" TargetMode="External"/><Relationship Id="rId2" Type="http://schemas.openxmlformats.org/officeDocument/2006/relationships/image" Target="../media/image79.png"/><Relationship Id="rId16" Type="http://schemas.openxmlformats.org/officeDocument/2006/relationships/hyperlink" Target="http://data.aussda.at/" TargetMode="External"/><Relationship Id="rId29" Type="http://schemas.openxmlformats.org/officeDocument/2006/relationships/hyperlink" Target="http://researchdata.ntu.edu.sg/" TargetMode="External"/><Relationship Id="rId11" Type="http://schemas.openxmlformats.org/officeDocument/2006/relationships/hyperlink" Target="https://zenodo.org/" TargetMode="External"/><Relationship Id="rId24" Type="http://schemas.openxmlformats.org/officeDocument/2006/relationships/hyperlink" Target="http://dataverse.ird.fr/" TargetMode="External"/><Relationship Id="rId32" Type="http://schemas.openxmlformats.org/officeDocument/2006/relationships/hyperlink" Target="http://dataverse.harvard.edu/" TargetMode="External"/><Relationship Id="rId37" Type="http://schemas.openxmlformats.org/officeDocument/2006/relationships/hyperlink" Target="http://research-data.ifsttar.fr/" TargetMode="External"/><Relationship Id="rId40" Type="http://schemas.openxmlformats.org/officeDocument/2006/relationships/hyperlink" Target="http://dataverse.iit.it/" TargetMode="External"/><Relationship Id="rId45" Type="http://schemas.openxmlformats.org/officeDocument/2006/relationships/hyperlink" Target="http://lida.dataverse.lt/" TargetMode="External"/><Relationship Id="rId53" Type="http://schemas.openxmlformats.org/officeDocument/2006/relationships/hyperlink" Target="http://datos.uchile.cl/" TargetMode="External"/><Relationship Id="rId58" Type="http://schemas.openxmlformats.org/officeDocument/2006/relationships/hyperlink" Target="http://dataverse.ucla.edu/" TargetMode="External"/><Relationship Id="rId66" Type="http://schemas.openxmlformats.org/officeDocument/2006/relationships/hyperlink" Target="http://dataverse.yale-nus.edu.sg/" TargetMode="External"/><Relationship Id="rId5" Type="http://schemas.openxmlformats.org/officeDocument/2006/relationships/hyperlink" Target="https://cyverse.org/" TargetMode="External"/><Relationship Id="rId61" Type="http://schemas.openxmlformats.org/officeDocument/2006/relationships/hyperlink" Target="http://dataverse.lib.umanitoba.ca/" TargetMode="External"/><Relationship Id="rId19" Type="http://schemas.openxmlformats.org/officeDocument/2006/relationships/hyperlink" Target="http://dataverse.csuc.cat/" TargetMode="External"/><Relationship Id="rId14" Type="http://schemas.openxmlformats.org/officeDocument/2006/relationships/hyperlink" Target="http://dadosdepesquisa.fiocruz.br/" TargetMode="External"/><Relationship Id="rId22" Type="http://schemas.openxmlformats.org/officeDocument/2006/relationships/hyperlink" Target="http://dataverse.dartmouth.edu/" TargetMode="External"/><Relationship Id="rId27" Type="http://schemas.openxmlformats.org/officeDocument/2006/relationships/hyperlink" Target="http://dataverse.nl/" TargetMode="External"/><Relationship Id="rId30" Type="http://schemas.openxmlformats.org/officeDocument/2006/relationships/hyperlink" Target="http://dataverse.fiu.edu/" TargetMode="External"/><Relationship Id="rId35" Type="http://schemas.openxmlformats.org/officeDocument/2006/relationships/hyperlink" Target="http://dataverse.icrisat.org/" TargetMode="External"/><Relationship Id="rId43" Type="http://schemas.openxmlformats.org/officeDocument/2006/relationships/hyperlink" Target="http://dataverse.lib.virginia.edu/" TargetMode="External"/><Relationship Id="rId48" Type="http://schemas.openxmlformats.org/officeDocument/2006/relationships/hyperlink" Target="http://dataverse.uclouvain.be/" TargetMode="External"/><Relationship Id="rId56" Type="http://schemas.openxmlformats.org/officeDocument/2006/relationships/hyperlink" Target="http://dataverse.rsu.lv/" TargetMode="External"/><Relationship Id="rId64" Type="http://schemas.openxmlformats.org/officeDocument/2006/relationships/hyperlink" Target="http://dataverse.vtti.vt.edu/" TargetMode="External"/><Relationship Id="rId8" Type="http://schemas.openxmlformats.org/officeDocument/2006/relationships/hyperlink" Target="https://materialscommons.org/" TargetMode="External"/><Relationship Id="rId51" Type="http://schemas.openxmlformats.org/officeDocument/2006/relationships/hyperlink" Target="http://datos.pucp.edu.pe/" TargetMode="External"/><Relationship Id="rId3" Type="http://schemas.openxmlformats.org/officeDocument/2006/relationships/hyperlink" Target="https://www.naic.edu/ao/landing" TargetMode="External"/><Relationship Id="rId12" Type="http://schemas.openxmlformats.org/officeDocument/2006/relationships/hyperlink" Target="http://abacus.library.ubc.ca/" TargetMode="External"/><Relationship Id="rId17" Type="http://schemas.openxmlformats.org/officeDocument/2006/relationships/hyperlink" Target="http://borealisdata.ca/" TargetMode="External"/><Relationship Id="rId25" Type="http://schemas.openxmlformats.org/officeDocument/2006/relationships/hyperlink" Target="https://data.sciencespo.fr/" TargetMode="External"/><Relationship Id="rId33" Type="http://schemas.openxmlformats.org/officeDocument/2006/relationships/hyperlink" Target="http://heidata.uni-heidelberg.de/" TargetMode="External"/><Relationship Id="rId38" Type="http://schemas.openxmlformats.org/officeDocument/2006/relationships/hyperlink" Target="http://datasets.iisg.amsterdam/" TargetMode="External"/><Relationship Id="rId46" Type="http://schemas.openxmlformats.org/officeDocument/2006/relationships/hyperlink" Target="http://data.mel.cgiar.org/" TargetMode="External"/><Relationship Id="rId59" Type="http://schemas.openxmlformats.org/officeDocument/2006/relationships/hyperlink" Target="http://dataverse.lib.unb.ca/" TargetMode="External"/><Relationship Id="rId67" Type="http://schemas.openxmlformats.org/officeDocument/2006/relationships/image" Target="../media/image80.png"/><Relationship Id="rId20" Type="http://schemas.openxmlformats.org/officeDocument/2006/relationships/hyperlink" Target="http://data.crossda.hr/" TargetMode="External"/><Relationship Id="rId41" Type="http://schemas.openxmlformats.org/officeDocument/2006/relationships/hyperlink" Target="http://archive.data.jhu.edu/" TargetMode="External"/><Relationship Id="rId54" Type="http://schemas.openxmlformats.org/officeDocument/2006/relationships/hyperlink" Target="http://research-data.urosario.edu.co/" TargetMode="External"/><Relationship Id="rId62" Type="http://schemas.openxmlformats.org/officeDocument/2006/relationships/hyperlink" Target="http://dataverse.unimi.it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digitalrocksportal.org/" TargetMode="External"/><Relationship Id="rId15" Type="http://schemas.openxmlformats.org/officeDocument/2006/relationships/hyperlink" Target="http://dataverse.asu.edu/" TargetMode="External"/><Relationship Id="rId23" Type="http://schemas.openxmlformats.org/officeDocument/2006/relationships/hyperlink" Target="http://darus.uni-stuttgart.de/" TargetMode="External"/><Relationship Id="rId28" Type="http://schemas.openxmlformats.org/officeDocument/2006/relationships/hyperlink" Target="http://dataverse.no/" TargetMode="External"/><Relationship Id="rId36" Type="http://schemas.openxmlformats.org/officeDocument/2006/relationships/hyperlink" Target="http://dataverse.ifdc.org/" TargetMode="External"/><Relationship Id="rId49" Type="http://schemas.openxmlformats.org/officeDocument/2006/relationships/hyperlink" Target="http://dataverse.openforestdata.pl/" TargetMode="External"/><Relationship Id="rId57" Type="http://schemas.openxmlformats.org/officeDocument/2006/relationships/hyperlink" Target="http://dataverse.tdl.org/" TargetMode="External"/><Relationship Id="rId10" Type="http://schemas.openxmlformats.org/officeDocument/2006/relationships/hyperlink" Target="https://www.neonscience.org/" TargetMode="External"/><Relationship Id="rId31" Type="http://schemas.openxmlformats.org/officeDocument/2006/relationships/hyperlink" Target="http://data.goettingen-research-online.de/" TargetMode="External"/><Relationship Id="rId44" Type="http://schemas.openxmlformats.org/officeDocument/2006/relationships/hyperlink" Target="http://data.lipi.go.id/" TargetMode="External"/><Relationship Id="rId52" Type="http://schemas.openxmlformats.org/officeDocument/2006/relationships/hyperlink" Target="http://data.qdr.syr.edu/" TargetMode="External"/><Relationship Id="rId60" Type="http://schemas.openxmlformats.org/officeDocument/2006/relationships/hyperlink" Target="http://dataverse.unc.edu/" TargetMode="External"/><Relationship Id="rId65" Type="http://schemas.openxmlformats.org/officeDocument/2006/relationships/hyperlink" Target="http://data.worldagroforestry.org/" TargetMode="External"/><Relationship Id="rId4" Type="http://schemas.openxmlformats.org/officeDocument/2006/relationships/hyperlink" Target="https://aws.amazon.com/opendata" TargetMode="External"/><Relationship Id="rId9" Type="http://schemas.openxmlformats.org/officeDocument/2006/relationships/hyperlink" Target="https://materialsdatafacility.org/" TargetMode="External"/><Relationship Id="rId13" Type="http://schemas.openxmlformats.org/officeDocument/2006/relationships/hyperlink" Target="http://dataverse.theacss.org/" TargetMode="External"/><Relationship Id="rId18" Type="http://schemas.openxmlformats.org/officeDocument/2006/relationships/hyperlink" Target="http://data.cifor.org/" TargetMode="External"/><Relationship Id="rId39" Type="http://schemas.openxmlformats.org/officeDocument/2006/relationships/hyperlink" Target="http://dataverse.pushdom.ru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classe.cornell.edu/Research/" TargetMode="External"/><Relationship Id="rId5" Type="http://schemas.openxmlformats.org/officeDocument/2006/relationships/hyperlink" Target="https://www.chess.cornell.edu/" TargetMode="External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93" name="Google Shape;93;p1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-170" y="-2458"/>
            <a:ext cx="12204798" cy="686291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3" descr="Background pattern&#10;&#10;Description automatically generated"/>
          <p:cNvPicPr preferRelativeResize="0"/>
          <p:nvPr/>
        </p:nvPicPr>
        <p:blipFill rotWithShape="1">
          <a:blip r:embed="rId3">
            <a:alphaModFix amt="40000"/>
          </a:blip>
          <a:srcRect l="15198" r="45371"/>
          <a:stretch/>
        </p:blipFill>
        <p:spPr>
          <a:xfrm>
            <a:off x="0" y="-2458"/>
            <a:ext cx="845031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2000" y="470043"/>
            <a:ext cx="5903229" cy="59179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8" name="Google Shape;98;p13" descr="National Science Data Fabric (NSDF) Distinguished Speaker ..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15048" y="5326826"/>
            <a:ext cx="2689580" cy="145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588964E-2595-DB0B-EE94-25521AC5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9" y="5323015"/>
            <a:ext cx="4114800" cy="146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0A82B5-8B63-30D1-FD7B-EA091C2B3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5248" y="4653855"/>
            <a:ext cx="1893867" cy="1893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AC554E-D8B0-A1DD-16A4-EB8DB23AF753}"/>
              </a:ext>
            </a:extLst>
          </p:cNvPr>
          <p:cNvSpPr txBox="1"/>
          <p:nvPr/>
        </p:nvSpPr>
        <p:spPr>
          <a:xfrm>
            <a:off x="778812" y="4566532"/>
            <a:ext cx="3529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hlinkClick r:id="rId9"/>
              </a:rPr>
              <a:t>https://shorturl.at/ciBO1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5" name="Google Shape;95;p13"/>
          <p:cNvSpPr txBox="1"/>
          <p:nvPr/>
        </p:nvSpPr>
        <p:spPr>
          <a:xfrm>
            <a:off x="0" y="731821"/>
            <a:ext cx="6476620" cy="1462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lnSpc>
                <a:spcPct val="90000"/>
              </a:lnSpc>
              <a:buClr>
                <a:srgbClr val="FFFFFF"/>
              </a:buClr>
              <a:buSzPts val="4400"/>
            </a:pP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  <a:t>NSDF@CHESS </a:t>
            </a:r>
          </a:p>
          <a:p>
            <a:pPr lvl="0" algn="ctr">
              <a:lnSpc>
                <a:spcPct val="90000"/>
              </a:lnSpc>
              <a:buClr>
                <a:srgbClr val="FFFFFF"/>
              </a:buClr>
              <a:buSzPts val="4400"/>
            </a:pPr>
            <a:r>
              <a:rPr lang="en-U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  <a:sym typeface="Calibri"/>
              </a:rPr>
              <a:t>Democratizing Data Access at the Cornell Light Source through FABRIC services</a:t>
            </a:r>
            <a:endParaRPr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C20662-E8A0-ABB0-85C3-553622942700}"/>
              </a:ext>
            </a:extLst>
          </p:cNvPr>
          <p:cNvSpPr txBox="1"/>
          <p:nvPr/>
        </p:nvSpPr>
        <p:spPr>
          <a:xfrm>
            <a:off x="120368" y="2161836"/>
            <a:ext cx="4187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Presenters: Giorgio Scorzelli and Valerio Pascucci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Scientific Computing and Imaging Institute (SCI)</a:t>
            </a:r>
          </a:p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University of Utah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CCFA7A-97EF-76B9-75C5-D4430F2092E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6105"/>
          <a:stretch/>
        </p:blipFill>
        <p:spPr>
          <a:xfrm>
            <a:off x="4456365" y="2456024"/>
            <a:ext cx="7629032" cy="917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B2C605-F278-6296-516C-2C81DC9352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652"/>
          <a:stretch/>
        </p:blipFill>
        <p:spPr>
          <a:xfrm>
            <a:off x="2214314" y="3484558"/>
            <a:ext cx="9914335" cy="945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oogle Shape;91;p1" descr="A close up of a circle&#10;&#10;Description automatically generated">
            <a:extLst>
              <a:ext uri="{FF2B5EF4-FFF2-40B4-BE49-F238E27FC236}">
                <a16:creationId xmlns:a16="http://schemas.microsoft.com/office/drawing/2014/main" id="{79022DDF-5455-1785-DD5C-4EFEA764EF5B}"/>
              </a:ext>
            </a:extLst>
          </p:cNvPr>
          <p:cNvPicPr preferRelativeResize="0"/>
          <p:nvPr/>
        </p:nvPicPr>
        <p:blipFill rotWithShape="1">
          <a:blip r:embed="rId2">
            <a:alphaModFix amt="47000"/>
          </a:blip>
          <a:srcRect r="35652" b="909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83447-BFE2-385E-C0A1-D1FA21997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28" y="219551"/>
            <a:ext cx="7455383" cy="746170"/>
          </a:xfrm>
        </p:spPr>
        <p:txBody>
          <a:bodyPr anchor="b">
            <a:normAutofit fontScale="90000"/>
          </a:bodyPr>
          <a:lstStyle/>
          <a:p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CHESS RAW </a:t>
            </a:r>
            <a:r>
              <a:rPr lang="en-US"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4B07F-5AC3-E9EE-F9F7-8535137D5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90" y="2585339"/>
            <a:ext cx="6118196" cy="3419983"/>
          </a:xfrm>
        </p:spPr>
        <p:txBody>
          <a:bodyPr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Helvetica" panose="020B0604020202020204" pitchFamily="34" charset="0"/>
              </a:rPr>
              <a:t>33GB HDF5 (far-field) will take </a:t>
            </a:r>
            <a:r>
              <a:rPr lang="en-US" b="1" i="0" dirty="0">
                <a:effectLst/>
                <a:latin typeface="Helvetica" panose="020B0604020202020204" pitchFamily="34" charset="0"/>
              </a:rPr>
              <a:t>~5 minutes </a:t>
            </a:r>
            <a:r>
              <a:rPr lang="en-US" b="0" i="0" dirty="0">
                <a:effectLst/>
                <a:latin typeface="Helvetica" panose="020B0604020202020204" pitchFamily="34" charset="0"/>
              </a:rPr>
              <a:t>to acquire/store</a:t>
            </a:r>
          </a:p>
          <a:p>
            <a:pPr lvl="1"/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112 MB/sec </a:t>
            </a:r>
          </a:p>
          <a:p>
            <a:pPr lvl="1"/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1 TB/hour </a:t>
            </a:r>
          </a:p>
          <a:p>
            <a:pPr lvl="1"/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23 TB/day</a:t>
            </a:r>
            <a:r>
              <a:rPr lang="en-US" sz="2800" b="1" dirty="0">
                <a:solidFill>
                  <a:schemeClr val="accent2"/>
                </a:solidFill>
                <a:latin typeface="Helvetica" panose="020B0604020202020204" pitchFamily="34" charset="0"/>
              </a:rPr>
              <a:t> </a:t>
            </a:r>
            <a:endParaRPr lang="en-US" sz="2800" b="1" i="0" dirty="0">
              <a:solidFill>
                <a:schemeClr val="accent2"/>
              </a:solidFill>
              <a:effectLst/>
              <a:latin typeface="Helvetica" panose="020B0604020202020204" pitchFamily="34" charset="0"/>
            </a:endParaRPr>
          </a:p>
          <a:p>
            <a:r>
              <a:rPr lang="en-US" b="0" i="0" dirty="0">
                <a:effectLst/>
                <a:latin typeface="Helvetica" panose="020B0604020202020204" pitchFamily="34" charset="0"/>
              </a:rPr>
              <a:t>CHESS produces </a:t>
            </a:r>
            <a:r>
              <a:rPr lang="en-US" b="1" i="0" dirty="0">
                <a:effectLst/>
                <a:latin typeface="Helvetica" panose="020B0604020202020204" pitchFamily="34" charset="0"/>
              </a:rPr>
              <a:t>~1TB/day/beamline </a:t>
            </a:r>
            <a:r>
              <a:rPr lang="en-US" b="0" i="0" dirty="0">
                <a:effectLst/>
                <a:latin typeface="Helvetica" panose="020B0604020202020204" pitchFamily="34" charset="0"/>
              </a:rPr>
              <a:t>during the hot time</a:t>
            </a:r>
          </a:p>
          <a:p>
            <a:endParaRPr lang="en-US" dirty="0"/>
          </a:p>
        </p:txBody>
      </p:sp>
      <p:pic>
        <p:nvPicPr>
          <p:cNvPr id="11270" name="Picture 6" descr="Concetti Per Processo Creativo Big Data Dati Tunnel Filtro Di Analisi -  Immagini vettoriali stock e altre immagini di Collezione - iStock">
            <a:extLst>
              <a:ext uri="{FF2B5EF4-FFF2-40B4-BE49-F238E27FC236}">
                <a16:creationId xmlns:a16="http://schemas.microsoft.com/office/drawing/2014/main" id="{76D516FB-4618-4778-A89D-B97496846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1CE"/>
              </a:clrFrom>
              <a:clrTo>
                <a:srgbClr val="F5F1C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52094"/>
            <a:ext cx="5895989" cy="588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.com: Learning Resources Jumbo Magnetic Numbers, Whiteboard Classroom  Accessories, Number Recognition, Counting Skills, Set 36, Ages 3+ : Toys &amp;  Games">
            <a:extLst>
              <a:ext uri="{FF2B5EF4-FFF2-40B4-BE49-F238E27FC236}">
                <a16:creationId xmlns:a16="http://schemas.microsoft.com/office/drawing/2014/main" id="{E5CDE78B-C1AC-D2BA-0749-3E108166E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941" y="378707"/>
            <a:ext cx="1807156" cy="180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823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oogle Shape;91;p1" descr="A close up of a circle&#10;&#10;Description automatically generated">
            <a:extLst>
              <a:ext uri="{FF2B5EF4-FFF2-40B4-BE49-F238E27FC236}">
                <a16:creationId xmlns:a16="http://schemas.microsoft.com/office/drawing/2014/main" id="{79022DDF-5455-1785-DD5C-4EFEA764EF5B}"/>
              </a:ext>
            </a:extLst>
          </p:cNvPr>
          <p:cNvPicPr preferRelativeResize="0"/>
          <p:nvPr/>
        </p:nvPicPr>
        <p:blipFill rotWithShape="1">
          <a:blip r:embed="rId2">
            <a:alphaModFix amt="77000"/>
          </a:blip>
          <a:srcRect r="35652" b="9092"/>
          <a:stretch/>
        </p:blipFill>
        <p:spPr>
          <a:xfrm>
            <a:off x="3522341" y="1804"/>
            <a:ext cx="8668512" cy="6857990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83447-BFE2-385E-C0A1-D1FA21997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49" y="349466"/>
            <a:ext cx="7455383" cy="642079"/>
          </a:xfrm>
        </p:spPr>
        <p:txBody>
          <a:bodyPr anchor="b">
            <a:normAutofit fontScale="90000"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CHESS raw 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4B07F-5AC3-E9EE-F9F7-8535137D5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619" y="2707349"/>
            <a:ext cx="4708199" cy="2272557"/>
          </a:xfrm>
        </p:spPr>
        <p:txBody>
          <a:bodyPr anchor="t"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Helvetica" panose="020B0604020202020204" pitchFamily="34" charset="0"/>
              </a:rPr>
              <a:t>We can copy HDF5 file to the NSDF entry point in less than </a:t>
            </a:r>
            <a:r>
              <a:rPr lang="en-US" b="1" i="0" dirty="0">
                <a:effectLst/>
                <a:latin typeface="Helvetica" panose="020B0604020202020204" pitchFamily="34" charset="0"/>
              </a:rPr>
              <a:t>2 minutes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b="1" i="0" dirty="0">
                <a:solidFill>
                  <a:srgbClr val="00B0F0"/>
                </a:solidFill>
                <a:effectLst/>
                <a:latin typeface="Helvetica" panose="020B0604020202020204" pitchFamily="34" charset="0"/>
              </a:rPr>
              <a:t>sustained ~300MB/sec</a:t>
            </a:r>
          </a:p>
          <a:p>
            <a:pPr lvl="2"/>
            <a:r>
              <a:rPr lang="en-US" sz="2400" i="0" dirty="0">
                <a:effectLst/>
                <a:latin typeface="Helvetica" panose="020B0604020202020204" pitchFamily="34" charset="0"/>
              </a:rPr>
              <a:t>19GB/min</a:t>
            </a:r>
          </a:p>
          <a:p>
            <a:pPr lvl="2"/>
            <a:r>
              <a:rPr lang="en-US" sz="2400" i="0" dirty="0">
                <a:effectLst/>
                <a:latin typeface="Helvetica" panose="020B0604020202020204" pitchFamily="34" charset="0"/>
              </a:rPr>
              <a:t>1 TB/hour</a:t>
            </a:r>
          </a:p>
          <a:p>
            <a:pPr lvl="2"/>
            <a:r>
              <a:rPr lang="en-US" sz="2400" i="0" dirty="0">
                <a:effectLst/>
                <a:latin typeface="Helvetica" panose="020B0604020202020204" pitchFamily="34" charset="0"/>
              </a:rPr>
              <a:t>28TB/day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1" dirty="0">
              <a:latin typeface="Helvetica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b="1" dirty="0">
              <a:latin typeface="Helvetica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b="1" dirty="0">
              <a:latin typeface="Helvetica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b="1" dirty="0">
              <a:latin typeface="Helvetica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B811DC-CB63-A20B-E563-5AE0FE14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511" y="4979906"/>
            <a:ext cx="6865901" cy="138499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SRC=/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nfs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/chess/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daq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/current/id3a/nygren-3738-a/ss718-1ff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du -h ${SRC} #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DST=/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mnt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/data1/nsdf/remove-me/ff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-p ${DST}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time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rsync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-ah --progress ${SRC} ${DST}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~ 300MB/sec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C38DA8D-A625-7ECB-9F1B-9623BFAAA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9292" y="2083954"/>
            <a:ext cx="6865901" cy="138499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SRC=/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nfs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/chess/nsdf01/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vpascucci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/allison-1110-3/mg4al-sht/11/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nf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du -h ${SRC} #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DST=/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mnt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/data1/nsdf/remove-me/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nf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-p ${DST}</a:t>
            </a:r>
            <a:b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time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rsync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-ah --progress ${SRC} ${DST}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4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# 36 seconds == ~340MB/sec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D530E-E054-106B-E77C-840B897AA33C}"/>
              </a:ext>
            </a:extLst>
          </p:cNvPr>
          <p:cNvSpPr txBox="1"/>
          <p:nvPr/>
        </p:nvSpPr>
        <p:spPr>
          <a:xfrm>
            <a:off x="6852514" y="1312679"/>
            <a:ext cx="5206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12GB IMAGE-STACK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46A4E3-7A28-6FA8-B61A-95416A76D152}"/>
              </a:ext>
            </a:extLst>
          </p:cNvPr>
          <p:cNvSpPr txBox="1"/>
          <p:nvPr/>
        </p:nvSpPr>
        <p:spPr>
          <a:xfrm>
            <a:off x="9001885" y="4165035"/>
            <a:ext cx="3057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54GB HDF5</a:t>
            </a:r>
          </a:p>
        </p:txBody>
      </p:sp>
      <p:pic>
        <p:nvPicPr>
          <p:cNvPr id="5" name="Picture 4" descr="Amazon.com: Learning Resources Jumbo Magnetic Numbers, Whiteboard Classroom  Accessories, Number Recognition, Counting Skills, Set 36, Ages 3+ : Toys &amp;  Games">
            <a:extLst>
              <a:ext uri="{FF2B5EF4-FFF2-40B4-BE49-F238E27FC236}">
                <a16:creationId xmlns:a16="http://schemas.microsoft.com/office/drawing/2014/main" id="{2CB8CFE8-C800-569C-CDE5-DC034B039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294" y="435629"/>
            <a:ext cx="1807156" cy="180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936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A28369-94C6-0021-16D0-F62653CD5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61" y="72121"/>
            <a:ext cx="10534650" cy="105278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sz="36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FABRIC integration with NSDF@CHESS 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</a:br>
            <a:r>
              <a:rPr lang="en-US" sz="36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OVERALL PICTURE</a:t>
            </a:r>
          </a:p>
        </p:txBody>
      </p:sp>
      <p:pic>
        <p:nvPicPr>
          <p:cNvPr id="7" name="Picture 6" descr="A diagram of a server&#10;&#10;Description automatically generated">
            <a:extLst>
              <a:ext uri="{FF2B5EF4-FFF2-40B4-BE49-F238E27FC236}">
                <a16:creationId xmlns:a16="http://schemas.microsoft.com/office/drawing/2014/main" id="{EB0730F2-A057-7800-AB7D-33B7817A07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4" y="682702"/>
            <a:ext cx="10640952" cy="577271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B0214B-EFF9-DCAC-271B-4E8080F3AD5E}"/>
              </a:ext>
            </a:extLst>
          </p:cNvPr>
          <p:cNvCxnSpPr>
            <a:cxnSpLocks/>
          </p:cNvCxnSpPr>
          <p:nvPr/>
        </p:nvCxnSpPr>
        <p:spPr>
          <a:xfrm>
            <a:off x="5943986" y="1312333"/>
            <a:ext cx="0" cy="52832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83C18E-FAF8-D064-9BEF-00243AF1B087}"/>
              </a:ext>
            </a:extLst>
          </p:cNvPr>
          <p:cNvCxnSpPr/>
          <p:nvPr/>
        </p:nvCxnSpPr>
        <p:spPr>
          <a:xfrm>
            <a:off x="8991986" y="1312333"/>
            <a:ext cx="0" cy="52832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0A0AEF4B-4AD9-1BB7-56DC-51D7E3B4A96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1501" y="1389229"/>
            <a:ext cx="3727967" cy="2179826"/>
          </a:xfrm>
          <a:prstGeom prst="bentConnector3">
            <a:avLst>
              <a:gd name="adj1" fmla="val 1852"/>
            </a:avLst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row: Down 26">
            <a:extLst>
              <a:ext uri="{FF2B5EF4-FFF2-40B4-BE49-F238E27FC236}">
                <a16:creationId xmlns:a16="http://schemas.microsoft.com/office/drawing/2014/main" id="{FD16A10A-7EBC-E93E-5879-C725FC637963}"/>
              </a:ext>
            </a:extLst>
          </p:cNvPr>
          <p:cNvSpPr/>
          <p:nvPr/>
        </p:nvSpPr>
        <p:spPr>
          <a:xfrm>
            <a:off x="4829276" y="130639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GitHub - fabric-testbed/fabric-website">
            <a:extLst>
              <a:ext uri="{FF2B5EF4-FFF2-40B4-BE49-F238E27FC236}">
                <a16:creationId xmlns:a16="http://schemas.microsoft.com/office/drawing/2014/main" id="{0B272B2F-C57A-5436-1C6F-D896B7390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98" y="272627"/>
            <a:ext cx="2776388" cy="161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98;p13" descr="National Science Data Fabric (NSDF) Distinguished Speaker ...">
            <a:extLst>
              <a:ext uri="{FF2B5EF4-FFF2-40B4-BE49-F238E27FC236}">
                <a16:creationId xmlns:a16="http://schemas.microsoft.com/office/drawing/2014/main" id="{DE52E3E7-FF90-75FC-2574-82D580BD7D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572" y="6175298"/>
            <a:ext cx="1165375" cy="660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000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A28369-94C6-0021-16D0-F62653CD5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04874" y="119875"/>
            <a:ext cx="11140207" cy="13042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FABRIC integration with NSDF@CHESS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</a:br>
            <a:r>
              <a:rPr lang="en-US" sz="36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Async / Decoupled Architecture</a:t>
            </a:r>
          </a:p>
        </p:txBody>
      </p:sp>
      <p:pic>
        <p:nvPicPr>
          <p:cNvPr id="7" name="Picture 6" descr="A diagram of a server&#10;&#10;Description automatically generated">
            <a:extLst>
              <a:ext uri="{FF2B5EF4-FFF2-40B4-BE49-F238E27FC236}">
                <a16:creationId xmlns:a16="http://schemas.microsoft.com/office/drawing/2014/main" id="{EB0730F2-A057-7800-AB7D-33B7817A07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2" y="2004575"/>
            <a:ext cx="6984226" cy="4396417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3D551D-0BD3-9678-40E1-D70E7C61D3FD}"/>
              </a:ext>
            </a:extLst>
          </p:cNvPr>
          <p:cNvSpPr txBox="1"/>
          <p:nvPr/>
        </p:nvSpPr>
        <p:spPr>
          <a:xfrm>
            <a:off x="7114798" y="1985472"/>
            <a:ext cx="4828061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3459" indent="-243459" defTabSz="6492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Converter up-and-running 100%/ </a:t>
            </a:r>
            <a:r>
              <a:rPr lang="en-US" sz="24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high-available 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not feasible</a:t>
            </a:r>
          </a:p>
          <a:p>
            <a:pPr marL="243459" indent="-243459" defTabSz="6492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Converter runs on the EntryPoint(s)</a:t>
            </a:r>
          </a:p>
          <a:p>
            <a:pPr marL="243459" indent="-243459" defTabSz="6492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single convert must be an </a:t>
            </a:r>
            <a:r>
              <a:rPr lang="en-US" sz="2400" b="1" kern="1200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IDEMPOTENT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243459" indent="-243459" defTabSz="6492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converter WILL crash / fail</a:t>
            </a:r>
          </a:p>
          <a:p>
            <a:pPr marL="568071" lvl="1" indent="-243459" defTabSz="6492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Run two times should not a big deal</a:t>
            </a:r>
          </a:p>
          <a:p>
            <a:pPr marL="568071" lvl="1" indent="-243459" defTabSz="6492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should restart from where it left</a:t>
            </a:r>
            <a:endParaRPr lang="en-US" sz="36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BEA9AFA-F6F4-CE18-E108-AA0EA73B7CC5}"/>
              </a:ext>
            </a:extLst>
          </p:cNvPr>
          <p:cNvCxnSpPr>
            <a:cxnSpLocks/>
          </p:cNvCxnSpPr>
          <p:nvPr/>
        </p:nvCxnSpPr>
        <p:spPr>
          <a:xfrm>
            <a:off x="3674533" y="2083506"/>
            <a:ext cx="0" cy="446122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532CE2-99EA-333E-5ECC-B6EBAC4472D0}"/>
              </a:ext>
            </a:extLst>
          </p:cNvPr>
          <p:cNvCxnSpPr>
            <a:cxnSpLocks/>
          </p:cNvCxnSpPr>
          <p:nvPr/>
        </p:nvCxnSpPr>
        <p:spPr>
          <a:xfrm>
            <a:off x="5800052" y="2083506"/>
            <a:ext cx="0" cy="446122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928D501C-441B-DB2F-4F64-3F5F9BE5C06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705" y="2167467"/>
            <a:ext cx="2646228" cy="1944588"/>
          </a:xfrm>
          <a:prstGeom prst="bentConnector3">
            <a:avLst>
              <a:gd name="adj1" fmla="val 1367"/>
            </a:avLst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Down 13">
            <a:extLst>
              <a:ext uri="{FF2B5EF4-FFF2-40B4-BE49-F238E27FC236}">
                <a16:creationId xmlns:a16="http://schemas.microsoft.com/office/drawing/2014/main" id="{D7DB15A5-85B4-340A-5069-6016998EEB0C}"/>
              </a:ext>
            </a:extLst>
          </p:cNvPr>
          <p:cNvSpPr/>
          <p:nvPr/>
        </p:nvSpPr>
        <p:spPr>
          <a:xfrm>
            <a:off x="2901152" y="1515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itHub - fabric-testbed/fabric-website">
            <a:extLst>
              <a:ext uri="{FF2B5EF4-FFF2-40B4-BE49-F238E27FC236}">
                <a16:creationId xmlns:a16="http://schemas.microsoft.com/office/drawing/2014/main" id="{A043B6D4-8517-716A-8948-B47ACA369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93" y="312341"/>
            <a:ext cx="1877452" cy="109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98;p13" descr="National Science Data Fabric (NSDF) Distinguished Speaker ...">
            <a:extLst>
              <a:ext uri="{FF2B5EF4-FFF2-40B4-BE49-F238E27FC236}">
                <a16:creationId xmlns:a16="http://schemas.microsoft.com/office/drawing/2014/main" id="{8F1842E3-DBB1-1E64-8E58-686BD97AA47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572" y="6175298"/>
            <a:ext cx="1165375" cy="660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521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5EC53-F934-1A9F-CA29-EFE14A8F4348}"/>
              </a:ext>
            </a:extLst>
          </p:cNvPr>
          <p:cNvSpPr txBox="1">
            <a:spLocks/>
          </p:cNvSpPr>
          <p:nvPr/>
        </p:nvSpPr>
        <p:spPr>
          <a:xfrm>
            <a:off x="0" y="192512"/>
            <a:ext cx="9550740" cy="106931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FABRIC integration with NSDF@CHESS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Async/Decoupled architecture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D2D5D1-25EC-7ADC-CE6A-7784CF92C0CC}"/>
              </a:ext>
            </a:extLst>
          </p:cNvPr>
          <p:cNvSpPr txBox="1"/>
          <p:nvPr/>
        </p:nvSpPr>
        <p:spPr>
          <a:xfrm>
            <a:off x="707947" y="3429000"/>
            <a:ext cx="522382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57784"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a managed 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PubSub system</a:t>
            </a:r>
          </a:p>
          <a:p>
            <a:pPr marL="209169" indent="-209169" defTabSz="5577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no sensitive data</a:t>
            </a:r>
          </a:p>
          <a:p>
            <a:pPr marL="209169" indent="-209169" defTabSz="5577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dispatch thousands of events (not millions)</a:t>
            </a:r>
          </a:p>
          <a:p>
            <a:pPr marL="209169" indent="-209169" defTabSz="5577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be replaced by an NSDF service easily</a:t>
            </a:r>
          </a:p>
          <a:p>
            <a:pPr marL="209169" indent="-209169" defTabSz="5577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Should be ready  for scaling/high availability</a:t>
            </a:r>
          </a:p>
          <a:p>
            <a:pPr marL="209169" indent="-209169" defTabSz="5577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Should be </a:t>
            </a:r>
            <a:r>
              <a:rPr lang="en-US" sz="2000" b="1" kern="12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nearly zero cost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278C89-FECD-224A-5BA5-E62DA88AF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326" t="75691" r="29839" b="3316"/>
          <a:stretch/>
        </p:blipFill>
        <p:spPr>
          <a:xfrm>
            <a:off x="6573595" y="4396275"/>
            <a:ext cx="4343738" cy="212347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FF2953-7D40-CCEC-3343-5674F3EACD6C}"/>
              </a:ext>
            </a:extLst>
          </p:cNvPr>
          <p:cNvSpPr txBox="1"/>
          <p:nvPr/>
        </p:nvSpPr>
        <p:spPr>
          <a:xfrm>
            <a:off x="5499219" y="4124642"/>
            <a:ext cx="5594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57784">
              <a:spcAft>
                <a:spcPts val="600"/>
              </a:spcAft>
            </a:pPr>
            <a:r>
              <a:rPr lang="en-US" sz="1400" b="1" kern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Kafka, Google PubSub, Redis PubSub ... ,</a:t>
            </a:r>
            <a:r>
              <a:rPr lang="en-US" sz="2400" b="1" kern="1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RabbitMQ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B60CB-4C37-318B-299B-AA42543559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9071" y="687383"/>
            <a:ext cx="5033399" cy="3705897"/>
          </a:xfrm>
          <a:prstGeom prst="rect">
            <a:avLst/>
          </a:prstGeom>
        </p:spPr>
      </p:pic>
      <p:pic>
        <p:nvPicPr>
          <p:cNvPr id="2052" name="Picture 4" descr="Red Thumb Down Icon Isolated On White Background Dislike Button Social  Media Icon Vector Illustration Stock Illustration - Download Image Now -  iStock">
            <a:extLst>
              <a:ext uri="{FF2B5EF4-FFF2-40B4-BE49-F238E27FC236}">
                <a16:creationId xmlns:a16="http://schemas.microsoft.com/office/drawing/2014/main" id="{6D8B45CC-309D-AFA9-0DA1-2528A9162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770" y="1917257"/>
            <a:ext cx="834029" cy="83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D54D55-3C5C-363D-71EB-63BC980F72B5}"/>
              </a:ext>
            </a:extLst>
          </p:cNvPr>
          <p:cNvSpPr txBox="1"/>
          <p:nvPr/>
        </p:nvSpPr>
        <p:spPr>
          <a:xfrm>
            <a:off x="829691" y="1946351"/>
            <a:ext cx="5079689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7784">
              <a:spcAft>
                <a:spcPts val="600"/>
              </a:spcAft>
            </a:pPr>
            <a:r>
              <a:rPr lang="en-US" sz="16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Use an </a:t>
            </a:r>
            <a:r>
              <a:rPr lang="en-US" sz="1600" b="1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API Gateway-Like</a:t>
            </a:r>
            <a:r>
              <a:rPr lang="en-US" sz="16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running inside CHESS</a:t>
            </a:r>
          </a:p>
          <a:p>
            <a:pPr marL="209169" indent="-209169" defTabSz="5577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Using RESTful API to perform actions</a:t>
            </a:r>
          </a:p>
          <a:p>
            <a:pPr marL="209169" indent="-209169" defTabSz="5577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Another in-house service to keep up-and running</a:t>
            </a:r>
          </a:p>
          <a:p>
            <a:pPr marL="209169" indent="-209169" defTabSz="55778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kern="1200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Need some maintenance/monitoring/etc.</a:t>
            </a:r>
            <a:endParaRPr lang="en-US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26" name="Picture 2" descr="GitHub - fabric-testbed/fabric-website">
            <a:extLst>
              <a:ext uri="{FF2B5EF4-FFF2-40B4-BE49-F238E27FC236}">
                <a16:creationId xmlns:a16="http://schemas.microsoft.com/office/drawing/2014/main" id="{6AE6D2B6-63EA-4EC8-B231-59D6C9030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212" y="192512"/>
            <a:ext cx="2840585" cy="165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98;p13" descr="National Science Data Fabric (NSDF) Distinguished Speaker ...">
            <a:extLst>
              <a:ext uri="{FF2B5EF4-FFF2-40B4-BE49-F238E27FC236}">
                <a16:creationId xmlns:a16="http://schemas.microsoft.com/office/drawing/2014/main" id="{B9564252-BD7B-DC33-A310-BE323AE698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572" y="6175298"/>
            <a:ext cx="1165375" cy="660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709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E87A5-BC4C-C2DA-75B4-498EDCC690F2}"/>
              </a:ext>
            </a:extLst>
          </p:cNvPr>
          <p:cNvSpPr txBox="1">
            <a:spLocks/>
          </p:cNvSpPr>
          <p:nvPr/>
        </p:nvSpPr>
        <p:spPr>
          <a:xfrm>
            <a:off x="824986" y="143811"/>
            <a:ext cx="8462999" cy="9423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FABRIC integration with NSDF@CHESS 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serving</a:t>
            </a:r>
          </a:p>
        </p:txBody>
      </p:sp>
      <p:pic>
        <p:nvPicPr>
          <p:cNvPr id="3" name="Picture 2" descr="A diagram of a server&#10;&#10;Description automatically generated">
            <a:extLst>
              <a:ext uri="{FF2B5EF4-FFF2-40B4-BE49-F238E27FC236}">
                <a16:creationId xmlns:a16="http://schemas.microsoft.com/office/drawing/2014/main" id="{BB3E6CBC-E5B0-12A5-6A93-D81B1A6B00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0" y="2627497"/>
            <a:ext cx="6792607" cy="3684989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4042B1-76CF-2190-4EA2-5A24EBB22072}"/>
              </a:ext>
            </a:extLst>
          </p:cNvPr>
          <p:cNvSpPr txBox="1"/>
          <p:nvPr/>
        </p:nvSpPr>
        <p:spPr>
          <a:xfrm>
            <a:off x="308415" y="1086192"/>
            <a:ext cx="69494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on the NSDF CHESS EntryPoint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Cannot LIVE </a:t>
            </a:r>
            <a:r>
              <a:rPr lang="en-US" sz="2400" b="1" i="1" dirty="0"/>
              <a:t>forever</a:t>
            </a:r>
            <a:r>
              <a:rPr lang="en-US" sz="2400" dirty="0"/>
              <a:t>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Automatic transfer to the outside?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AA5EC-F5CF-B2DF-1677-B4FC7D8F42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12528"/>
          <a:stretch/>
        </p:blipFill>
        <p:spPr>
          <a:xfrm>
            <a:off x="7412707" y="1543824"/>
            <a:ext cx="4583409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2F0806-FE6F-109C-4E26-8BD9E6218F3F}"/>
              </a:ext>
            </a:extLst>
          </p:cNvPr>
          <p:cNvSpPr txBox="1"/>
          <p:nvPr/>
        </p:nvSpPr>
        <p:spPr>
          <a:xfrm>
            <a:off x="10463187" y="3873599"/>
            <a:ext cx="1479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0F4FAB-A8F6-D826-DB02-9B6C73F1FDD0}"/>
              </a:ext>
            </a:extLst>
          </p:cNvPr>
          <p:cNvCxnSpPr>
            <a:cxnSpLocks/>
          </p:cNvCxnSpPr>
          <p:nvPr/>
        </p:nvCxnSpPr>
        <p:spPr>
          <a:xfrm flipV="1">
            <a:off x="5207928" y="4562192"/>
            <a:ext cx="0" cy="1074198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62A8A9C-CF76-B4EA-6812-D67A0BFCFA99}"/>
              </a:ext>
            </a:extLst>
          </p:cNvPr>
          <p:cNvSpPr txBox="1"/>
          <p:nvPr/>
        </p:nvSpPr>
        <p:spPr>
          <a:xfrm>
            <a:off x="4315377" y="6281202"/>
            <a:ext cx="1828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Even multi-server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F56B08-8DB9-6D4D-18E2-063114535CA8}"/>
              </a:ext>
            </a:extLst>
          </p:cNvPr>
          <p:cNvSpPr txBox="1"/>
          <p:nvPr/>
        </p:nvSpPr>
        <p:spPr>
          <a:xfrm>
            <a:off x="8645173" y="4231506"/>
            <a:ext cx="34550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We may provide Cloud/Distributed Storage </a:t>
            </a:r>
            <a:r>
              <a:rPr lang="en-US" sz="3600" b="1" dirty="0">
                <a:solidFill>
                  <a:srgbClr val="C00000"/>
                </a:solidFill>
                <a:latin typeface="+mj-lt"/>
                <a:ea typeface="ADLaM Display" panose="020F0502020204030204" pitchFamily="2" charset="0"/>
                <a:cs typeface="ADLaM Display" panose="020F0502020204030204" pitchFamily="2" charset="0"/>
              </a:rPr>
              <a:t>public Data (some PB)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DFC9BE-2821-D91D-2391-062883EC6BC8}"/>
              </a:ext>
            </a:extLst>
          </p:cNvPr>
          <p:cNvSpPr/>
          <p:nvPr/>
        </p:nvSpPr>
        <p:spPr>
          <a:xfrm>
            <a:off x="11790806" y="697226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54845A-C7EE-449D-A30A-B85DB818B02A}"/>
              </a:ext>
            </a:extLst>
          </p:cNvPr>
          <p:cNvSpPr txBox="1"/>
          <p:nvPr/>
        </p:nvSpPr>
        <p:spPr>
          <a:xfrm>
            <a:off x="10886383" y="887767"/>
            <a:ext cx="997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en-US" sz="3200" dirty="0"/>
          </a:p>
        </p:txBody>
      </p:sp>
      <p:pic>
        <p:nvPicPr>
          <p:cNvPr id="13316" name="Picture 4" descr="Cloud Storage » Information Technology Services">
            <a:extLst>
              <a:ext uri="{FF2B5EF4-FFF2-40B4-BE49-F238E27FC236}">
                <a16:creationId xmlns:a16="http://schemas.microsoft.com/office/drawing/2014/main" id="{0B4733DB-5B56-6B42-6E8B-E8DC7AEC9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898" y="5851084"/>
            <a:ext cx="1339554" cy="9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>
            <a:extLst>
              <a:ext uri="{FF2B5EF4-FFF2-40B4-BE49-F238E27FC236}">
                <a16:creationId xmlns:a16="http://schemas.microsoft.com/office/drawing/2014/main" id="{B943B28D-77BC-6421-C16F-5B05FF2D9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99003" y="4731465"/>
            <a:ext cx="2095770" cy="109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itHub - fabric-testbed/fabric-website">
            <a:extLst>
              <a:ext uri="{FF2B5EF4-FFF2-40B4-BE49-F238E27FC236}">
                <a16:creationId xmlns:a16="http://schemas.microsoft.com/office/drawing/2014/main" id="{422F3A07-21A6-B13B-5888-63A42B14D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883" y="126125"/>
            <a:ext cx="1935351" cy="112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A54CAE-AA59-30E1-CA32-0E90C13D3ABD}"/>
              </a:ext>
            </a:extLst>
          </p:cNvPr>
          <p:cNvCxnSpPr>
            <a:cxnSpLocks/>
          </p:cNvCxnSpPr>
          <p:nvPr/>
        </p:nvCxnSpPr>
        <p:spPr>
          <a:xfrm>
            <a:off x="4156313" y="2627497"/>
            <a:ext cx="0" cy="38271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8D3493-2713-D873-1619-955AA09A1E16}"/>
              </a:ext>
            </a:extLst>
          </p:cNvPr>
          <p:cNvCxnSpPr>
            <a:cxnSpLocks/>
          </p:cNvCxnSpPr>
          <p:nvPr/>
        </p:nvCxnSpPr>
        <p:spPr>
          <a:xfrm>
            <a:off x="6096000" y="2627497"/>
            <a:ext cx="43247" cy="394579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9EBDD07E-9ED7-D378-35A0-6F9CCA826DC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7095" y="2697986"/>
            <a:ext cx="2875177" cy="1807082"/>
          </a:xfrm>
          <a:prstGeom prst="bentConnector3">
            <a:avLst>
              <a:gd name="adj1" fmla="val 823"/>
            </a:avLst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A4F36FD-9165-DE1B-D0F2-21CA74A53221}"/>
              </a:ext>
            </a:extLst>
          </p:cNvPr>
          <p:cNvSpPr/>
          <p:nvPr/>
        </p:nvSpPr>
        <p:spPr>
          <a:xfrm>
            <a:off x="5163868" y="2090151"/>
            <a:ext cx="272857" cy="10375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oogle Shape;98;p13" descr="National Science Data Fabric (NSDF) Distinguished Speaker ...">
            <a:extLst>
              <a:ext uri="{FF2B5EF4-FFF2-40B4-BE49-F238E27FC236}">
                <a16:creationId xmlns:a16="http://schemas.microsoft.com/office/drawing/2014/main" id="{1651F329-09F0-5A86-6302-A0D91B35FA8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572" y="6175298"/>
            <a:ext cx="1165375" cy="660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025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E6DA112-8A94-FF38-0EF6-F4D59C07E271}"/>
              </a:ext>
            </a:extLst>
          </p:cNvPr>
          <p:cNvSpPr txBox="1">
            <a:spLocks/>
          </p:cNvSpPr>
          <p:nvPr/>
        </p:nvSpPr>
        <p:spPr>
          <a:xfrm>
            <a:off x="358986" y="87843"/>
            <a:ext cx="10407079" cy="13066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Fabric integration with NSDF@CHESS 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SERVING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FC398-8A1D-FA1C-0C47-95672CA30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26" b="18147"/>
          <a:stretch/>
        </p:blipFill>
        <p:spPr>
          <a:xfrm>
            <a:off x="291394" y="1732054"/>
            <a:ext cx="11607658" cy="3361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20" name="Picture 4" descr="Rack Servers For Business Enterprise and Data Center | Supermicro">
            <a:extLst>
              <a:ext uri="{FF2B5EF4-FFF2-40B4-BE49-F238E27FC236}">
                <a16:creationId xmlns:a16="http://schemas.microsoft.com/office/drawing/2014/main" id="{A9D5BDB8-4025-4833-61FF-454F701C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297" y="4692828"/>
            <a:ext cx="4456131" cy="178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itHub - fabric-testbed/fabric-website">
            <a:extLst>
              <a:ext uri="{FF2B5EF4-FFF2-40B4-BE49-F238E27FC236}">
                <a16:creationId xmlns:a16="http://schemas.microsoft.com/office/drawing/2014/main" id="{A4B839D4-B7B0-BA2D-5D48-0FA86B59E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25" y="199570"/>
            <a:ext cx="2246589" cy="130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98;p13" descr="National Science Data Fabric (NSDF) Distinguished Speaker ...">
            <a:extLst>
              <a:ext uri="{FF2B5EF4-FFF2-40B4-BE49-F238E27FC236}">
                <a16:creationId xmlns:a16="http://schemas.microsoft.com/office/drawing/2014/main" id="{4FA2AB6B-F27A-B3C9-4253-6BDC718DAC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72" y="6175298"/>
            <a:ext cx="1165375" cy="66065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9DCC3C-5761-A257-E043-7D22109F800E}"/>
              </a:ext>
            </a:extLst>
          </p:cNvPr>
          <p:cNvSpPr txBox="1"/>
          <p:nvPr/>
        </p:nvSpPr>
        <p:spPr>
          <a:xfrm>
            <a:off x="358986" y="5431153"/>
            <a:ext cx="7196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dirty="0"/>
              <a:t>new datasets are detected in </a:t>
            </a:r>
            <a:r>
              <a:rPr lang="en-US" sz="3600" b="1" dirty="0">
                <a:solidFill>
                  <a:schemeClr val="accent6"/>
                </a:solidFill>
              </a:rPr>
              <a:t>&lt;2 seconds</a:t>
            </a:r>
            <a:endParaRPr lang="en-US" sz="3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762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9" name="Rectangle 318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Freeform: Shape 320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1" name="Google Shape;311;p22"/>
          <p:cNvSpPr txBox="1">
            <a:spLocks noGrp="1"/>
          </p:cNvSpPr>
          <p:nvPr>
            <p:ph type="title"/>
          </p:nvPr>
        </p:nvSpPr>
        <p:spPr>
          <a:xfrm>
            <a:off x="828674" y="146974"/>
            <a:ext cx="10534650" cy="96477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marL="0" lvl="0" indent="0" algn="ctr">
              <a:spcAft>
                <a:spcPts val="0"/>
              </a:spcAft>
              <a:buClr>
                <a:srgbClr val="8296B0"/>
              </a:buClr>
              <a:buSzPts val="4800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FABRIC</a:t>
            </a:r>
            <a:r>
              <a:rPr lang="en-US" sz="3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Poppins"/>
              </a:rPr>
              <a:t> integration with NSDF@CHESS architecture: </a:t>
            </a:r>
            <a:br>
              <a:rPr lang="en-US" sz="32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Poppins"/>
              </a:rPr>
            </a:br>
            <a:r>
              <a:rPr lang="en-US" sz="32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Poppins"/>
              </a:rPr>
              <a:t>DATA CACHING</a:t>
            </a:r>
            <a:endParaRPr lang="en-US" sz="32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12" name="Google Shape;312;p22"/>
          <p:cNvSpPr txBox="1"/>
          <p:nvPr/>
        </p:nvSpPr>
        <p:spPr>
          <a:xfrm>
            <a:off x="-1" y="5823406"/>
            <a:ext cx="12191999" cy="8001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15468" lvl="1" algn="ctr" defTabSz="630936">
              <a:spcAft>
                <a:spcPts val="600"/>
              </a:spcAft>
            </a:pPr>
            <a:r>
              <a:rPr lang="en-US" sz="2000" kern="1200" dirty="0">
                <a:solidFill>
                  <a:srgbClr val="FF0000"/>
                </a:solidFill>
                <a:latin typeface="Arial"/>
                <a:ea typeface="+mn-ea"/>
                <a:cs typeface="Arial"/>
                <a:sym typeface="Arial"/>
              </a:rPr>
              <a:t>SSD</a:t>
            </a: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rPr>
              <a:t> (100$/TB) -&gt; </a:t>
            </a:r>
            <a:r>
              <a:rPr lang="en-US" sz="2000" kern="1200" dirty="0">
                <a:solidFill>
                  <a:srgbClr val="FF0000"/>
                </a:solidFill>
                <a:latin typeface="Arial"/>
                <a:ea typeface="+mn-ea"/>
                <a:cs typeface="Arial"/>
                <a:sym typeface="Arial"/>
              </a:rPr>
              <a:t>HDD</a:t>
            </a: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rPr>
              <a:t> 10$/TB -&gt; </a:t>
            </a:r>
            <a:r>
              <a:rPr lang="en-US" sz="2000" kern="1200" dirty="0">
                <a:solidFill>
                  <a:srgbClr val="FF0000"/>
                </a:solidFill>
                <a:latin typeface="Arial"/>
                <a:ea typeface="+mn-ea"/>
                <a:cs typeface="Arial"/>
                <a:sym typeface="Arial"/>
              </a:rPr>
              <a:t>S3 Storage </a:t>
            </a: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rPr>
              <a:t>(5$/TB) -&gt; </a:t>
            </a:r>
            <a:r>
              <a:rPr lang="en-US" sz="2000" kern="1200" dirty="0">
                <a:solidFill>
                  <a:srgbClr val="FF0000"/>
                </a:solidFill>
                <a:latin typeface="Arial"/>
                <a:ea typeface="+mn-ea"/>
                <a:cs typeface="Arial"/>
                <a:sym typeface="Arial"/>
              </a:rPr>
              <a:t>Tape</a:t>
            </a:r>
            <a:r>
              <a:rPr lang="en-US" sz="2000" kern="1200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rPr>
              <a:t> (&lt;&lt;1$/TB)</a:t>
            </a: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15468" lvl="1" algn="ctr" defTabSz="630936">
              <a:spcAft>
                <a:spcPts val="600"/>
              </a:spcAft>
            </a:pPr>
            <a:r>
              <a:rPr lang="en-US" sz="1600" i="1" kern="1200" dirty="0">
                <a:solidFill>
                  <a:srgbClr val="000000"/>
                </a:solidFill>
                <a:latin typeface="Arial"/>
                <a:ea typeface="+mn-ea"/>
                <a:cs typeface="Arial"/>
                <a:sym typeface="Arial"/>
              </a:rPr>
              <a:t>Even shard  requests to multiple cloud storage to avoid vendors lock-in</a:t>
            </a:r>
            <a:endParaRPr lang="en-US" sz="2400" dirty="0"/>
          </a:p>
        </p:txBody>
      </p:sp>
      <p:cxnSp>
        <p:nvCxnSpPr>
          <p:cNvPr id="313" name="Google Shape;313;p22"/>
          <p:cNvCxnSpPr/>
          <p:nvPr/>
        </p:nvCxnSpPr>
        <p:spPr>
          <a:xfrm>
            <a:off x="2086265" y="2354239"/>
            <a:ext cx="8019469" cy="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14" name="Google Shape;314;p22" descr="Diagram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56142" y="1041753"/>
            <a:ext cx="7240525" cy="4759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 descr="Caching and Cache Invalidation - DEV Community">
            <a:extLst>
              <a:ext uri="{FF2B5EF4-FFF2-40B4-BE49-F238E27FC236}">
                <a16:creationId xmlns:a16="http://schemas.microsoft.com/office/drawing/2014/main" id="{4943F460-B90A-B66B-6FFC-AB79DB610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89" y="2603902"/>
            <a:ext cx="5180807" cy="291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GitHub - fabric-testbed/fabric-website">
            <a:extLst>
              <a:ext uri="{FF2B5EF4-FFF2-40B4-BE49-F238E27FC236}">
                <a16:creationId xmlns:a16="http://schemas.microsoft.com/office/drawing/2014/main" id="{42CC1A9C-8835-6160-F299-D05D943CA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362" y="860797"/>
            <a:ext cx="2624634" cy="152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E7D625-4965-2047-1CA8-2729562A0DF1}"/>
              </a:ext>
            </a:extLst>
          </p:cNvPr>
          <p:cNvCxnSpPr>
            <a:cxnSpLocks/>
          </p:cNvCxnSpPr>
          <p:nvPr/>
        </p:nvCxnSpPr>
        <p:spPr>
          <a:xfrm flipV="1">
            <a:off x="728133" y="3101193"/>
            <a:ext cx="10955867" cy="67734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98;p13" descr="National Science Data Fabric (NSDF) Distinguished Speaker ...">
            <a:extLst>
              <a:ext uri="{FF2B5EF4-FFF2-40B4-BE49-F238E27FC236}">
                <a16:creationId xmlns:a16="http://schemas.microsoft.com/office/drawing/2014/main" id="{D1757139-2CC5-311E-0D9E-D634B2718B7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1852" y="5698478"/>
            <a:ext cx="1825570" cy="1012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28369-94C6-0021-16D0-F62653CD57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8494" y="110991"/>
            <a:ext cx="9567332" cy="91601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FABRIC</a:t>
            </a:r>
            <a:r>
              <a:rPr lang="en-US" sz="36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  <a:sym typeface="Poppins"/>
              </a:rPr>
              <a:t> integration with NSDF@CHESS architecture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VISUALIZATION</a:t>
            </a:r>
            <a:endParaRPr lang="en-US" sz="36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Picture 6" descr="GitHub - bokeh/bokeh: Interactive Data Visualization in the browser, from  Python">
            <a:extLst>
              <a:ext uri="{FF2B5EF4-FFF2-40B4-BE49-F238E27FC236}">
                <a16:creationId xmlns:a16="http://schemas.microsoft.com/office/drawing/2014/main" id="{3943FF43-934F-41FB-EDBF-61A1B9F23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738" y="3780420"/>
            <a:ext cx="1714375" cy="8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Project Jupyter - Wikipedia">
            <a:extLst>
              <a:ext uri="{FF2B5EF4-FFF2-40B4-BE49-F238E27FC236}">
                <a16:creationId xmlns:a16="http://schemas.microsoft.com/office/drawing/2014/main" id="{459A44FD-1886-0816-85D4-F6337AA7E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943" y="5098278"/>
            <a:ext cx="1091763" cy="127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Visus · GitHub">
            <a:extLst>
              <a:ext uri="{FF2B5EF4-FFF2-40B4-BE49-F238E27FC236}">
                <a16:creationId xmlns:a16="http://schemas.microsoft.com/office/drawing/2014/main" id="{AE376318-F668-2E34-5670-6FCDAA384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8" b="23662"/>
          <a:stretch/>
        </p:blipFill>
        <p:spPr bwMode="auto">
          <a:xfrm>
            <a:off x="8682422" y="5242638"/>
            <a:ext cx="1991691" cy="98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iagram of a server&#10;&#10;Description automatically generated">
            <a:extLst>
              <a:ext uri="{FF2B5EF4-FFF2-40B4-BE49-F238E27FC236}">
                <a16:creationId xmlns:a16="http://schemas.microsoft.com/office/drawing/2014/main" id="{EB0730F2-A057-7800-AB7D-33B7817A07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3" y="1965763"/>
            <a:ext cx="7584958" cy="3901968"/>
          </a:xfrm>
          <a:prstGeom prst="rect">
            <a:avLst/>
          </a:prstGeom>
          <a:effectLst/>
        </p:spPr>
      </p:pic>
      <p:pic>
        <p:nvPicPr>
          <p:cNvPr id="4098" name="Picture 2" descr="HoloViz Blog">
            <a:extLst>
              <a:ext uri="{FF2B5EF4-FFF2-40B4-BE49-F238E27FC236}">
                <a16:creationId xmlns:a16="http://schemas.microsoft.com/office/drawing/2014/main" id="{D1DE36DE-C925-769E-8A1F-F2BFB1267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330" y="3845650"/>
            <a:ext cx="1258095" cy="106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29A3AC2-CEA9-79DE-0AB7-18D095EC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616" y="1877873"/>
            <a:ext cx="2764144" cy="157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6BF947-1917-323C-CC9F-268F6D51FD15}"/>
              </a:ext>
            </a:extLst>
          </p:cNvPr>
          <p:cNvCxnSpPr>
            <a:cxnSpLocks/>
          </p:cNvCxnSpPr>
          <p:nvPr/>
        </p:nvCxnSpPr>
        <p:spPr>
          <a:xfrm>
            <a:off x="4169710" y="2030748"/>
            <a:ext cx="0" cy="382711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BEC912-9F9F-DD7E-7C71-0B2028E9EBB7}"/>
              </a:ext>
            </a:extLst>
          </p:cNvPr>
          <p:cNvCxnSpPr>
            <a:cxnSpLocks/>
          </p:cNvCxnSpPr>
          <p:nvPr/>
        </p:nvCxnSpPr>
        <p:spPr>
          <a:xfrm>
            <a:off x="6735931" y="2101237"/>
            <a:ext cx="43247" cy="394579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6EE5B57A-F82F-CDCB-4F1C-D43C30ECC21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0492" y="2101237"/>
            <a:ext cx="2875177" cy="1807082"/>
          </a:xfrm>
          <a:prstGeom prst="bentConnector3">
            <a:avLst>
              <a:gd name="adj1" fmla="val 823"/>
            </a:avLst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8BCFF0A-5260-603E-90CE-C7BAA2ED6CF6}"/>
              </a:ext>
            </a:extLst>
          </p:cNvPr>
          <p:cNvSpPr/>
          <p:nvPr/>
        </p:nvSpPr>
        <p:spPr>
          <a:xfrm>
            <a:off x="7100411" y="2235890"/>
            <a:ext cx="589384" cy="10676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itHub - fabric-testbed/fabric-website">
            <a:extLst>
              <a:ext uri="{FF2B5EF4-FFF2-40B4-BE49-F238E27FC236}">
                <a16:creationId xmlns:a16="http://schemas.microsoft.com/office/drawing/2014/main" id="{FAEEE303-D613-D410-202A-1FB4F04A5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323" y="302150"/>
            <a:ext cx="2123268" cy="12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oogle Shape;98;p13" descr="National Science Data Fabric (NSDF) Distinguished Speaker ...">
            <a:extLst>
              <a:ext uri="{FF2B5EF4-FFF2-40B4-BE49-F238E27FC236}">
                <a16:creationId xmlns:a16="http://schemas.microsoft.com/office/drawing/2014/main" id="{AEC9AB13-1ED4-2665-5C6F-EE99C872601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0572" y="6175298"/>
            <a:ext cx="1165375" cy="6606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475280-52AC-7366-9CFB-4E3420F9F10C}"/>
              </a:ext>
            </a:extLst>
          </p:cNvPr>
          <p:cNvSpPr txBox="1"/>
          <p:nvPr/>
        </p:nvSpPr>
        <p:spPr>
          <a:xfrm>
            <a:off x="6184722" y="1119587"/>
            <a:ext cx="249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RUNNING “</a:t>
            </a:r>
            <a:r>
              <a:rPr lang="en-US" sz="3200" b="1" dirty="0">
                <a:solidFill>
                  <a:srgbClr val="C00000"/>
                </a:solidFill>
              </a:rPr>
              <a:t>OUTSIDE</a:t>
            </a:r>
            <a:r>
              <a:rPr lang="en-US" sz="3200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7709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AC8C4A-E0AA-A573-E245-282F54AB7755}"/>
              </a:ext>
            </a:extLst>
          </p:cNvPr>
          <p:cNvSpPr txBox="1">
            <a:spLocks/>
          </p:cNvSpPr>
          <p:nvPr/>
        </p:nvSpPr>
        <p:spPr>
          <a:xfrm>
            <a:off x="-1" y="236334"/>
            <a:ext cx="9939131" cy="121080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FABRIC integration with NSDF@CHESS </a:t>
            </a:r>
          </a:p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784DB1-13FC-9A28-A7E4-5377482AC3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1800" y="1973447"/>
            <a:ext cx="9207007" cy="4803690"/>
          </a:xfrm>
          <a:prstGeom prst="rect">
            <a:avLst/>
          </a:prstGeom>
          <a:ln w="57150">
            <a:noFill/>
          </a:ln>
        </p:spPr>
      </p:pic>
      <p:pic>
        <p:nvPicPr>
          <p:cNvPr id="2050" name="Picture 2" descr="Pricing - Azure Web PubSub | Microsoft Azure">
            <a:extLst>
              <a:ext uri="{FF2B5EF4-FFF2-40B4-BE49-F238E27FC236}">
                <a16:creationId xmlns:a16="http://schemas.microsoft.com/office/drawing/2014/main" id="{FEBAD34F-19E2-164A-FBC9-6E9C32B64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410" y="3687304"/>
            <a:ext cx="1769715" cy="93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ricing - Azure Web PubSub | Microsoft Azure">
            <a:extLst>
              <a:ext uri="{FF2B5EF4-FFF2-40B4-BE49-F238E27FC236}">
                <a16:creationId xmlns:a16="http://schemas.microsoft.com/office/drawing/2014/main" id="{FB59B7C4-5D01-C981-595F-5DA9D231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685" y="4326720"/>
            <a:ext cx="1703193" cy="8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itHub - fabric-testbed/fabric-website">
            <a:extLst>
              <a:ext uri="{FF2B5EF4-FFF2-40B4-BE49-F238E27FC236}">
                <a16:creationId xmlns:a16="http://schemas.microsoft.com/office/drawing/2014/main" id="{59149C3D-BD0C-4B18-425C-C77B52346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266" y="181250"/>
            <a:ext cx="2512452" cy="146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98;p13" descr="National Science Data Fabric (NSDF) Distinguished Speaker ...">
            <a:extLst>
              <a:ext uri="{FF2B5EF4-FFF2-40B4-BE49-F238E27FC236}">
                <a16:creationId xmlns:a16="http://schemas.microsoft.com/office/drawing/2014/main" id="{7712E801-A2A6-C2E0-E04E-DE2222A6A11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7617" y="5661933"/>
            <a:ext cx="2007414" cy="1148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275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"/>
          <p:cNvPicPr preferRelativeResize="0"/>
          <p:nvPr/>
        </p:nvPicPr>
        <p:blipFill rotWithShape="1">
          <a:blip r:embed="rId3">
            <a:alphaModFix/>
          </a:blip>
          <a:srcRect l="714" t="1572" r="-1" b="72189"/>
          <a:stretch/>
        </p:blipFill>
        <p:spPr>
          <a:xfrm>
            <a:off x="-2" y="0"/>
            <a:ext cx="12192002" cy="186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2000"/>
                    </a14:imgEffect>
                  </a14:imgLayer>
                </a14:imgProps>
              </a:ext>
            </a:extLst>
          </a:blip>
          <a:srcRect l="1071" t="13658" r="1786" b="11955"/>
          <a:stretch/>
        </p:blipFill>
        <p:spPr>
          <a:xfrm>
            <a:off x="0" y="1861456"/>
            <a:ext cx="12192000" cy="4996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54984" y="2218300"/>
            <a:ext cx="2267689" cy="119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37751" y="4027233"/>
            <a:ext cx="2267689" cy="110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05F8A6-1ED7-E284-0F04-58D569B80E0C}"/>
              </a:ext>
            </a:extLst>
          </p:cNvPr>
          <p:cNvSpPr txBox="1"/>
          <p:nvPr/>
        </p:nvSpPr>
        <p:spPr>
          <a:xfrm>
            <a:off x="1584412" y="3244962"/>
            <a:ext cx="95712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accent2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https://nationalsciencedatafabric.org</a:t>
            </a:r>
            <a:endParaRPr lang="en-U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7C3F4-DACE-C70C-D26D-2B0FE1229A0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8924" r="13663"/>
          <a:stretch/>
        </p:blipFill>
        <p:spPr>
          <a:xfrm>
            <a:off x="219910" y="4107901"/>
            <a:ext cx="2729003" cy="26498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AA44CF-D51B-1011-654F-0B314F92FB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8733" y="5243781"/>
            <a:ext cx="1513940" cy="1513940"/>
          </a:xfrm>
          <a:prstGeom prst="rect">
            <a:avLst/>
          </a:prstGeom>
        </p:spPr>
      </p:pic>
      <p:pic>
        <p:nvPicPr>
          <p:cNvPr id="9" name="Picture 8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1C6CC655-72F9-68BA-9071-718CB4ADFF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690" y="30940647"/>
            <a:ext cx="4509197" cy="1317391"/>
          </a:xfrm>
          <a:prstGeom prst="rect">
            <a:avLst/>
          </a:prstGeom>
        </p:spPr>
      </p:pic>
      <p:pic>
        <p:nvPicPr>
          <p:cNvPr id="10" name="Picture 9" descr="A picture containing font, text, graphics, graphic design&#10;&#10;Description automatically generated">
            <a:extLst>
              <a:ext uri="{FF2B5EF4-FFF2-40B4-BE49-F238E27FC236}">
                <a16:creationId xmlns:a16="http://schemas.microsoft.com/office/drawing/2014/main" id="{687112FC-7AB6-08F4-2BE5-236F9CD7BA1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5652" b="29656"/>
          <a:stretch/>
        </p:blipFill>
        <p:spPr>
          <a:xfrm>
            <a:off x="16540252" y="30738895"/>
            <a:ext cx="6130641" cy="1534353"/>
          </a:xfrm>
          <a:prstGeom prst="rect">
            <a:avLst/>
          </a:prstGeom>
        </p:spPr>
      </p:pic>
      <p:pic>
        <p:nvPicPr>
          <p:cNvPr id="11" name="Picture 10" descr="A logo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7E34DD3B-3909-0F8B-71D3-C720564D90D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718" t="26242" r="14904" b="22687"/>
          <a:stretch/>
        </p:blipFill>
        <p:spPr>
          <a:xfrm>
            <a:off x="4791028" y="30829236"/>
            <a:ext cx="5435481" cy="1855820"/>
          </a:xfrm>
          <a:prstGeom prst="rect">
            <a:avLst/>
          </a:prstGeom>
        </p:spPr>
      </p:pic>
      <p:pic>
        <p:nvPicPr>
          <p:cNvPr id="12" name="Picture 11" descr="A picture containing font, handwriting, calligraphy, typography&#10;&#10;Description automatically generated">
            <a:extLst>
              <a:ext uri="{FF2B5EF4-FFF2-40B4-BE49-F238E27FC236}">
                <a16:creationId xmlns:a16="http://schemas.microsoft.com/office/drawing/2014/main" id="{190C1944-2AC9-3429-11DD-339B81698732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53745" y="31158979"/>
            <a:ext cx="5818059" cy="10845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2DB2BE-8A26-ED36-1BBE-1CC620A3E33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84358" y="6131890"/>
            <a:ext cx="7369387" cy="64256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190BE-FDE4-8DD6-F378-7F87A760F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7183"/>
            <a:ext cx="12192000" cy="652569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 Night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9C9E7-37CC-A676-8A4F-20EF49B469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227"/>
          <a:stretch/>
        </p:blipFill>
        <p:spPr>
          <a:xfrm>
            <a:off x="225841" y="5709588"/>
            <a:ext cx="7137486" cy="847793"/>
          </a:xfrm>
          <a:prstGeom prst="rect">
            <a:avLst/>
          </a:prstGeom>
        </p:spPr>
      </p:pic>
      <p:pic>
        <p:nvPicPr>
          <p:cNvPr id="6" name="2023-09-28_8-05-52">
            <a:hlinkClick r:id="" action="ppaction://media"/>
            <a:extLst>
              <a:ext uri="{FF2B5EF4-FFF2-40B4-BE49-F238E27FC236}">
                <a16:creationId xmlns:a16="http://schemas.microsoft.com/office/drawing/2014/main" id="{59F7852A-291C-E319-5DF5-D228D6A65C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4960" y="1122801"/>
            <a:ext cx="6122428" cy="444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09A56F-36F6-6AE2-C80E-817000BE38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871" y="1013513"/>
            <a:ext cx="4142623" cy="2331136"/>
          </a:xfrm>
          <a:prstGeom prst="rect">
            <a:avLst/>
          </a:prstGeom>
        </p:spPr>
      </p:pic>
      <p:pic>
        <p:nvPicPr>
          <p:cNvPr id="10" name="2023-09-28_9-27-01">
            <a:hlinkClick r:id="" action="ppaction://media"/>
            <a:extLst>
              <a:ext uri="{FF2B5EF4-FFF2-40B4-BE49-F238E27FC236}">
                <a16:creationId xmlns:a16="http://schemas.microsoft.com/office/drawing/2014/main" id="{67EE64C3-D1BC-EE3A-5A3D-73A9411477E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66874" y="3433565"/>
            <a:ext cx="3986619" cy="327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8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0F2FEA-4F32-32A6-006A-E96AB5E7953D}"/>
              </a:ext>
            </a:extLst>
          </p:cNvPr>
          <p:cNvSpPr txBox="1"/>
          <p:nvPr/>
        </p:nvSpPr>
        <p:spPr>
          <a:xfrm>
            <a:off x="2694116" y="2418642"/>
            <a:ext cx="6273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Wi-Fi is not too slow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72386-E4B4-6759-2CF7-1B6AD4CEE022}"/>
              </a:ext>
            </a:extLst>
          </p:cNvPr>
          <p:cNvSpPr txBox="1"/>
          <p:nvPr/>
        </p:nvSpPr>
        <p:spPr>
          <a:xfrm>
            <a:off x="6317418" y="4195311"/>
            <a:ext cx="57964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http://66.70.176.206:10334/app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http://142.44.214.73:10334/app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  <a:hlinkClick r:id="rId4"/>
              </a:rPr>
              <a:t>http://54.39.133.137:10334/app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A488D-74AA-D72F-807E-A4CC9BEC80A0}"/>
              </a:ext>
            </a:extLst>
          </p:cNvPr>
          <p:cNvSpPr txBox="1"/>
          <p:nvPr/>
        </p:nvSpPr>
        <p:spPr>
          <a:xfrm>
            <a:off x="6317418" y="3705660"/>
            <a:ext cx="5706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ourier New" panose="02070309020205020404" pitchFamily="49" charset="0"/>
                <a:cs typeface="Courier New" panose="02070309020205020404" pitchFamily="49" charset="0"/>
              </a:rPr>
              <a:t>ssh NSDF-chess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9C0A3-DA03-C17C-5A3B-F713AB425E6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172" y="3640112"/>
            <a:ext cx="2010582" cy="2010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EDBE78-632A-62E1-E4B2-F98019C2E4A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5643" y="3640112"/>
            <a:ext cx="2010582" cy="2010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670201-020C-584E-9469-0184D9B7B1C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8567" y="3640112"/>
            <a:ext cx="2010582" cy="2010582"/>
          </a:xfrm>
          <a:prstGeom prst="rect">
            <a:avLst/>
          </a:prstGeom>
        </p:spPr>
      </p:pic>
      <p:pic>
        <p:nvPicPr>
          <p:cNvPr id="2050" name="Picture 2" descr="Live Demo&quot; Images – Browse 8 Stock Photos, Vectors, and Video | Adobe Stock">
            <a:extLst>
              <a:ext uri="{FF2B5EF4-FFF2-40B4-BE49-F238E27FC236}">
                <a16:creationId xmlns:a16="http://schemas.microsoft.com/office/drawing/2014/main" id="{EE7F2480-2F0B-6D59-2F14-5B1E735DE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655" y="5679"/>
            <a:ext cx="2980193" cy="189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98;p13" descr="National Science Data Fabric (NSDF) Distinguished Speaker ...">
            <a:extLst>
              <a:ext uri="{FF2B5EF4-FFF2-40B4-BE49-F238E27FC236}">
                <a16:creationId xmlns:a16="http://schemas.microsoft.com/office/drawing/2014/main" id="{E366D13E-4E42-93C8-706C-2F9325FFEC6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6889" y="158834"/>
            <a:ext cx="1809046" cy="998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908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23-09-27_15-40-00">
            <a:hlinkClick r:id="" action="ppaction://media"/>
            <a:extLst>
              <a:ext uri="{FF2B5EF4-FFF2-40B4-BE49-F238E27FC236}">
                <a16:creationId xmlns:a16="http://schemas.microsoft.com/office/drawing/2014/main" id="{86B2861B-EB95-3C05-5DE0-587B387434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498" y="1180077"/>
            <a:ext cx="11323649" cy="4230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3C619B-83FB-D4D4-7B67-796CE93769AF}"/>
              </a:ext>
            </a:extLst>
          </p:cNvPr>
          <p:cNvSpPr txBox="1"/>
          <p:nvPr/>
        </p:nvSpPr>
        <p:spPr>
          <a:xfrm>
            <a:off x="6096000" y="5659814"/>
            <a:ext cx="5870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CHESS BEAMLINE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B6E248-F159-701C-7E6E-B460D423BF26}"/>
              </a:ext>
            </a:extLst>
          </p:cNvPr>
          <p:cNvSpPr txBox="1"/>
          <p:nvPr/>
        </p:nvSpPr>
        <p:spPr>
          <a:xfrm>
            <a:off x="69872" y="5659814"/>
            <a:ext cx="602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NSDF ENTRYPOINT converter</a:t>
            </a:r>
          </a:p>
        </p:txBody>
      </p:sp>
      <p:pic>
        <p:nvPicPr>
          <p:cNvPr id="10" name="Google Shape;98;p13" descr="National Science Data Fabric (NSDF) Distinguished Speaker ...">
            <a:extLst>
              <a:ext uri="{FF2B5EF4-FFF2-40B4-BE49-F238E27FC236}">
                <a16:creationId xmlns:a16="http://schemas.microsoft.com/office/drawing/2014/main" id="{8F6C6806-A22D-927A-82CC-0C3F37A118D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5179" y="6139517"/>
            <a:ext cx="1249670" cy="674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63;p15" descr="CHESS main | CHESS">
            <a:extLst>
              <a:ext uri="{FF2B5EF4-FFF2-40B4-BE49-F238E27FC236}">
                <a16:creationId xmlns:a16="http://schemas.microsoft.com/office/drawing/2014/main" id="{76216409-967A-40AF-C819-8D28F4548381}"/>
              </a:ext>
            </a:extLst>
          </p:cNvPr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287152" y="6052483"/>
            <a:ext cx="1744152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FEBE67-D365-F097-B209-3D190257C4C7}"/>
              </a:ext>
            </a:extLst>
          </p:cNvPr>
          <p:cNvSpPr txBox="1"/>
          <p:nvPr/>
        </p:nvSpPr>
        <p:spPr>
          <a:xfrm>
            <a:off x="257130" y="318182"/>
            <a:ext cx="6273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Wi-Fi is too slow…</a:t>
            </a:r>
          </a:p>
        </p:txBody>
      </p:sp>
    </p:spTree>
    <p:extLst>
      <p:ext uri="{BB962C8B-B14F-4D97-AF65-F5344CB8AC3E}">
        <p14:creationId xmlns:p14="http://schemas.microsoft.com/office/powerpoint/2010/main" val="259126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3-09-27_15-35-41">
            <a:hlinkClick r:id="" action="ppaction://media"/>
            <a:extLst>
              <a:ext uri="{FF2B5EF4-FFF2-40B4-BE49-F238E27FC236}">
                <a16:creationId xmlns:a16="http://schemas.microsoft.com/office/drawing/2014/main" id="{0BFA5876-59E9-B253-6128-19A1B9331C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9443" y="301456"/>
            <a:ext cx="8733114" cy="5680463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A5CA06-2277-A12B-68C9-9A645CACCF73}"/>
              </a:ext>
            </a:extLst>
          </p:cNvPr>
          <p:cNvGrpSpPr/>
          <p:nvPr/>
        </p:nvGrpSpPr>
        <p:grpSpPr>
          <a:xfrm>
            <a:off x="290938" y="5333434"/>
            <a:ext cx="1874424" cy="1296969"/>
            <a:chOff x="389615" y="4859319"/>
            <a:chExt cx="1874424" cy="1296969"/>
          </a:xfrm>
        </p:grpSpPr>
        <p:pic>
          <p:nvPicPr>
            <p:cNvPr id="5" name="Picture 4" descr="GitHub - fabric-testbed/fabric-website">
              <a:extLst>
                <a:ext uri="{FF2B5EF4-FFF2-40B4-BE49-F238E27FC236}">
                  <a16:creationId xmlns:a16="http://schemas.microsoft.com/office/drawing/2014/main" id="{C8475EFE-AF11-5C4A-7C74-C27015D405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223" y="5228651"/>
              <a:ext cx="1594885" cy="927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5E7FF-3CE0-2272-1DF7-4D5B6AD119EC}"/>
                </a:ext>
              </a:extLst>
            </p:cNvPr>
            <p:cNvSpPr txBox="1"/>
            <p:nvPr/>
          </p:nvSpPr>
          <p:spPr>
            <a:xfrm>
              <a:off x="389615" y="4859319"/>
              <a:ext cx="1874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On the Fabric side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3EFB8AD-54A4-2A7A-E73A-2EC70DCFD77C}"/>
              </a:ext>
            </a:extLst>
          </p:cNvPr>
          <p:cNvSpPr txBox="1"/>
          <p:nvPr/>
        </p:nvSpPr>
        <p:spPr>
          <a:xfrm>
            <a:off x="8473574" y="6054562"/>
            <a:ext cx="2887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Wi-Fi is too slow</a:t>
            </a:r>
          </a:p>
        </p:txBody>
      </p:sp>
    </p:spTree>
    <p:extLst>
      <p:ext uri="{BB962C8B-B14F-4D97-AF65-F5344CB8AC3E}">
        <p14:creationId xmlns:p14="http://schemas.microsoft.com/office/powerpoint/2010/main" val="98426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-03-11-22-18-17">
            <a:hlinkClick r:id="" action="ppaction://media"/>
            <a:extLst>
              <a:ext uri="{FF2B5EF4-FFF2-40B4-BE49-F238E27FC236}">
                <a16:creationId xmlns:a16="http://schemas.microsoft.com/office/drawing/2014/main" id="{8F082B7D-7941-9929-1E28-609DE349D1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9203"/>
          <a:stretch/>
        </p:blipFill>
        <p:spPr>
          <a:xfrm>
            <a:off x="228600" y="2383541"/>
            <a:ext cx="9134061" cy="4368906"/>
          </a:xfrm>
          <a:prstGeom prst="rect">
            <a:avLst/>
          </a:prstGeom>
        </p:spPr>
      </p:pic>
      <p:pic>
        <p:nvPicPr>
          <p:cNvPr id="473" name="Google Shape;473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08466" y="230245"/>
            <a:ext cx="4854934" cy="35769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FF2CEF-B7DA-5634-0465-0491159E0433}"/>
              </a:ext>
            </a:extLst>
          </p:cNvPr>
          <p:cNvSpPr txBox="1"/>
          <p:nvPr/>
        </p:nvSpPr>
        <p:spPr>
          <a:xfrm>
            <a:off x="228600" y="1073337"/>
            <a:ext cx="3359213" cy="1023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</a:rPr>
              <a:t>Over 200TB of NASA Climate Data Accessible With Zero Fee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apple-system"/>
              </a:rPr>
              <a:t>(up to 4PB)</a:t>
            </a:r>
            <a:endParaRPr lang="en-US" sz="2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-apple-system"/>
            </a:endParaRPr>
          </a:p>
        </p:txBody>
      </p:sp>
      <p:pic>
        <p:nvPicPr>
          <p:cNvPr id="1026" name="Picture 2" descr="NASA - Wikipedia">
            <a:extLst>
              <a:ext uri="{FF2B5EF4-FFF2-40B4-BE49-F238E27FC236}">
                <a16:creationId xmlns:a16="http://schemas.microsoft.com/office/drawing/2014/main" id="{86E972CB-1220-261E-9053-80FF47582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64" y="230245"/>
            <a:ext cx="2714311" cy="227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1BB12A-7A76-BF69-5430-FEE34000E57D}"/>
              </a:ext>
            </a:extLst>
          </p:cNvPr>
          <p:cNvSpPr txBox="1"/>
          <p:nvPr/>
        </p:nvSpPr>
        <p:spPr>
          <a:xfrm>
            <a:off x="9190727" y="5309399"/>
            <a:ext cx="1271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hlinkClick r:id="rId8"/>
              </a:rPr>
              <a:t>LINK</a:t>
            </a:r>
            <a:r>
              <a:rPr lang="en-US" sz="36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7F2383-34F5-F345-E808-01E852CCB1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90255" y="4782510"/>
            <a:ext cx="1548806" cy="1548806"/>
          </a:xfrm>
          <a:prstGeom prst="rect">
            <a:avLst/>
          </a:prstGeom>
        </p:spPr>
      </p:pic>
      <p:sp>
        <p:nvSpPr>
          <p:cNvPr id="471" name="Google Shape;471;p30"/>
          <p:cNvSpPr txBox="1">
            <a:spLocks noGrp="1"/>
          </p:cNvSpPr>
          <p:nvPr>
            <p:ph type="title"/>
          </p:nvPr>
        </p:nvSpPr>
        <p:spPr>
          <a:xfrm>
            <a:off x="-47292" y="312580"/>
            <a:ext cx="4396340" cy="76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NSDF@NASA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849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CADC8-F9B6-C345-1624-9AA092CA6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94" y="319289"/>
            <a:ext cx="5215810" cy="80763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600" b="1" kern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Dealing with </a:t>
            </a:r>
            <a:r>
              <a:rPr lang="en-US" sz="36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EGRESS</a:t>
            </a:r>
            <a:r>
              <a:rPr lang="en-US" sz="3600" b="1" kern="1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costs</a:t>
            </a:r>
          </a:p>
        </p:txBody>
      </p:sp>
      <p:pic>
        <p:nvPicPr>
          <p:cNvPr id="4" name="Picture 2" descr="Diagram">
            <a:extLst>
              <a:ext uri="{FF2B5EF4-FFF2-40B4-BE49-F238E27FC236}">
                <a16:creationId xmlns:a16="http://schemas.microsoft.com/office/drawing/2014/main" id="{0D31D0BC-3C20-4EDE-F422-633F25A67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9067" y="192755"/>
            <a:ext cx="6472490" cy="6472490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320;p24">
            <a:extLst>
              <a:ext uri="{FF2B5EF4-FFF2-40B4-BE49-F238E27FC236}">
                <a16:creationId xmlns:a16="http://schemas.microsoft.com/office/drawing/2014/main" id="{8ECD45FF-8F70-F90E-3555-4EAF1AADCC97}"/>
              </a:ext>
            </a:extLst>
          </p:cNvPr>
          <p:cNvSpPr txBox="1"/>
          <p:nvPr/>
        </p:nvSpPr>
        <p:spPr>
          <a:xfrm>
            <a:off x="56329" y="2929231"/>
            <a:ext cx="521581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~86$/TB /  86K $/PB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12M$ to retrieve the data ONCE</a:t>
            </a:r>
            <a:endParaRPr sz="16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The surprising truth about Cloud Egress Costs | by Alexandre Guérin | Medium">
            <a:extLst>
              <a:ext uri="{FF2B5EF4-FFF2-40B4-BE49-F238E27FC236}">
                <a16:creationId xmlns:a16="http://schemas.microsoft.com/office/drawing/2014/main" id="{168BAD89-BDB0-56B4-46EC-4AA74777B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1"/>
          <a:stretch/>
        </p:blipFill>
        <p:spPr bwMode="auto">
          <a:xfrm>
            <a:off x="284555" y="3709835"/>
            <a:ext cx="4987585" cy="295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A207A8-87A9-CD66-D95E-916732CDF0D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443" y="1126921"/>
            <a:ext cx="5196203" cy="149456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312309D3-DBC0-47B2-9C18-7E98E5CD8FDD}"/>
              </a:ext>
            </a:extLst>
          </p:cNvPr>
          <p:cNvSpPr/>
          <p:nvPr/>
        </p:nvSpPr>
        <p:spPr>
          <a:xfrm>
            <a:off x="5959021" y="609801"/>
            <a:ext cx="2011680" cy="2011680"/>
          </a:xfrm>
          <a:prstGeom prst="ellipse">
            <a:avLst/>
          </a:prstGeom>
          <a:solidFill>
            <a:srgbClr val="F6630D">
              <a:alpha val="5000"/>
            </a:srgbClr>
          </a:solidFill>
          <a:ln w="18000">
            <a:solidFill>
              <a:srgbClr val="F6630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F6630D"/>
              </a:solidFill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569C00F5-321C-4491-8D0B-266637CA3D78}"/>
              </a:ext>
            </a:extLst>
          </p:cNvPr>
          <p:cNvSpPr/>
          <p:nvPr/>
        </p:nvSpPr>
        <p:spPr>
          <a:xfrm rot="2446353">
            <a:off x="5870567" y="5332048"/>
            <a:ext cx="2926080" cy="0"/>
          </a:xfrm>
          <a:prstGeom prst="triangle">
            <a:avLst/>
          </a:prstGeom>
          <a:solidFill>
            <a:srgbClr val="00A0D7">
              <a:alpha val="5000"/>
            </a:srgbClr>
          </a:solidFill>
          <a:ln w="18000">
            <a:solidFill>
              <a:srgbClr val="00A0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00A0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188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11B9E1D6-C9FA-4ABA-784E-B1036D47C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24" y="629439"/>
            <a:ext cx="6455433" cy="6339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AA4E46-2D78-3A6B-858C-7391FB59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1" y="124084"/>
            <a:ext cx="11478826" cy="86507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Storage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6EBE7-4FF5-5582-C131-8B9B5165D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22" y="4992175"/>
            <a:ext cx="2523102" cy="1790173"/>
          </a:xfrm>
        </p:spPr>
        <p:txBody>
          <a:bodyPr>
            <a:normAutofit/>
          </a:bodyPr>
          <a:lstStyle/>
          <a:p>
            <a:r>
              <a:rPr lang="en-US" sz="1600" dirty="0"/>
              <a:t>Amortize</a:t>
            </a:r>
            <a:r>
              <a:rPr lang="en-US" sz="1600" b="1" dirty="0">
                <a:solidFill>
                  <a:schemeClr val="accent1"/>
                </a:solidFill>
              </a:rPr>
              <a:t> high latencies </a:t>
            </a:r>
            <a:r>
              <a:rPr lang="en-US" sz="1600" dirty="0"/>
              <a:t>by</a:t>
            </a:r>
            <a:r>
              <a:rPr lang="en-US" sz="1600" b="1" dirty="0">
                <a:solidFill>
                  <a:schemeClr val="accent1"/>
                </a:solidFill>
              </a:rPr>
              <a:t>:</a:t>
            </a:r>
          </a:p>
          <a:p>
            <a:pPr lvl="1"/>
            <a:r>
              <a:rPr lang="en-US" sz="1400" dirty="0"/>
              <a:t>bigger blocks, </a:t>
            </a:r>
          </a:p>
          <a:p>
            <a:pPr lvl="1"/>
            <a:r>
              <a:rPr lang="en-US" sz="1400" dirty="0"/>
              <a:t>smart compression algorithm (IDX2)</a:t>
            </a:r>
          </a:p>
          <a:p>
            <a:pPr lvl="1"/>
            <a:r>
              <a:rPr lang="en-US" sz="1400" b="1" dirty="0"/>
              <a:t>Caching data</a:t>
            </a:r>
            <a:endParaRPr lang="en-US" sz="14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79044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34089-8FB7-70ED-914B-F9B805B0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61" y="1547277"/>
            <a:ext cx="4640450" cy="1809362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800" b="1" i="1" kern="1200" dirty="0">
                <a:latin typeface="+mj-lt"/>
                <a:ea typeface="+mj-ea"/>
                <a:cs typeface="+mj-cs"/>
              </a:rPr>
              <a:t>Multi-federation Catalog for Community Data</a:t>
            </a:r>
            <a:br>
              <a:rPr lang="en-US" sz="2800" b="1" i="1" kern="1200" dirty="0">
                <a:latin typeface="+mj-lt"/>
                <a:ea typeface="+mj-ea"/>
                <a:cs typeface="+mj-cs"/>
              </a:rPr>
            </a:br>
            <a:r>
              <a:rPr lang="en-US" sz="2800" b="1" i="1" dirty="0"/>
              <a:t> </a:t>
            </a:r>
            <a:r>
              <a:rPr lang="en-US" sz="2800" b="1" i="1" kern="1200" dirty="0">
                <a:latin typeface="+mj-lt"/>
                <a:ea typeface="+mj-ea"/>
                <a:cs typeface="+mj-cs"/>
              </a:rPr>
              <a:t>records</a:t>
            </a:r>
            <a:br>
              <a:rPr lang="en-US" sz="2800" b="1" i="1" kern="1200" dirty="0">
                <a:latin typeface="+mj-lt"/>
                <a:ea typeface="+mj-ea"/>
                <a:cs typeface="+mj-cs"/>
              </a:rPr>
            </a:br>
            <a:r>
              <a:rPr lang="en-US" sz="3600" b="1" i="1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75 PiB indexed = 2 billions of records</a:t>
            </a:r>
            <a:endParaRPr lang="en-US" sz="2800" b="1" i="1" kern="1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Google Shape;471;p30">
            <a:extLst>
              <a:ext uri="{FF2B5EF4-FFF2-40B4-BE49-F238E27FC236}">
                <a16:creationId xmlns:a16="http://schemas.microsoft.com/office/drawing/2014/main" id="{A695F011-8BFB-2874-71D0-603545BE70AC}"/>
              </a:ext>
            </a:extLst>
          </p:cNvPr>
          <p:cNvSpPr txBox="1">
            <a:spLocks/>
          </p:cNvSpPr>
          <p:nvPr/>
        </p:nvSpPr>
        <p:spPr>
          <a:xfrm>
            <a:off x="280537" y="344171"/>
            <a:ext cx="3257794" cy="99842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 fontScale="92500"/>
          </a:bodyPr>
          <a:lstStyle>
            <a:lvl1pPr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lnSpc>
                <a:spcPct val="90000"/>
              </a:lnSpc>
              <a:buSzPts val="4400"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NSDF  CATALOG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AC06A-1D65-DEF8-8F6A-E9A54CB0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6578" y="213190"/>
            <a:ext cx="6979009" cy="59185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7B760E-46D0-D84B-0E8F-0BF535A41625}"/>
              </a:ext>
            </a:extLst>
          </p:cNvPr>
          <p:cNvSpPr txBox="1"/>
          <p:nvPr/>
        </p:nvSpPr>
        <p:spPr>
          <a:xfrm>
            <a:off x="4940815" y="1637969"/>
            <a:ext cx="6652187" cy="4691269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numCol="6" rtlCol="0">
            <a:spAutoFit/>
          </a:bodyPr>
          <a:lstStyle/>
          <a:p>
            <a:pPr algn="ctr"/>
            <a:r>
              <a:rPr lang="en-US" sz="700" b="1" dirty="0">
                <a:solidFill>
                  <a:schemeClr val="accent6"/>
                </a:solidFill>
              </a:rPr>
              <a:t>Arecibo Observatory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3"/>
              </a:rPr>
              <a:t>https://www.naic.edu/ao/landing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AWS Open Data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4"/>
              </a:rPr>
              <a:t>https://aws.amazon.com/opendata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CyVerse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5"/>
              </a:rPr>
              <a:t>https://cyverse.org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Digital Rock Portal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6"/>
              </a:rPr>
              <a:t>https://www.digitalrocksportal.org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Dryad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7"/>
              </a:rPr>
              <a:t>https://datadryad.org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Material Commons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8"/>
              </a:rPr>
              <a:t>https://materialscommons.org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Material Data Facility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9"/>
              </a:rPr>
              <a:t>https://materialsdatafacility.org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Neon Science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10"/>
              </a:rPr>
              <a:t>https://www.neonscience.org</a:t>
            </a:r>
            <a:r>
              <a:rPr lang="en-US" sz="700" b="1" dirty="0">
                <a:solidFill>
                  <a:schemeClr val="accent6"/>
                </a:solidFill>
              </a:rPr>
              <a:t>&gt;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Zenodo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11"/>
              </a:rPr>
              <a:t>https://zenodo.org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Dataverse Abacus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12"/>
              </a:rPr>
              <a:t>http://abacus.library.ubc.ca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Dataverse Arab Council for the Social </a:t>
            </a:r>
            <a:r>
              <a:rPr lang="en-US" sz="700" b="1" dirty="0" err="1">
                <a:solidFill>
                  <a:schemeClr val="accent6"/>
                </a:solidFill>
              </a:rPr>
              <a:t>Scien</a:t>
            </a:r>
            <a:r>
              <a:rPr lang="en-US" sz="700" b="1" dirty="0">
                <a:solidFill>
                  <a:schemeClr val="accent6"/>
                </a:solidFill>
              </a:rPr>
              <a:t>\</a:t>
            </a:r>
            <a:r>
              <a:rPr lang="en-US" sz="700" b="1" dirty="0" err="1">
                <a:solidFill>
                  <a:schemeClr val="accent6"/>
                </a:solidFill>
              </a:rPr>
              <a:t>Ces</a:t>
            </a:r>
            <a:r>
              <a:rPr lang="en-US" sz="700" b="1" dirty="0">
                <a:solidFill>
                  <a:schemeClr val="accent6"/>
                </a:solidFill>
              </a:rPr>
              <a:t> (ACSS)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13"/>
              </a:rPr>
              <a:t>http://dataverse.theacss.org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Arca Dados </a:t>
            </a:r>
            <a:r>
              <a:rPr lang="en-US" sz="700" b="1" dirty="0" err="1">
                <a:solidFill>
                  <a:schemeClr val="accent6"/>
                </a:solidFill>
              </a:rPr>
              <a:t>Fiocrus</a:t>
            </a:r>
            <a:r>
              <a:rPr lang="en-US" sz="700" b="1" dirty="0">
                <a:solidFill>
                  <a:schemeClr val="accent6"/>
                </a:solidFill>
              </a:rPr>
              <a:t>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14"/>
              </a:rPr>
              <a:t>http://dadosdepesquisa.fiocruz.br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Arizona State University (ASU) Library Research Data Repository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15"/>
              </a:rPr>
              <a:t>http://dataverse.asu.edu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Austrian Social Science Data Archive (AUSSDA)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16"/>
              </a:rPr>
              <a:t>http://data.aussda.at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Borealis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17"/>
              </a:rPr>
              <a:t>http://borealisdata.ca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Center for International Forestry Research (CIFOR)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18"/>
              </a:rPr>
              <a:t>http://data.cifor.org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n-US" sz="700" b="1" dirty="0">
              <a:solidFill>
                <a:schemeClr val="accent6"/>
              </a:solidFill>
            </a:endParaRP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International Maize and Wheat Improvement Center (CIMMYT)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http://data.cimmyt.org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Catalan Open Research Data (CORA)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19"/>
              </a:rPr>
              <a:t>http://dataverse.csuc.cat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Croatian Social Science Data Archive (CROSSDA)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20"/>
              </a:rPr>
              <a:t>http://data.crossda.hr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The Chinese University of Hong Kong Library Research Data Repository (CUHK)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21"/>
              </a:rPr>
              <a:t>http://researchdata.cuhk.edu.hk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Dartmouth Institute for Health Policy and Clinical Practice (TDI)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22"/>
              </a:rPr>
              <a:t>http://dataverse.dartmouth.edu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Data Repository University of Stuttgart (</a:t>
            </a:r>
            <a:r>
              <a:rPr lang="en-US" sz="700" b="1" dirty="0" err="1">
                <a:solidFill>
                  <a:schemeClr val="accent6"/>
                </a:solidFill>
              </a:rPr>
              <a:t>DaRUS</a:t>
            </a:r>
            <a:r>
              <a:rPr lang="en-US" sz="700" b="1" dirty="0">
                <a:solidFill>
                  <a:schemeClr val="accent6"/>
                </a:solidFill>
              </a:rPr>
              <a:t>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23"/>
              </a:rPr>
              <a:t>http://darus.uni-stuttgart.de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 err="1">
                <a:solidFill>
                  <a:schemeClr val="accent6"/>
                </a:solidFill>
              </a:rPr>
              <a:t>DataSuds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  <a:r>
              <a:rPr lang="en-US" sz="700" b="1" dirty="0" err="1">
                <a:solidFill>
                  <a:schemeClr val="accent6"/>
                </a:solidFill>
              </a:rPr>
              <a:t>Institut</a:t>
            </a:r>
            <a:r>
              <a:rPr lang="en-US" sz="700" b="1" dirty="0">
                <a:solidFill>
                  <a:schemeClr val="accent6"/>
                </a:solidFill>
              </a:rPr>
              <a:t> de recherche pour le </a:t>
            </a:r>
            <a:r>
              <a:rPr lang="en-US" sz="700" b="1" dirty="0" err="1">
                <a:solidFill>
                  <a:schemeClr val="accent6"/>
                </a:solidFill>
              </a:rPr>
              <a:t>développement</a:t>
            </a:r>
            <a:r>
              <a:rPr lang="en-US" sz="700" b="1" dirty="0">
                <a:solidFill>
                  <a:schemeClr val="accent6"/>
                </a:solidFill>
              </a:rPr>
              <a:t> (IRS)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24"/>
              </a:rPr>
              <a:t>http://dataverse.ird.fr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 err="1">
                <a:solidFill>
                  <a:schemeClr val="accent6"/>
                </a:solidFill>
              </a:rPr>
              <a:t>SceincesPo</a:t>
            </a:r>
            <a:r>
              <a:rPr lang="en-US" sz="700" b="1" dirty="0">
                <a:solidFill>
                  <a:schemeClr val="accent6"/>
                </a:solidFill>
              </a:rPr>
              <a:t>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25"/>
              </a:rPr>
              <a:t>https://data.sciencespo.fr</a:t>
            </a:r>
            <a:r>
              <a:rPr lang="en-US" sz="700" b="1" dirty="0">
                <a:solidFill>
                  <a:schemeClr val="accent6"/>
                </a:solidFill>
              </a:rPr>
              <a:t>  </a:t>
            </a:r>
          </a:p>
          <a:p>
            <a:pPr algn="ctr"/>
            <a:r>
              <a:rPr lang="en-US" sz="700" b="1" dirty="0" err="1">
                <a:solidFill>
                  <a:schemeClr val="accent6"/>
                </a:solidFill>
              </a:rPr>
              <a:t>Edatos</a:t>
            </a:r>
            <a:r>
              <a:rPr lang="en-US" sz="700" b="1" dirty="0">
                <a:solidFill>
                  <a:schemeClr val="accent6"/>
                </a:solidFill>
              </a:rPr>
              <a:t>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26"/>
              </a:rPr>
              <a:t>http://edatos.consorciomadrono.es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Netherland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27"/>
              </a:rPr>
              <a:t>http://dataverse.nl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Norway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28"/>
              </a:rPr>
              <a:t>http://dataverse.no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Nanyang Technological University Singapore (NTU)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29"/>
              </a:rPr>
              <a:t>http://researchdata.ntu.edu.sg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Florida International University (FIU) Research Data Portal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30"/>
              </a:rPr>
              <a:t>http://dataverse.fiu.edu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Gottingen Research Online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31"/>
              </a:rPr>
              <a:t>http://data.goettingen-research-online.de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n-US" sz="700" b="1" dirty="0">
              <a:solidFill>
                <a:schemeClr val="accent6"/>
              </a:solidFill>
            </a:endParaRP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University of Harvard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32"/>
              </a:rPr>
              <a:t>http://dataverse.harvard.edu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n-US" sz="700" b="1" dirty="0">
              <a:solidFill>
                <a:schemeClr val="accent6"/>
              </a:solidFill>
            </a:endParaRP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Heidelberg Open Research Data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33"/>
              </a:rPr>
              <a:t>http://heidata.uni-heidelberg.de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n-US" sz="700" b="1" dirty="0">
              <a:solidFill>
                <a:schemeClr val="accent6"/>
              </a:solidFill>
            </a:endParaRP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Instituto </a:t>
            </a:r>
            <a:r>
              <a:rPr lang="en-US" sz="700" b="1" dirty="0" err="1">
                <a:solidFill>
                  <a:schemeClr val="accent6"/>
                </a:solidFill>
              </a:rPr>
              <a:t>Brasileiro</a:t>
            </a:r>
            <a:r>
              <a:rPr lang="en-US" sz="700" b="1" dirty="0">
                <a:solidFill>
                  <a:schemeClr val="accent6"/>
                </a:solidFill>
              </a:rPr>
              <a:t> de </a:t>
            </a:r>
            <a:r>
              <a:rPr lang="en-US" sz="700" b="1" dirty="0" err="1">
                <a:solidFill>
                  <a:schemeClr val="accent6"/>
                </a:solidFill>
              </a:rPr>
              <a:t>Informação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  <a:r>
              <a:rPr lang="en-US" sz="700" b="1" dirty="0" err="1">
                <a:solidFill>
                  <a:schemeClr val="accent6"/>
                </a:solidFill>
              </a:rPr>
              <a:t>em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  <a:r>
              <a:rPr lang="en-US" sz="700" b="1" dirty="0" err="1">
                <a:solidFill>
                  <a:schemeClr val="accent6"/>
                </a:solidFill>
              </a:rPr>
              <a:t>Ciencia</a:t>
            </a:r>
            <a:r>
              <a:rPr lang="en-US" sz="700" b="1" dirty="0">
                <a:solidFill>
                  <a:schemeClr val="accent6"/>
                </a:solidFill>
              </a:rPr>
              <a:t> e </a:t>
            </a:r>
            <a:r>
              <a:rPr lang="en-US" sz="700" b="1" dirty="0" err="1">
                <a:solidFill>
                  <a:schemeClr val="accent6"/>
                </a:solidFill>
              </a:rPr>
              <a:t>Tecnologia</a:t>
            </a:r>
            <a:r>
              <a:rPr lang="en-US" sz="700" b="1" dirty="0">
                <a:solidFill>
                  <a:schemeClr val="accent6"/>
                </a:solidFill>
              </a:rPr>
              <a:t> (IBICT)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34"/>
              </a:rPr>
              <a:t>http://repositoriopesquisas.ibict.br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n-US" sz="700" b="1" dirty="0">
              <a:solidFill>
                <a:schemeClr val="accent6"/>
              </a:solidFill>
            </a:endParaRP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Science of discovery to science of delivery (ICRISAT)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35"/>
              </a:rPr>
              <a:t>http://dataverse.icrisat.org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n-US" sz="700" b="1" dirty="0">
              <a:solidFill>
                <a:schemeClr val="accent6"/>
              </a:solidFill>
            </a:endParaRP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International Fertilizer Development Center (IFDC)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36"/>
              </a:rPr>
              <a:t>http://dataverse.ifdc.org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n-US" sz="700" b="1" dirty="0">
              <a:solidFill>
                <a:schemeClr val="accent6"/>
              </a:solidFill>
            </a:endParaRP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French Institute of Science and Technology for Transport, Development and Networks (IFSTTAR) -m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37"/>
              </a:rPr>
              <a:t>http://research-data.ifsttar.fr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n-US" sz="700" b="1" dirty="0">
              <a:solidFill>
                <a:schemeClr val="accent6"/>
              </a:solidFill>
            </a:endParaRP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International Institute of Social History (IISG)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38"/>
              </a:rPr>
              <a:t>http://datasets.iisg.amsterdam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n-US" sz="700" b="1" dirty="0">
              <a:solidFill>
                <a:schemeClr val="accent6"/>
              </a:solidFill>
            </a:endParaRP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Institute of Russian Literature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39"/>
              </a:rPr>
              <a:t>http://dataverse.pushdom.ru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International Potato Center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http://data.cipotato.org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Italian Institute of Technology (IIT)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40"/>
              </a:rPr>
              <a:t>http://dataverse.iit.it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Johns Hopkins University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41"/>
              </a:rPr>
              <a:t>http://archive.data.jhu.edu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 err="1">
                <a:solidFill>
                  <a:schemeClr val="accent6"/>
                </a:solidFill>
              </a:rPr>
              <a:t>Forschungszentrum</a:t>
            </a:r>
            <a:r>
              <a:rPr lang="en-US" sz="700" b="1" dirty="0">
                <a:solidFill>
                  <a:schemeClr val="accent6"/>
                </a:solidFill>
              </a:rPr>
              <a:t> Julich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42"/>
              </a:rPr>
              <a:t>http://data.fz-juelich.de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University of Virginia (UVA)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43"/>
              </a:rPr>
              <a:t>http://dataverse.lib.virginia.edu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 err="1">
                <a:solidFill>
                  <a:schemeClr val="accent6"/>
                </a:solidFill>
              </a:rPr>
              <a:t>Repositori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  <a:r>
              <a:rPr lang="en-US" sz="700" b="1" dirty="0" err="1">
                <a:solidFill>
                  <a:schemeClr val="accent6"/>
                </a:solidFill>
              </a:rPr>
              <a:t>Ilmiah</a:t>
            </a:r>
            <a:r>
              <a:rPr lang="en-US" sz="700" b="1" dirty="0">
                <a:solidFill>
                  <a:schemeClr val="accent6"/>
                </a:solidFill>
              </a:rPr>
              <a:t> Nasional (RIN)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44"/>
              </a:rPr>
              <a:t>http://data.lipi.go.id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Lithuanian Data Archive for Social Sciences and Humanities (</a:t>
            </a:r>
            <a:r>
              <a:rPr lang="en-US" sz="700" b="1" dirty="0" err="1">
                <a:solidFill>
                  <a:schemeClr val="accent6"/>
                </a:solidFill>
              </a:rPr>
              <a:t>LiDA</a:t>
            </a:r>
            <a:r>
              <a:rPr lang="en-US" sz="700" b="1" dirty="0">
                <a:solidFill>
                  <a:schemeClr val="accent6"/>
                </a:solidFill>
              </a:rPr>
              <a:t>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45"/>
              </a:rPr>
              <a:t>http://lida.dataverse.lt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International Center for Agricultural Research in Dry Ares (ICARDA)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46"/>
              </a:rPr>
              <a:t>http://data.mel.cgiar.org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Royal Netherlands Institute for Sea Research (NIOZ)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47"/>
              </a:rPr>
              <a:t>http://dataverse.nioz.nl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 err="1">
                <a:solidFill>
                  <a:schemeClr val="accent6"/>
                </a:solidFill>
              </a:rPr>
              <a:t>Universite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  <a:r>
              <a:rPr lang="en-US" sz="700" b="1" dirty="0" err="1">
                <a:solidFill>
                  <a:schemeClr val="accent6"/>
                </a:solidFill>
              </a:rPr>
              <a:t>catholique</a:t>
            </a:r>
            <a:r>
              <a:rPr lang="en-US" sz="700" b="1" dirty="0">
                <a:solidFill>
                  <a:schemeClr val="accent6"/>
                </a:solidFill>
              </a:rPr>
              <a:t> de Louvain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48"/>
              </a:rPr>
              <a:t>http://dataverse.uclouvain.be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Open Forest Data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49"/>
              </a:rPr>
              <a:t>http://dataverse.openforestdata.pl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Peking University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50"/>
              </a:rPr>
              <a:t>http://opendata.pku.edu.cn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n-US" sz="700" b="1" dirty="0">
              <a:solidFill>
                <a:schemeClr val="accent6"/>
              </a:solidFill>
            </a:endParaRP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Pontificia Universidad </a:t>
            </a:r>
            <a:r>
              <a:rPr lang="en-US" sz="700" b="1" dirty="0" err="1">
                <a:solidFill>
                  <a:schemeClr val="accent6"/>
                </a:solidFill>
              </a:rPr>
              <a:t>Catolica</a:t>
            </a:r>
            <a:r>
              <a:rPr lang="en-US" sz="700" b="1" dirty="0">
                <a:solidFill>
                  <a:schemeClr val="accent6"/>
                </a:solidFill>
              </a:rPr>
              <a:t> del Peru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51"/>
              </a:rPr>
              <a:t>http://datos.pucp.edu.pe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Qualitative Data Repository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52"/>
              </a:rPr>
              <a:t>http://data.qdr.syr.edu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n-US" sz="700" b="1" dirty="0">
              <a:solidFill>
                <a:schemeClr val="accent6"/>
              </a:solidFill>
            </a:endParaRPr>
          </a:p>
          <a:p>
            <a:pPr algn="ctr"/>
            <a:r>
              <a:rPr lang="en-US" sz="700" b="1" dirty="0" err="1">
                <a:solidFill>
                  <a:schemeClr val="accent6"/>
                </a:solidFill>
              </a:rPr>
              <a:t>Repositorio</a:t>
            </a:r>
            <a:r>
              <a:rPr lang="en-US" sz="700" b="1" dirty="0">
                <a:solidFill>
                  <a:schemeClr val="accent6"/>
                </a:solidFill>
              </a:rPr>
              <a:t> de </a:t>
            </a:r>
            <a:r>
              <a:rPr lang="en-US" sz="700" b="1" dirty="0" err="1">
                <a:solidFill>
                  <a:schemeClr val="accent6"/>
                </a:solidFill>
              </a:rPr>
              <a:t>datos</a:t>
            </a:r>
            <a:r>
              <a:rPr lang="en-US" sz="700" b="1" dirty="0">
                <a:solidFill>
                  <a:schemeClr val="accent6"/>
                </a:solidFill>
              </a:rPr>
              <a:t> de </a:t>
            </a:r>
            <a:r>
              <a:rPr lang="en-US" sz="700" b="1" dirty="0" err="1">
                <a:solidFill>
                  <a:schemeClr val="accent6"/>
                </a:solidFill>
              </a:rPr>
              <a:t>investigación</a:t>
            </a:r>
            <a:r>
              <a:rPr lang="en-US" sz="700" b="1" dirty="0">
                <a:solidFill>
                  <a:schemeClr val="accent6"/>
                </a:solidFill>
              </a:rPr>
              <a:t> de la Universidad de Chile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53"/>
              </a:rPr>
              <a:t>http://datos.uchile.cl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n-US" sz="700" b="1" dirty="0">
              <a:solidFill>
                <a:schemeClr val="accent6"/>
              </a:solidFill>
            </a:endParaRPr>
          </a:p>
          <a:p>
            <a:pPr algn="ctr"/>
            <a:r>
              <a:rPr lang="en-US" sz="700" b="1" dirty="0" err="1">
                <a:solidFill>
                  <a:schemeClr val="accent6"/>
                </a:solidFill>
              </a:rPr>
              <a:t>Repositorio</a:t>
            </a:r>
            <a:r>
              <a:rPr lang="en-US" sz="700" b="1" dirty="0">
                <a:solidFill>
                  <a:schemeClr val="accent6"/>
                </a:solidFill>
              </a:rPr>
              <a:t> de </a:t>
            </a:r>
            <a:r>
              <a:rPr lang="en-US" sz="700" b="1" dirty="0" err="1">
                <a:solidFill>
                  <a:schemeClr val="accent6"/>
                </a:solidFill>
              </a:rPr>
              <a:t>Datos</a:t>
            </a:r>
            <a:r>
              <a:rPr lang="en-US" sz="700" b="1" dirty="0">
                <a:solidFill>
                  <a:schemeClr val="accent6"/>
                </a:solidFill>
              </a:rPr>
              <a:t> de </a:t>
            </a:r>
            <a:r>
              <a:rPr lang="en-US" sz="700" b="1" dirty="0" err="1">
                <a:solidFill>
                  <a:schemeClr val="accent6"/>
                </a:solidFill>
              </a:rPr>
              <a:t>Investigación</a:t>
            </a:r>
            <a:r>
              <a:rPr lang="en-US" sz="700" b="1" dirty="0">
                <a:solidFill>
                  <a:schemeClr val="accent6"/>
                </a:solidFill>
              </a:rPr>
              <a:t> Universidad del Rosario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54"/>
              </a:rPr>
              <a:t>http://research-data.urosario.edu.co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n-US" sz="700" b="1" dirty="0">
              <a:solidFill>
                <a:schemeClr val="accent6"/>
              </a:solidFill>
            </a:endParaRPr>
          </a:p>
          <a:p>
            <a:pPr algn="ctr"/>
            <a:r>
              <a:rPr lang="en-US" sz="700" b="1" dirty="0" err="1">
                <a:solidFill>
                  <a:schemeClr val="accent6"/>
                </a:solidFill>
              </a:rPr>
              <a:t>Repositorios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  <a:r>
              <a:rPr lang="en-US" sz="700" b="1" dirty="0" err="1">
                <a:solidFill>
                  <a:schemeClr val="accent6"/>
                </a:solidFill>
              </a:rPr>
              <a:t>Piloto</a:t>
            </a:r>
            <a:r>
              <a:rPr lang="en-US" sz="700" b="1" dirty="0">
                <a:solidFill>
                  <a:schemeClr val="accent6"/>
                </a:solidFill>
              </a:rPr>
              <a:t> da Rede Nacional de Ensino e </a:t>
            </a:r>
            <a:r>
              <a:rPr lang="en-US" sz="700" b="1" dirty="0" err="1">
                <a:solidFill>
                  <a:schemeClr val="accent6"/>
                </a:solidFill>
              </a:rPr>
              <a:t>Pesquisa</a:t>
            </a:r>
            <a:r>
              <a:rPr lang="en-US" sz="700" b="1" dirty="0">
                <a:solidFill>
                  <a:schemeClr val="accent6"/>
                </a:solidFill>
              </a:rPr>
              <a:t>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55"/>
              </a:rPr>
              <a:t>http://dadosabertos.rnp.br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n-US" sz="700" b="1" dirty="0">
              <a:solidFill>
                <a:schemeClr val="accent6"/>
              </a:solidFill>
            </a:endParaRP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Riga </a:t>
            </a:r>
            <a:r>
              <a:rPr lang="en-US" sz="700" b="1" dirty="0" err="1">
                <a:solidFill>
                  <a:schemeClr val="accent6"/>
                </a:solidFill>
              </a:rPr>
              <a:t>Stradins</a:t>
            </a:r>
            <a:r>
              <a:rPr lang="en-US" sz="700" b="1" dirty="0">
                <a:solidFill>
                  <a:schemeClr val="accent6"/>
                </a:solidFill>
              </a:rPr>
              <a:t> University (RSU)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56"/>
              </a:rPr>
              <a:t>http://dataverse.rsu.lv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n-US" sz="700" b="1" dirty="0">
              <a:solidFill>
                <a:schemeClr val="accent6"/>
              </a:solidFill>
            </a:endParaRP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Texas Data Library (TDL) Repository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57"/>
              </a:rPr>
              <a:t>http://dataverse.tdl.org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endParaRPr lang="en-US" sz="700" b="1" dirty="0">
              <a:solidFill>
                <a:schemeClr val="accent6"/>
              </a:solidFill>
            </a:endParaRP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University of California Los Angeles (UCLA)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58"/>
              </a:rPr>
              <a:t>http://dataverse.ucla.edu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University of New Brunswick (UNB) Libraries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59"/>
              </a:rPr>
              <a:t>http://dataverse.lib.unb.ca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University of North Carolina (UNC)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60"/>
              </a:rPr>
              <a:t>http://dataverse.unc.edu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University of Manitoba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61"/>
              </a:rPr>
              <a:t>http://dataverse.lib.umanitoba.ca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 err="1">
                <a:solidFill>
                  <a:schemeClr val="accent6"/>
                </a:solidFill>
              </a:rPr>
              <a:t>Universita</a:t>
            </a:r>
            <a:r>
              <a:rPr lang="en-US" sz="700" b="1" dirty="0">
                <a:solidFill>
                  <a:schemeClr val="accent6"/>
                </a:solidFill>
              </a:rPr>
              <a:t> degli Studi di Milano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62"/>
              </a:rPr>
              <a:t>http://dataverse.unimi.it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University of the West Indies (UWI)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63"/>
              </a:rPr>
              <a:t>http://dataverse.sta.uwi.edu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Virginia Tech Transportation Institute (VTTI)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64"/>
              </a:rPr>
              <a:t>http://dataverse.vtti.vt.edu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World Agroforestry Research Data Repository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65"/>
              </a:rPr>
              <a:t>http://data.worldagroforestry.org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</a:rPr>
              <a:t>Yale-NUS College - Dataverse</a:t>
            </a:r>
          </a:p>
          <a:p>
            <a:pPr algn="ctr"/>
            <a:r>
              <a:rPr lang="en-US" sz="700" b="1" dirty="0">
                <a:solidFill>
                  <a:schemeClr val="accent6"/>
                </a:solidFill>
                <a:hlinkClick r:id="rId66"/>
              </a:rPr>
              <a:t>http://dataverse.yale-nus.edu.sg</a:t>
            </a:r>
            <a:r>
              <a:rPr lang="en-US" sz="700" b="1" dirty="0">
                <a:solidFill>
                  <a:schemeClr val="accent6"/>
                </a:solidFill>
              </a:rPr>
              <a:t> </a:t>
            </a:r>
          </a:p>
        </p:txBody>
      </p:sp>
      <p:pic>
        <p:nvPicPr>
          <p:cNvPr id="16" name="image1.png">
            <a:extLst>
              <a:ext uri="{FF2B5EF4-FFF2-40B4-BE49-F238E27FC236}">
                <a16:creationId xmlns:a16="http://schemas.microsoft.com/office/drawing/2014/main" id="{51F27413-0157-67C8-569F-BB0466871CE5}"/>
              </a:ext>
            </a:extLst>
          </p:cNvPr>
          <p:cNvPicPr/>
          <p:nvPr/>
        </p:nvPicPr>
        <p:blipFill rotWithShape="1">
          <a:blip r:embed="rId6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581" r="37947"/>
          <a:stretch/>
        </p:blipFill>
        <p:spPr>
          <a:xfrm>
            <a:off x="196128" y="3662240"/>
            <a:ext cx="4640450" cy="2630333"/>
          </a:xfrm>
          <a:prstGeom prst="rect">
            <a:avLst/>
          </a:prstGeom>
          <a:ln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EB60A3-3C4E-903C-2DC1-9DAED4097075}"/>
              </a:ext>
            </a:extLst>
          </p:cNvPr>
          <p:cNvPicPr>
            <a:picLocks noChangeAspect="1"/>
          </p:cNvPicPr>
          <p:nvPr/>
        </p:nvPicPr>
        <p:blipFill>
          <a:blip r:embed="rId6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17902" y="139496"/>
            <a:ext cx="1407781" cy="140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6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8B750-8B82-A73F-2DB2-01F2FFCDF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15" y="326430"/>
            <a:ext cx="4283078" cy="2396222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Answers </a:t>
            </a:r>
            <a:r>
              <a:rPr lang="en-US" sz="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scale</a:t>
            </a:r>
          </a:p>
        </p:txBody>
      </p:sp>
      <p:pic>
        <p:nvPicPr>
          <p:cNvPr id="2049" name="image5.png">
            <a:extLst>
              <a:ext uri="{FF2B5EF4-FFF2-40B4-BE49-F238E27FC236}">
                <a16:creationId xmlns:a16="http://schemas.microsoft.com/office/drawing/2014/main" id="{DB988610-8220-8E69-1FE6-66062D54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100" y="3007193"/>
            <a:ext cx="7657348" cy="249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B4FFDB15-1EE9-7C66-BFC6-AE27A9DEC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015" y="5510004"/>
            <a:ext cx="1127325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NSDF-Catalog helps to answer simple 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questions at scale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4A86E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How many objects are tagged X in Repository Y?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FOAM keyword.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catalog, processing 3GB/sec and 35 million rows/sec, can answer in 40 seconds.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We found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434 datasets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with the FOAM keyword on AWS Open Data, 97 on Zenodo, and 21 on Dataverse Harvard.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C3F9EB-8F80-A0B6-606B-03B5BB9867C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7981" y="326430"/>
            <a:ext cx="6224897" cy="268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59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E464-A5EF-C302-424B-4FCD11B76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4541"/>
            <a:ext cx="11360800" cy="525851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Searching for data across multiple repositories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F957B2-B4B8-2577-AB9E-33C74B4D2F81}"/>
              </a:ext>
            </a:extLst>
          </p:cNvPr>
          <p:cNvGrpSpPr/>
          <p:nvPr/>
        </p:nvGrpSpPr>
        <p:grpSpPr>
          <a:xfrm>
            <a:off x="92516" y="1723116"/>
            <a:ext cx="10787455" cy="3636314"/>
            <a:chOff x="1151554" y="1683435"/>
            <a:chExt cx="13852286" cy="46750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1BFBE0-DF11-91A9-0AE8-38F12E1AE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1554" y="1683435"/>
              <a:ext cx="8805246" cy="467503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CE475CA-35AF-87E9-6B1B-B290799582F6}"/>
                </a:ext>
              </a:extLst>
            </p:cNvPr>
            <p:cNvSpPr txBox="1"/>
            <p:nvPr/>
          </p:nvSpPr>
          <p:spPr>
            <a:xfrm>
              <a:off x="10066617" y="2903807"/>
              <a:ext cx="4937223" cy="1174055"/>
            </a:xfrm>
            <a:prstGeom prst="rect">
              <a:avLst/>
            </a:prstGeom>
            <a:noFill/>
            <a:ln w="381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wrap="square" rtlCol="0">
              <a:spAutoFit/>
            </a:bodyPr>
            <a:lstStyle/>
            <a:p>
              <a:r>
                <a:rPr lang="en-US" sz="2667" i="1" dirty="0">
                  <a:solidFill>
                    <a:schemeClr val="bg1">
                      <a:lumMod val="50000"/>
                    </a:schemeClr>
                  </a:solidFill>
                </a:rPr>
                <a:t>Search for experiments with “metallic” compound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B5B86EF-1756-9D2F-58B6-A3D7F9CF38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94998" y="3755830"/>
            <a:ext cx="5321483" cy="2993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C8B106-2FA0-C9AA-8FA8-0091F6BFA63F}"/>
              </a:ext>
            </a:extLst>
          </p:cNvPr>
          <p:cNvSpPr txBox="1"/>
          <p:nvPr/>
        </p:nvSpPr>
        <p:spPr>
          <a:xfrm>
            <a:off x="1087441" y="5567585"/>
            <a:ext cx="5502302" cy="954107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AWS Open Data file size plotting. </a:t>
            </a:r>
          </a:p>
          <a:p>
            <a:pPr algn="r"/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Find patterns and enable caching</a:t>
            </a:r>
          </a:p>
        </p:txBody>
      </p:sp>
      <p:pic>
        <p:nvPicPr>
          <p:cNvPr id="2050" name="Picture 2" descr="The Dataverse Project">
            <a:extLst>
              <a:ext uri="{FF2B5EF4-FFF2-40B4-BE49-F238E27FC236}">
                <a16:creationId xmlns:a16="http://schemas.microsoft.com/office/drawing/2014/main" id="{5B617043-E79E-A069-0741-7E25ECBF2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16" y="724344"/>
            <a:ext cx="1464911" cy="55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bs.twimg.com/profile_images/1281547486050516992/X...">
            <a:extLst>
              <a:ext uri="{FF2B5EF4-FFF2-40B4-BE49-F238E27FC236}">
                <a16:creationId xmlns:a16="http://schemas.microsoft.com/office/drawing/2014/main" id="{0D7978BE-5313-9ED0-0331-C2BE2ACD6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35" b="32621"/>
          <a:stretch/>
        </p:blipFill>
        <p:spPr bwMode="auto">
          <a:xfrm>
            <a:off x="7799946" y="779788"/>
            <a:ext cx="1290811" cy="46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WS Opendata | CloudBank">
            <a:extLst>
              <a:ext uri="{FF2B5EF4-FFF2-40B4-BE49-F238E27FC236}">
                <a16:creationId xmlns:a16="http://schemas.microsoft.com/office/drawing/2014/main" id="{C2CFA057-A060-23BF-9D04-4C0692DC9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4" b="29799"/>
          <a:stretch/>
        </p:blipFill>
        <p:spPr bwMode="auto">
          <a:xfrm>
            <a:off x="5899363" y="725342"/>
            <a:ext cx="1663571" cy="66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yVerse · GitHub">
            <a:extLst>
              <a:ext uri="{FF2B5EF4-FFF2-40B4-BE49-F238E27FC236}">
                <a16:creationId xmlns:a16="http://schemas.microsoft.com/office/drawing/2014/main" id="{9CDC71D1-E86C-E75C-B2E1-2A4539A18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08" y="813361"/>
            <a:ext cx="1893085" cy="41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0D7C7A-4DFD-0EA3-A25D-873FB388E4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6704" y="1367457"/>
            <a:ext cx="1344111" cy="375647"/>
          </a:xfrm>
          <a:prstGeom prst="rect">
            <a:avLst/>
          </a:prstGeom>
        </p:spPr>
      </p:pic>
      <p:pic>
        <p:nvPicPr>
          <p:cNvPr id="2060" name="Picture 12" descr="upload.wikimedia.org/wikipedia/commons/d/df/DryadL...">
            <a:extLst>
              <a:ext uri="{FF2B5EF4-FFF2-40B4-BE49-F238E27FC236}">
                <a16:creationId xmlns:a16="http://schemas.microsoft.com/office/drawing/2014/main" id="{95D44CA8-EA77-59E3-019C-40EB96B6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653" y="1059500"/>
            <a:ext cx="835828" cy="83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4DD680-2EB4-E5FA-513E-810B944499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3736" y="1838104"/>
            <a:ext cx="2939126" cy="518669"/>
          </a:xfrm>
          <a:prstGeom prst="rect">
            <a:avLst/>
          </a:prstGeom>
        </p:spPr>
      </p:pic>
      <p:pic>
        <p:nvPicPr>
          <p:cNvPr id="2062" name="Picture 14" descr="MDF Connect - MDF - Home">
            <a:extLst>
              <a:ext uri="{FF2B5EF4-FFF2-40B4-BE49-F238E27FC236}">
                <a16:creationId xmlns:a16="http://schemas.microsoft.com/office/drawing/2014/main" id="{866A7275-F010-707F-A96D-0EFA34022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159" y="754175"/>
            <a:ext cx="1789863" cy="35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he Open Storage Network">
            <a:extLst>
              <a:ext uri="{FF2B5EF4-FFF2-40B4-BE49-F238E27FC236}">
                <a16:creationId xmlns:a16="http://schemas.microsoft.com/office/drawing/2014/main" id="{5C375DF0-F6E9-1A0A-55A3-0F1F1F63F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65" y="635434"/>
            <a:ext cx="2388943" cy="64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OSG logo">
            <a:extLst>
              <a:ext uri="{FF2B5EF4-FFF2-40B4-BE49-F238E27FC236}">
                <a16:creationId xmlns:a16="http://schemas.microsoft.com/office/drawing/2014/main" id="{FEEC481A-3DBE-0911-8276-1939FDD3E5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2061DD-F852-FBDC-A6AC-14B1D35FADAE}"/>
              </a:ext>
            </a:extLst>
          </p:cNvPr>
          <p:cNvGrpSpPr/>
          <p:nvPr/>
        </p:nvGrpSpPr>
        <p:grpSpPr>
          <a:xfrm>
            <a:off x="7553714" y="1340555"/>
            <a:ext cx="1608060" cy="497549"/>
            <a:chOff x="6194110" y="1312768"/>
            <a:chExt cx="1608060" cy="49754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099BBE-8A6A-6BE3-2E93-E2A0706E5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194110" y="1312768"/>
              <a:ext cx="1001776" cy="49754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B4B42C-C389-333B-DA95-C80E0C4B289E}"/>
                </a:ext>
              </a:extLst>
            </p:cNvPr>
            <p:cNvSpPr txBox="1"/>
            <p:nvPr/>
          </p:nvSpPr>
          <p:spPr>
            <a:xfrm>
              <a:off x="7110955" y="1328482"/>
              <a:ext cx="691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OSDF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7216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"/>
          <p:cNvSpPr txBox="1">
            <a:spLocks noGrp="1"/>
          </p:cNvSpPr>
          <p:nvPr>
            <p:ph type="title"/>
          </p:nvPr>
        </p:nvSpPr>
        <p:spPr>
          <a:xfrm>
            <a:off x="7012593" y="156704"/>
            <a:ext cx="4793574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buSzPct val="111111"/>
            </a:pPr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NSDF Overview</a:t>
            </a:r>
            <a:endParaRPr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7" name="Google Shape;16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9197" y="1003768"/>
            <a:ext cx="8283700" cy="530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"/>
          <p:cNvSpPr txBox="1"/>
          <p:nvPr/>
        </p:nvSpPr>
        <p:spPr>
          <a:xfrm>
            <a:off x="6400801" y="5924884"/>
            <a:ext cx="5519954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NSDF sites are connected  by the </a:t>
            </a:r>
          </a:p>
          <a:p>
            <a:pPr algn="ctr">
              <a:buClr>
                <a:srgbClr val="000000"/>
              </a:buClr>
              <a:buSzPts val="1400"/>
            </a:pPr>
            <a:r>
              <a:rPr lang="en-US" sz="2000" b="1" i="1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INTERNET2 backbone</a:t>
            </a:r>
            <a:endParaRPr b="1" i="1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70" name="Google Shape;166;p6">
            <a:extLst>
              <a:ext uri="{FF2B5EF4-FFF2-40B4-BE49-F238E27FC236}">
                <a16:creationId xmlns:a16="http://schemas.microsoft.com/office/drawing/2014/main" id="{DABFB58F-0FCF-9E1A-C56E-1CE352EBE9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9143788"/>
              </p:ext>
            </p:extLst>
          </p:nvPr>
        </p:nvGraphicFramePr>
        <p:xfrm>
          <a:off x="177267" y="1539800"/>
          <a:ext cx="4056000" cy="416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0DBBAD2-D195-71DD-3DCD-490A01FC5DC6}"/>
              </a:ext>
            </a:extLst>
          </p:cNvPr>
          <p:cNvSpPr txBox="1"/>
          <p:nvPr/>
        </p:nvSpPr>
        <p:spPr>
          <a:xfrm>
            <a:off x="177267" y="6158841"/>
            <a:ext cx="64897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ym typeface="Arial"/>
              </a:rPr>
              <a:t>The NSDF vision </a:t>
            </a:r>
            <a:r>
              <a:rPr lang="en-US" sz="1400" i="1" dirty="0">
                <a:sym typeface="Arial"/>
              </a:rPr>
              <a:t>is to establish a </a:t>
            </a:r>
            <a:r>
              <a:rPr lang="en-US" sz="1600" b="1" i="1" dirty="0">
                <a:solidFill>
                  <a:srgbClr val="C00000"/>
                </a:solidFill>
                <a:sym typeface="Arial"/>
              </a:rPr>
              <a:t>globally connected infrastructure </a:t>
            </a:r>
            <a:r>
              <a:rPr lang="en-US" sz="1400" i="1" dirty="0">
                <a:sym typeface="Arial"/>
              </a:rPr>
              <a:t>in which scientific investigation is unhindered by the limitations of </a:t>
            </a:r>
            <a:r>
              <a:rPr lang="en-US" sz="1600" b="1" i="1" dirty="0">
                <a:solidFill>
                  <a:srgbClr val="C00000"/>
                </a:solidFill>
                <a:sym typeface="Arial"/>
              </a:rPr>
              <a:t>extreme data</a:t>
            </a:r>
            <a:r>
              <a:rPr lang="en-US" sz="1400" i="1" dirty="0">
                <a:sym typeface="Arial"/>
              </a:rPr>
              <a:t>. 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610C3-EC25-81E2-3932-F26AC0CDFD40}"/>
              </a:ext>
            </a:extLst>
          </p:cNvPr>
          <p:cNvSpPr txBox="1"/>
          <p:nvPr/>
        </p:nvSpPr>
        <p:spPr>
          <a:xfrm>
            <a:off x="177267" y="102160"/>
            <a:ext cx="615082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ym typeface="Arial"/>
              </a:rPr>
              <a:t>The NSDF mission </a:t>
            </a:r>
            <a:r>
              <a:rPr lang="en-US" sz="1400" i="1" dirty="0">
                <a:sym typeface="Arial"/>
              </a:rPr>
              <a:t>is to democratize access to </a:t>
            </a:r>
            <a:r>
              <a:rPr lang="en-US" b="1" i="1" dirty="0">
                <a:solidFill>
                  <a:srgbClr val="C00000"/>
                </a:solidFill>
                <a:sym typeface="Arial"/>
              </a:rPr>
              <a:t>large-scale scientific data </a:t>
            </a:r>
            <a:r>
              <a:rPr lang="en-US" sz="1400" i="1" dirty="0">
                <a:sym typeface="Arial"/>
              </a:rPr>
              <a:t>by developing production-grade scalable solutions to data storage, movement, and processing that can be deployed on commodity hardware, cloud computing, and HPC resources. </a:t>
            </a:r>
            <a:endParaRPr lang="en-US" sz="1400" dirty="0"/>
          </a:p>
        </p:txBody>
      </p:sp>
      <p:pic>
        <p:nvPicPr>
          <p:cNvPr id="1026" name="Picture 2" descr="Internet2 logo">
            <a:extLst>
              <a:ext uri="{FF2B5EF4-FFF2-40B4-BE49-F238E27FC236}">
                <a16:creationId xmlns:a16="http://schemas.microsoft.com/office/drawing/2014/main" id="{0D1D6B61-6C60-80EA-B58D-2F957C070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810" y="5283936"/>
            <a:ext cx="1507272" cy="11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3" name="Rectangle 483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Freeform: Shape 485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8" name="Google Shape;478;p37"/>
          <p:cNvSpPr txBox="1">
            <a:spLocks noGrp="1"/>
          </p:cNvSpPr>
          <p:nvPr>
            <p:ph type="title"/>
          </p:nvPr>
        </p:nvSpPr>
        <p:spPr>
          <a:xfrm>
            <a:off x="828675" y="160868"/>
            <a:ext cx="10534650" cy="75265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0000"/>
          </a:bodyPr>
          <a:lstStyle/>
          <a:p>
            <a:pPr marL="0" lvl="0" indent="0" algn="ctr">
              <a:spcAft>
                <a:spcPts val="0"/>
              </a:spcAft>
              <a:buClr>
                <a:schemeClr val="dk1"/>
              </a:buClr>
              <a:buSzPts val="4400"/>
            </a:pPr>
            <a:r>
              <a:rPr 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NSDF </a:t>
            </a:r>
            <a:r>
              <a:rPr lang="en-US" sz="5400" i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system of system</a:t>
            </a:r>
            <a:r>
              <a:rPr lang="en-US" sz="54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approach</a:t>
            </a:r>
          </a:p>
        </p:txBody>
      </p:sp>
      <p:sp>
        <p:nvSpPr>
          <p:cNvPr id="476" name="Google Shape;476;p37"/>
          <p:cNvSpPr txBox="1">
            <a:spLocks noGrp="1"/>
          </p:cNvSpPr>
          <p:nvPr>
            <p:ph type="body" idx="1"/>
          </p:nvPr>
        </p:nvSpPr>
        <p:spPr>
          <a:xfrm>
            <a:off x="935336" y="2083506"/>
            <a:ext cx="10427989" cy="4227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defTabSz="612648">
              <a:spcBef>
                <a:spcPts val="0"/>
              </a:spcBef>
              <a:buClr>
                <a:schemeClr val="dk1"/>
              </a:buClr>
              <a:buSzPts val="1800"/>
              <a:buNone/>
            </a:pPr>
            <a:r>
              <a:rPr lang="en-US" sz="36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NSDF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helps NSF scientific communities and collaborators and others to be </a:t>
            </a:r>
            <a:r>
              <a: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lock-free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defTabSz="612648">
              <a:spcBef>
                <a:spcPts val="670"/>
              </a:spcBef>
              <a:buClr>
                <a:schemeClr val="dk1"/>
              </a:buClr>
              <a:buSzPts val="1800"/>
              <a:buNone/>
            </a:pP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53162" indent="-153162" defTabSz="612648">
              <a:spcBef>
                <a:spcPts val="670"/>
              </a:spcBef>
              <a:buClr>
                <a:srgbClr val="C00000"/>
              </a:buClr>
              <a:buSzPts val="1800"/>
            </a:pP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Chameleon Cloud 	NSF-funded</a:t>
            </a:r>
            <a:r>
              <a:rPr lang="en-US" sz="1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testbed system for Computer Science experimentation.</a:t>
            </a:r>
            <a:endParaRPr lang="en-US" sz="24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153162" indent="-153162" defTabSz="612648">
              <a:spcBef>
                <a:spcPts val="670"/>
              </a:spcBef>
              <a:buClr>
                <a:srgbClr val="C00000"/>
              </a:buClr>
              <a:buSzPts val="1800"/>
            </a:pP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XSEDE</a:t>
            </a:r>
            <a:r>
              <a:rPr lang="en-US" sz="1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		</a:t>
            </a: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NSF-funded</a:t>
            </a:r>
            <a:r>
              <a:rPr lang="en-US" sz="1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system.</a:t>
            </a:r>
            <a:endParaRPr lang="en-US" sz="24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153162" indent="-153162" defTabSz="612648">
              <a:spcBef>
                <a:spcPts val="670"/>
              </a:spcBef>
              <a:buClr>
                <a:srgbClr val="C00000"/>
              </a:buClr>
              <a:buSzPts val="1800"/>
            </a:pP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CloudBank</a:t>
            </a:r>
            <a:r>
              <a:rPr lang="en-US" sz="1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		</a:t>
            </a: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NSF-funded</a:t>
            </a:r>
            <a:r>
              <a:rPr lang="en-US" sz="1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project.</a:t>
            </a:r>
            <a:endParaRPr lang="en-US" sz="24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153162" indent="-153162" defTabSz="612648">
              <a:spcBef>
                <a:spcPts val="670"/>
              </a:spcBef>
              <a:buClr>
                <a:srgbClr val="C00000"/>
              </a:buClr>
              <a:buSzPts val="1800"/>
            </a:pP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CloudLab</a:t>
            </a:r>
            <a:r>
              <a:rPr lang="en-US" sz="1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		</a:t>
            </a: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NSF-funded</a:t>
            </a:r>
            <a:r>
              <a:rPr lang="en-US" sz="1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project . </a:t>
            </a:r>
            <a:endParaRPr lang="en-US" sz="24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153162" indent="-153162" defTabSz="612648">
              <a:spcBef>
                <a:spcPts val="670"/>
              </a:spcBef>
              <a:buClr>
                <a:srgbClr val="C00000"/>
              </a:buClr>
              <a:buSzPts val="1800"/>
            </a:pP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CyVerse</a:t>
            </a:r>
            <a:r>
              <a:rPr lang="en-US" sz="1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		</a:t>
            </a: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NSF-funded</a:t>
            </a:r>
            <a:r>
              <a:rPr lang="en-US" sz="1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for data storage, bioinformatics tools, data visualization,  cloud services. </a:t>
            </a:r>
            <a:endParaRPr lang="en-US" sz="24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153162" indent="-153162" defTabSz="612648">
              <a:spcBef>
                <a:spcPts val="670"/>
              </a:spcBef>
              <a:buClr>
                <a:srgbClr val="C00000"/>
              </a:buClr>
              <a:buSzPts val="1800"/>
            </a:pP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OSG</a:t>
            </a:r>
            <a:r>
              <a:rPr lang="en-US" sz="1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/</a:t>
            </a: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OSDF</a:t>
            </a:r>
            <a:r>
              <a:rPr lang="en-US" sz="1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		</a:t>
            </a: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NSF-funded</a:t>
            </a:r>
            <a:r>
              <a:rPr lang="en-US" sz="1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project </a:t>
            </a:r>
            <a:r>
              <a:rPr lang="en-US" sz="1600" i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High Throughput Computing </a:t>
            </a:r>
            <a:r>
              <a:rPr lang="en-US" sz="1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services.</a:t>
            </a:r>
            <a:endParaRPr lang="en-US" sz="24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153162" indent="-153162" defTabSz="612648">
              <a:spcBef>
                <a:spcPts val="670"/>
              </a:spcBef>
              <a:buClr>
                <a:srgbClr val="C00000"/>
              </a:buClr>
              <a:buSzPts val="1800"/>
            </a:pP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OSN</a:t>
            </a:r>
            <a:r>
              <a:rPr lang="en-US" sz="1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			</a:t>
            </a: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NSF-funded</a:t>
            </a:r>
            <a:r>
              <a:rPr lang="en-US" sz="1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for data storage.</a:t>
            </a:r>
            <a:endParaRPr lang="en-US" sz="24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  <a:p>
            <a:pPr marL="153162" indent="-153162" defTabSz="612648">
              <a:spcBef>
                <a:spcPts val="670"/>
              </a:spcBef>
              <a:buClr>
                <a:srgbClr val="C00000"/>
              </a:buClr>
              <a:buSzPts val="1800"/>
            </a:pP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VDC</a:t>
            </a:r>
            <a:r>
              <a:rPr lang="en-US" sz="1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			</a:t>
            </a:r>
            <a:r>
              <a:rPr lang="en-US" sz="16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NSF-funded</a:t>
            </a:r>
            <a:r>
              <a:rPr lang="en-US" sz="16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for data-intensive, interdisciplinary, and collaborative research.</a:t>
            </a:r>
          </a:p>
          <a:p>
            <a:pPr marL="153162" indent="-153162" defTabSz="612648">
              <a:spcBef>
                <a:spcPts val="670"/>
              </a:spcBef>
              <a:buClr>
                <a:srgbClr val="C00000"/>
              </a:buClr>
              <a:buSzPts val="1800"/>
            </a:pPr>
            <a:r>
              <a:rPr lang="en-US" sz="24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FABRIC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		</a:t>
            </a:r>
            <a:r>
              <a:rPr lang="en-US" sz="2400" b="1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NSF-funded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Adaptive Programmable Research Infrastructure for Computer Science and Science Application</a:t>
            </a:r>
            <a:b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400" dirty="0"/>
          </a:p>
        </p:txBody>
      </p:sp>
      <p:pic>
        <p:nvPicPr>
          <p:cNvPr id="477" name="Google Shape;477;p37" descr="Funding search | NSF - National Science Foundation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439912" y="967663"/>
            <a:ext cx="3516145" cy="195441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7"/>
          <p:cNvSpPr txBox="1"/>
          <p:nvPr/>
        </p:nvSpPr>
        <p:spPr>
          <a:xfrm>
            <a:off x="1846387" y="913522"/>
            <a:ext cx="6975723" cy="6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612648">
              <a:spcAft>
                <a:spcPts val="600"/>
              </a:spcAft>
            </a:pPr>
            <a:r>
              <a:rPr lang="en-US" sz="1600" i="1" kern="1200" dirty="0">
                <a:solidFill>
                  <a:schemeClr val="dk1"/>
                </a:solidFill>
                <a:latin typeface="Architects Daughter"/>
                <a:ea typeface="+mn-ea"/>
                <a:cs typeface="+mn-cs"/>
                <a:sym typeface="Architects Daughter"/>
              </a:rPr>
              <a:t>NSDF is an NFS-funded project, and it is connecting/interoperating/collaborating with other NFS-founded projects</a:t>
            </a:r>
            <a:endParaRPr lang="en-US" sz="2400" dirty="0"/>
          </a:p>
        </p:txBody>
      </p:sp>
      <p:pic>
        <p:nvPicPr>
          <p:cNvPr id="1026" name="Picture 2" descr="C++ Core Guidelines: The Remaining Rules about Lock-Free Programming – MC++  BLOG">
            <a:extLst>
              <a:ext uri="{FF2B5EF4-FFF2-40B4-BE49-F238E27FC236}">
                <a16:creationId xmlns:a16="http://schemas.microsoft.com/office/drawing/2014/main" id="{FC36854F-A54D-C73F-3778-E91230964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416" y="1318633"/>
            <a:ext cx="1190495" cy="101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"/>
          <p:cNvSpPr txBox="1">
            <a:spLocks noGrp="1"/>
          </p:cNvSpPr>
          <p:nvPr>
            <p:ph type="title"/>
          </p:nvPr>
        </p:nvSpPr>
        <p:spPr>
          <a:xfrm>
            <a:off x="508713" y="434189"/>
            <a:ext cx="11393357" cy="37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50" rIns="0" bIns="0" anchor="ctr" anchorCtr="0">
            <a:spAutoFit/>
          </a:bodyPr>
          <a:lstStyle/>
          <a:p>
            <a:pPr marL="72007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2400" dirty="0"/>
              <a:t>Cornell Laboratory for Accelerator-based Science and Education</a:t>
            </a:r>
            <a:endParaRPr sz="2400" dirty="0"/>
          </a:p>
        </p:txBody>
      </p:sp>
      <p:sp>
        <p:nvSpPr>
          <p:cNvPr id="201" name="Google Shape;201;p3"/>
          <p:cNvSpPr txBox="1"/>
          <p:nvPr/>
        </p:nvSpPr>
        <p:spPr>
          <a:xfrm>
            <a:off x="484914" y="2340582"/>
            <a:ext cx="91645" cy="191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t" anchorCtr="0">
            <a:spAutoFit/>
          </a:bodyPr>
          <a:lstStyle/>
          <a:p>
            <a:pPr marL="77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2"/>
              <a:buFont typeface="Arial"/>
              <a:buNone/>
            </a:pPr>
            <a:r>
              <a:rPr lang="en-US" sz="118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1182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"/>
          <p:cNvSpPr txBox="1"/>
          <p:nvPr/>
        </p:nvSpPr>
        <p:spPr>
          <a:xfrm>
            <a:off x="484914" y="2942996"/>
            <a:ext cx="91645" cy="191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t" anchorCtr="0">
            <a:spAutoFit/>
          </a:bodyPr>
          <a:lstStyle/>
          <a:p>
            <a:pPr marL="77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2"/>
              <a:buFont typeface="Arial"/>
              <a:buNone/>
            </a:pPr>
            <a:r>
              <a:rPr lang="en-US" sz="118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1182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"/>
          <p:cNvSpPr txBox="1"/>
          <p:nvPr/>
        </p:nvSpPr>
        <p:spPr>
          <a:xfrm>
            <a:off x="484914" y="3545410"/>
            <a:ext cx="91645" cy="191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25" rIns="0" bIns="0" anchor="t" anchorCtr="0">
            <a:spAutoFit/>
          </a:bodyPr>
          <a:lstStyle/>
          <a:p>
            <a:pPr marL="7701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82"/>
              <a:buFont typeface="Arial"/>
              <a:buNone/>
            </a:pPr>
            <a:r>
              <a:rPr lang="en-US" sz="118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1182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"/>
          <p:cNvSpPr txBox="1"/>
          <p:nvPr/>
        </p:nvSpPr>
        <p:spPr>
          <a:xfrm>
            <a:off x="508713" y="1591812"/>
            <a:ext cx="4466748" cy="3378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675" rIns="0" bIns="0" anchor="t" anchorCtr="0">
            <a:spAutoFit/>
          </a:bodyPr>
          <a:lstStyle/>
          <a:p>
            <a:pPr marL="23104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4"/>
            </a:pPr>
            <a:r>
              <a:rPr lang="en-US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CHESS </a:t>
            </a:r>
            <a:r>
              <a:rPr lang="en-US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X-Ray user facility</a:t>
            </a:r>
          </a:p>
          <a:p>
            <a:pPr marL="499461" marR="3081" lvl="0" indent="-285750" algn="l" rtl="0">
              <a:lnSpc>
                <a:spcPct val="103099"/>
              </a:lnSpc>
              <a:spcBef>
                <a:spcPts val="843"/>
              </a:spcBef>
              <a:spcAft>
                <a:spcPts val="0"/>
              </a:spcAft>
              <a:buClr>
                <a:srgbClr val="000000"/>
              </a:buClr>
              <a:buSzPts val="1577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Three sub-facilities, supported by the </a:t>
            </a:r>
            <a:r>
              <a:rPr lang="en-US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NSF, NIH, and AFRL</a:t>
            </a:r>
            <a:endParaRPr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9461" marR="74702" lvl="0" indent="-285750" algn="l" rtl="0">
              <a:lnSpc>
                <a:spcPct val="103099"/>
              </a:lnSpc>
              <a:spcBef>
                <a:spcPts val="843"/>
              </a:spcBef>
              <a:spcAft>
                <a:spcPts val="0"/>
              </a:spcAft>
              <a:buClr>
                <a:srgbClr val="000000"/>
              </a:buClr>
              <a:buSzPts val="1577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Macromolecular crystallography, structural biology, chemistry, quantum materials, and material science</a:t>
            </a:r>
            <a:endParaRPr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99461" marR="187141" lvl="0" indent="-285750" algn="l" rtl="0">
              <a:lnSpc>
                <a:spcPct val="103099"/>
              </a:lnSpc>
              <a:spcBef>
                <a:spcPts val="843"/>
              </a:spcBef>
              <a:spcAft>
                <a:spcPts val="0"/>
              </a:spcAft>
              <a:buClr>
                <a:srgbClr val="000000"/>
              </a:buClr>
              <a:buSzPts val="1577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Experimental Hall to house the 20 Tesla High Magnetic Field beamline</a:t>
            </a:r>
          </a:p>
          <a:p>
            <a:pPr marL="499461" marR="187141" indent="-285750">
              <a:lnSpc>
                <a:spcPct val="103099"/>
              </a:lnSpc>
              <a:spcBef>
                <a:spcPts val="843"/>
              </a:spcBef>
              <a:buClr>
                <a:srgbClr val="000000"/>
              </a:buClr>
              <a:buSzPts val="1577"/>
              <a:buFont typeface="Arial" panose="020B0604020202020204" pitchFamily="34" charset="0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Particle Physics and Astrophysics</a:t>
            </a:r>
          </a:p>
        </p:txBody>
      </p:sp>
      <p:pic>
        <p:nvPicPr>
          <p:cNvPr id="208" name="Google Shape;20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2" y="249263"/>
            <a:ext cx="669679" cy="66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8392" y="2040166"/>
            <a:ext cx="6473678" cy="3546691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"/>
          <p:cNvSpPr txBox="1"/>
          <p:nvPr/>
        </p:nvSpPr>
        <p:spPr>
          <a:xfrm>
            <a:off x="4806940" y="1193270"/>
            <a:ext cx="5873775" cy="62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00" rIns="0" bIns="0" anchor="t" anchorCtr="0">
            <a:spAutoFit/>
          </a:bodyPr>
          <a:lstStyle/>
          <a:p>
            <a:pPr marL="7701" marR="3081" lvl="0" indent="799778" algn="r" rtl="0">
              <a:lnSpc>
                <a:spcPct val="1004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https://www.chess.cornell.edu</a:t>
            </a:r>
            <a:r>
              <a:rPr lang="en-U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https://www.classe.cornell.edu/Research/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"/>
          <p:cNvSpPr txBox="1">
            <a:spLocks noGrp="1"/>
          </p:cNvSpPr>
          <p:nvPr>
            <p:ph type="sldNum" idx="12"/>
          </p:nvPr>
        </p:nvSpPr>
        <p:spPr>
          <a:xfrm>
            <a:off x="5221903" y="3907494"/>
            <a:ext cx="1663479" cy="115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54679" lvl="0" indent="0" algn="r" rtl="0">
              <a:lnSpc>
                <a:spcPct val="116375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5" name="Google Shape;268;p7" descr="A picture containing text, screenshot, website, web page&#10;&#10;Description automatically generated">
            <a:extLst>
              <a:ext uri="{FF2B5EF4-FFF2-40B4-BE49-F238E27FC236}">
                <a16:creationId xmlns:a16="http://schemas.microsoft.com/office/drawing/2014/main" id="{F92C0E2B-EC6D-4FFE-37B7-CAD0A6992F5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 l="53166" t="48756" r="3515" b="17646"/>
          <a:stretch/>
        </p:blipFill>
        <p:spPr>
          <a:xfrm>
            <a:off x="8281593" y="4970054"/>
            <a:ext cx="3664660" cy="1784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3CFB84-4964-7C23-62AB-CEA4052AAE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5874" y="956456"/>
            <a:ext cx="1046196" cy="10461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23CF0A-DB1A-9647-B568-FE22EAD1E6A8}"/>
              </a:ext>
            </a:extLst>
          </p:cNvPr>
          <p:cNvSpPr txBox="1"/>
          <p:nvPr/>
        </p:nvSpPr>
        <p:spPr>
          <a:xfrm>
            <a:off x="289930" y="5346593"/>
            <a:ext cx="7832306" cy="1077218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7 beam lines, 1 user group per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/>
                </a:solidFill>
              </a:rPr>
              <a:t>150TB of row data per run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5"/>
          <p:cNvSpPr txBox="1">
            <a:spLocks noGrp="1"/>
          </p:cNvSpPr>
          <p:nvPr>
            <p:ph type="title"/>
          </p:nvPr>
        </p:nvSpPr>
        <p:spPr>
          <a:xfrm>
            <a:off x="119574" y="103986"/>
            <a:ext cx="12072426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NSDF-Light Sources activities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" name="Google Shape;266;p15"/>
          <p:cNvSpPr txBox="1">
            <a:spLocks noGrp="1"/>
          </p:cNvSpPr>
          <p:nvPr>
            <p:ph type="body" idx="1"/>
          </p:nvPr>
        </p:nvSpPr>
        <p:spPr>
          <a:xfrm>
            <a:off x="226885" y="900187"/>
            <a:ext cx="5772300" cy="546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594" lvl="0" indent="-18869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1600" b="1" dirty="0">
                <a:latin typeface="Roboto"/>
                <a:ea typeface="Roboto"/>
                <a:cs typeface="Roboto"/>
                <a:sym typeface="Roboto"/>
              </a:rPr>
              <a:t>User requirements and preferences:</a:t>
            </a:r>
            <a:endParaRPr sz="1600" b="1" dirty="0">
              <a:latin typeface="Roboto"/>
              <a:ea typeface="Roboto"/>
              <a:cs typeface="Roboto"/>
              <a:sym typeface="Roboto"/>
            </a:endParaRPr>
          </a:p>
          <a:p>
            <a:pPr marL="685800" lvl="1" indent="-2317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Significant demand for </a:t>
            </a:r>
            <a:r>
              <a:rPr lang="en-US"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Jupyter Notebooks </a:t>
            </a:r>
            <a:endParaRPr sz="1400" dirty="0">
              <a:latin typeface="Roboto"/>
              <a:ea typeface="Roboto"/>
              <a:cs typeface="Roboto"/>
              <a:sym typeface="Roboto"/>
            </a:endParaRPr>
          </a:p>
          <a:p>
            <a:pPr marL="685800" lvl="1" indent="-231775" algn="l" rtl="0">
              <a:lnSpc>
                <a:spcPct val="110000"/>
              </a:lnSpc>
              <a:spcBef>
                <a:spcPts val="79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•"/>
            </a:pPr>
            <a:r>
              <a:rPr lang="en-US" sz="1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Some users don’t want to deal </a:t>
            </a:r>
            <a:br>
              <a:rPr lang="en-US" sz="1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en-US" sz="1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with </a:t>
            </a:r>
            <a:r>
              <a:rPr lang="en-US" sz="1400" i="1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Python packages problems</a:t>
            </a:r>
            <a:endParaRPr sz="1400" dirty="0">
              <a:latin typeface="Roboto"/>
              <a:ea typeface="Roboto"/>
              <a:cs typeface="Roboto"/>
              <a:sym typeface="Roboto"/>
            </a:endParaRPr>
          </a:p>
          <a:p>
            <a:pPr marL="685800" lvl="1" indent="-231775" algn="l" rtl="0">
              <a:lnSpc>
                <a:spcPct val="110000"/>
              </a:lnSpc>
              <a:spcBef>
                <a:spcPts val="79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Some users </a:t>
            </a:r>
            <a:r>
              <a:rPr lang="en-US"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just want an URL</a:t>
            </a:r>
            <a:endParaRPr sz="1400" dirty="0">
              <a:latin typeface="Roboto"/>
              <a:ea typeface="Roboto"/>
              <a:cs typeface="Roboto"/>
              <a:sym typeface="Roboto"/>
            </a:endParaRPr>
          </a:p>
          <a:p>
            <a:pPr marL="1143000" lvl="2" indent="-231775" algn="l" rtl="0">
              <a:lnSpc>
                <a:spcPct val="110000"/>
              </a:lnSpc>
              <a:spcBef>
                <a:spcPts val="395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No matter if the data </a:t>
            </a:r>
            <a:r>
              <a:rPr lang="en-US"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is big</a:t>
            </a:r>
            <a:endParaRPr sz="14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28600" lvl="0" indent="-231775" algn="l" rtl="0">
              <a:lnSpc>
                <a:spcPct val="110000"/>
              </a:lnSpc>
              <a:spcBef>
                <a:spcPts val="790"/>
              </a:spcBef>
              <a:spcAft>
                <a:spcPts val="0"/>
              </a:spcAft>
              <a:buSzPct val="75471"/>
              <a:buFont typeface="Roboto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Distributed teams of scientist: </a:t>
            </a:r>
          </a:p>
          <a:p>
            <a:pPr lvl="1" indent="-231775">
              <a:lnSpc>
                <a:spcPct val="110000"/>
              </a:lnSpc>
              <a:spcBef>
                <a:spcPts val="790"/>
              </a:spcBef>
              <a:buSzPct val="75471"/>
              <a:buFont typeface="Roboto"/>
              <a:buChar char="•"/>
            </a:pPr>
            <a:r>
              <a:rPr lang="en-US" sz="1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"/>
              </a:rPr>
              <a:t>real-time access to the beamlines of CHESS</a:t>
            </a:r>
          </a:p>
          <a:p>
            <a:pPr lvl="1" indent="-231775">
              <a:lnSpc>
                <a:spcPct val="110000"/>
              </a:lnSpc>
              <a:spcBef>
                <a:spcPts val="790"/>
              </a:spcBef>
              <a:buSzPct val="75471"/>
              <a:buFont typeface="Roboto"/>
              <a:buChar char="•"/>
            </a:pPr>
            <a:r>
              <a:rPr lang="en-US" sz="14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"/>
              </a:rPr>
              <a:t>During the acquisition of new data, steer the experiments (too optimistic?)</a:t>
            </a:r>
          </a:p>
          <a:p>
            <a:pPr marL="228600" lvl="0" indent="-231775" algn="l" rtl="0">
              <a:lnSpc>
                <a:spcPct val="110000"/>
              </a:lnSpc>
              <a:spcBef>
                <a:spcPts val="790"/>
              </a:spcBef>
              <a:spcAft>
                <a:spcPts val="0"/>
              </a:spcAft>
              <a:buSzPct val="75471"/>
              <a:buFont typeface="Roboto"/>
              <a:buChar char="•"/>
            </a:pPr>
            <a:r>
              <a:rPr lang="en-US" sz="1600" b="1" dirty="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Experimental facilities:</a:t>
            </a:r>
            <a:endParaRPr sz="1600" b="1" dirty="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85800" lvl="1" indent="-225424" algn="l" rtl="0">
              <a:lnSpc>
                <a:spcPct val="110000"/>
              </a:lnSpc>
              <a:spcBef>
                <a:spcPts val="790"/>
              </a:spcBef>
              <a:spcAft>
                <a:spcPts val="0"/>
              </a:spcAft>
              <a:buSzPct val="74428"/>
              <a:buFont typeface="Roboto"/>
              <a:buChar char="•"/>
            </a:pPr>
            <a:r>
              <a:rPr lang="en-US" sz="1400" dirty="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Cornell High Energy </a:t>
            </a:r>
            <a:br>
              <a:rPr lang="en-US" sz="1400" dirty="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400" dirty="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Synchrotron Source </a:t>
            </a:r>
            <a:br>
              <a:rPr lang="en-US" sz="1400" dirty="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US" sz="1400" dirty="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(CHESS)</a:t>
            </a:r>
            <a:endParaRPr sz="1400" dirty="0">
              <a:solidFill>
                <a:srgbClr val="33333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85800" lvl="1" indent="-231775" algn="l" rtl="0">
              <a:lnSpc>
                <a:spcPct val="110000"/>
              </a:lnSpc>
              <a:spcBef>
                <a:spcPts val="790"/>
              </a:spcBef>
              <a:spcAft>
                <a:spcPts val="0"/>
              </a:spcAft>
              <a:buSzPct val="78681"/>
              <a:buFont typeface="Roboto"/>
              <a:buChar char="•"/>
            </a:pPr>
            <a:r>
              <a:rPr lang="en-US" sz="1400" dirty="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National Synchrotron Light Source II @</a:t>
            </a:r>
            <a:r>
              <a:rPr lang="en-US" sz="1400" dirty="0">
                <a:latin typeface="Roboto"/>
                <a:ea typeface="Roboto"/>
                <a:cs typeface="Roboto"/>
                <a:sym typeface="Roboto"/>
              </a:rPr>
              <a:t>Brookhaven National Laboratory</a:t>
            </a:r>
            <a:endParaRPr sz="1400" dirty="0">
              <a:latin typeface="Roboto"/>
              <a:ea typeface="Roboto"/>
              <a:cs typeface="Roboto"/>
              <a:sym typeface="Roboto"/>
            </a:endParaRPr>
          </a:p>
          <a:p>
            <a:pPr marL="685800" lvl="1" indent="-231775" algn="l" rtl="0">
              <a:lnSpc>
                <a:spcPct val="110000"/>
              </a:lnSpc>
              <a:spcBef>
                <a:spcPts val="395"/>
              </a:spcBef>
              <a:spcAft>
                <a:spcPts val="0"/>
              </a:spcAft>
              <a:buSzPct val="78681"/>
              <a:buFont typeface="Roboto"/>
              <a:buChar char="•"/>
            </a:pPr>
            <a:r>
              <a:rPr lang="en-US" sz="1400" dirty="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rPr>
              <a:t>The Advanced Photon Source (APS) @</a:t>
            </a:r>
            <a:r>
              <a:rPr lang="en-US" sz="1400" dirty="0">
                <a:latin typeface="Roboto"/>
                <a:ea typeface="Roboto"/>
                <a:cs typeface="Roboto"/>
                <a:sym typeface="Roboto"/>
              </a:rPr>
              <a:t>Argonne National Laboratory</a:t>
            </a:r>
            <a:endParaRPr sz="14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67" name="Google Shape;267;p15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158021" y="3342016"/>
            <a:ext cx="5949229" cy="328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5" descr="Argonne National Laboratory Answers Questions for National Hydrogen and  Fuel Cell Day — Fuel Cell &amp; Hydrogen Energy Association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30774" b="23051"/>
          <a:stretch/>
        </p:blipFill>
        <p:spPr>
          <a:xfrm>
            <a:off x="4255033" y="6329072"/>
            <a:ext cx="1744152" cy="59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3119" y="6355950"/>
            <a:ext cx="1652997" cy="46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5"/>
          <p:cNvPicPr preferRelativeResize="0"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5372379" y="786511"/>
            <a:ext cx="6225371" cy="268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5" descr="CHESS main | CHESS"/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b="8728"/>
          <a:stretch/>
        </p:blipFill>
        <p:spPr>
          <a:xfrm>
            <a:off x="398269" y="6204918"/>
            <a:ext cx="1744152" cy="69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5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" name="Color Cover">
            <a:extLst>
              <a:ext uri="{FF2B5EF4-FFF2-40B4-BE49-F238E27FC236}">
                <a16:creationId xmlns:a16="http://schemas.microsoft.com/office/drawing/2014/main" id="{34DE9D20-D6C2-4834-9EE9-EC583F3FE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65029CA8-B9AC-4FB9-ABD9-29D56968D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1" y="0"/>
            <a:ext cx="6064235" cy="6858000"/>
            <a:chOff x="651279" y="598259"/>
            <a:chExt cx="10889442" cy="5680742"/>
          </a:xfrm>
        </p:grpSpPr>
        <p:sp>
          <p:nvSpPr>
            <p:cNvPr id="190" name="Color">
              <a:extLst>
                <a:ext uri="{FF2B5EF4-FFF2-40B4-BE49-F238E27FC236}">
                  <a16:creationId xmlns:a16="http://schemas.microsoft.com/office/drawing/2014/main" id="{5AE17642-D811-47CD-8BA8-18FF5FE9B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1" name="Color">
              <a:extLst>
                <a:ext uri="{FF2B5EF4-FFF2-40B4-BE49-F238E27FC236}">
                  <a16:creationId xmlns:a16="http://schemas.microsoft.com/office/drawing/2014/main" id="{7A882BBB-2A6D-439B-B6A2-994C8A3CF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F539F39-5562-39FE-0461-D624935B39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625" t="1" r="-3" b="-4"/>
          <a:stretch/>
        </p:blipFill>
        <p:spPr>
          <a:xfrm>
            <a:off x="5877641" y="3819516"/>
            <a:ext cx="6336718" cy="3038483"/>
          </a:xfrm>
          <a:prstGeom prst="rect">
            <a:avLst/>
          </a:prstGeom>
        </p:spPr>
      </p:pic>
      <p:pic>
        <p:nvPicPr>
          <p:cNvPr id="175" name="Picture 2" descr="Rackmount Servers for Enterprise and Data Center | Supermicro">
            <a:extLst>
              <a:ext uri="{FF2B5EF4-FFF2-40B4-BE49-F238E27FC236}">
                <a16:creationId xmlns:a16="http://schemas.microsoft.com/office/drawing/2014/main" id="{F93FC09C-2CAD-B042-A6C7-593EF54A6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79" r="3" b="3"/>
          <a:stretch/>
        </p:blipFill>
        <p:spPr bwMode="auto">
          <a:xfrm>
            <a:off x="4884659" y="628386"/>
            <a:ext cx="6850683" cy="206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3" name="Group 192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AA4E46-2D78-3A6B-858C-7391FB59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91" y="408668"/>
            <a:ext cx="5074368" cy="1587573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Decoupling data from storage</a:t>
            </a:r>
            <a:endParaRPr lang="en-US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6EBE7-4FF5-5582-C131-8B9B5165D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601" y="2458325"/>
            <a:ext cx="5811376" cy="3448510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Data need to be converted to </a:t>
            </a:r>
            <a:r>
              <a:rPr lang="en-US" sz="2000" b="1" dirty="0">
                <a:solidFill>
                  <a:schemeClr val="bg1"/>
                </a:solidFill>
              </a:rPr>
              <a:t>Streamable format </a:t>
            </a:r>
          </a:p>
          <a:p>
            <a:r>
              <a:rPr lang="en-US" sz="2000" dirty="0">
                <a:solidFill>
                  <a:schemeClr val="bg1"/>
                </a:solidFill>
              </a:rPr>
              <a:t>Can use a </a:t>
            </a:r>
            <a:r>
              <a:rPr lang="en-US" sz="2000" b="1" dirty="0">
                <a:solidFill>
                  <a:schemeClr val="bg1"/>
                </a:solidFill>
              </a:rPr>
              <a:t>POSIX file system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Better use SSD for converting data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But HDD will work too (e.g., </a:t>
            </a:r>
            <a:r>
              <a:rPr lang="en-US" sz="2000" b="1" dirty="0">
                <a:solidFill>
                  <a:schemeClr val="bg1"/>
                </a:solidFill>
              </a:rPr>
              <a:t>NSDF chess entry point ~192 TB HDD</a:t>
            </a:r>
            <a:r>
              <a:rPr lang="en-US" sz="2000" dirty="0">
                <a:solidFill>
                  <a:schemeClr val="bg1"/>
                </a:solidFill>
              </a:rPr>
              <a:t>)</a:t>
            </a:r>
          </a:p>
          <a:p>
            <a:r>
              <a:rPr lang="en-US" sz="2000" dirty="0">
                <a:solidFill>
                  <a:schemeClr val="bg1"/>
                </a:solidFill>
              </a:rPr>
              <a:t>Can use an </a:t>
            </a:r>
            <a:r>
              <a:rPr lang="en-US" sz="2000" b="1" dirty="0">
                <a:solidFill>
                  <a:schemeClr val="bg1"/>
                </a:solidFill>
              </a:rPr>
              <a:t>NFS mount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Better for </a:t>
            </a:r>
            <a:r>
              <a:rPr lang="en-US" sz="2000" i="1" dirty="0">
                <a:solidFill>
                  <a:schemeClr val="bg1"/>
                </a:solidFill>
              </a:rPr>
              <a:t>Read-Only </a:t>
            </a:r>
            <a:r>
              <a:rPr lang="en-US" sz="2000" dirty="0">
                <a:solidFill>
                  <a:schemeClr val="bg1"/>
                </a:solidFill>
              </a:rPr>
              <a:t>since file-opening file-locking is SLOW</a:t>
            </a:r>
          </a:p>
          <a:p>
            <a:r>
              <a:rPr lang="en-US" sz="2000" dirty="0">
                <a:solidFill>
                  <a:schemeClr val="bg1"/>
                </a:solidFill>
              </a:rPr>
              <a:t>We are </a:t>
            </a:r>
            <a:r>
              <a:rPr lang="en-US" sz="2000" b="1" dirty="0">
                <a:solidFill>
                  <a:schemeClr val="bg1"/>
                </a:solidFill>
              </a:rPr>
              <a:t>hardware agnostic</a:t>
            </a:r>
          </a:p>
          <a:p>
            <a:pPr lvl="1"/>
            <a:endParaRPr lang="en-US" sz="2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CCF7FD-005C-D186-15A2-55FA189A71B2}"/>
              </a:ext>
            </a:extLst>
          </p:cNvPr>
          <p:cNvSpPr txBox="1"/>
          <p:nvPr/>
        </p:nvSpPr>
        <p:spPr>
          <a:xfrm>
            <a:off x="6561367" y="1849389"/>
            <a:ext cx="53226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52 cores </a:t>
            </a:r>
          </a:p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512GB RAM</a:t>
            </a:r>
          </a:p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1TB Solid State Drive.</a:t>
            </a:r>
          </a:p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144 TB of HDD</a:t>
            </a:r>
          </a:p>
          <a:p>
            <a:pPr algn="ctr"/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25Gb/sec</a:t>
            </a:r>
            <a:endParaRPr lang="en-US" i="1" dirty="0"/>
          </a:p>
        </p:txBody>
      </p:sp>
      <p:pic>
        <p:nvPicPr>
          <p:cNvPr id="1026" name="Picture 2" descr="EntryPoint Networks | LinkedIn">
            <a:extLst>
              <a:ext uri="{FF2B5EF4-FFF2-40B4-BE49-F238E27FC236}">
                <a16:creationId xmlns:a16="http://schemas.microsoft.com/office/drawing/2014/main" id="{96312352-31B5-5430-BC6F-768CA41A1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80" b="11545"/>
          <a:stretch/>
        </p:blipFill>
        <p:spPr bwMode="auto">
          <a:xfrm>
            <a:off x="10118301" y="96945"/>
            <a:ext cx="2532479" cy="77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921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838200" y="90921"/>
            <a:ext cx="10515600" cy="76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CHESS – Far field</a:t>
            </a:r>
            <a:endParaRPr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" name="Google Shape;123;p17"/>
          <p:cNvSpPr txBox="1">
            <a:spLocks noGrp="1"/>
          </p:cNvSpPr>
          <p:nvPr>
            <p:ph type="body" idx="1"/>
          </p:nvPr>
        </p:nvSpPr>
        <p:spPr>
          <a:xfrm>
            <a:off x="265986" y="2085800"/>
            <a:ext cx="6108198" cy="14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19558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80"/>
              <a:buChar char="•"/>
            </a:pPr>
            <a:r>
              <a:rPr lang="en-US" sz="2280" dirty="0"/>
              <a:t>Jupyter Notebook</a:t>
            </a:r>
          </a:p>
          <a:p>
            <a:pPr marL="228600" lvl="0" indent="-19558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80"/>
              <a:buChar char="•"/>
            </a:pPr>
            <a:r>
              <a:rPr lang="en-US" sz="2280" dirty="0"/>
              <a:t>Significant PREPROCESS STEP</a:t>
            </a:r>
            <a:endParaRPr sz="2280" dirty="0"/>
          </a:p>
          <a:p>
            <a:pPr marL="685800" lvl="1" indent="-205105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ts val="1430"/>
              <a:buChar char="•"/>
            </a:pPr>
            <a:r>
              <a:rPr lang="en-US" sz="1430" b="0" dirty="0">
                <a:solidFill>
                  <a:srgbClr val="0000FF"/>
                </a:solidFill>
                <a:latin typeface="Consolas"/>
                <a:ea typeface="Consolas"/>
                <a:cs typeface="Consolas"/>
                <a:sym typeface="Consolas"/>
              </a:rPr>
              <a:t>class</a:t>
            </a:r>
            <a:r>
              <a:rPr lang="en-US" sz="1430" b="0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lang="en-US" sz="1430" b="0" dirty="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Processed</a:t>
            </a:r>
            <a:r>
              <a:rPr lang="en-US" sz="1430" b="1" dirty="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Dexela</a:t>
            </a:r>
            <a:r>
              <a:rPr lang="en-US" sz="1430" b="0" dirty="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IMS</a:t>
            </a:r>
            <a:r>
              <a:rPr lang="en-US" sz="1430" b="0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1430" b="0" dirty="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ProcessedImageSeries</a:t>
            </a:r>
            <a:r>
              <a:rPr lang="en-US" sz="1430" b="0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940" dirty="0"/>
          </a:p>
          <a:p>
            <a:pPr marL="685800" lvl="1" indent="-205105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1080"/>
              </a:buClr>
              <a:buSzPts val="1430"/>
              <a:buChar char="•"/>
            </a:pPr>
            <a:r>
              <a:rPr lang="en-US" sz="1430" b="1" dirty="0">
                <a:solidFill>
                  <a:srgbClr val="001080"/>
                </a:solidFill>
                <a:latin typeface="Consolas"/>
                <a:ea typeface="Consolas"/>
                <a:cs typeface="Consolas"/>
                <a:sym typeface="Consolas"/>
              </a:rPr>
              <a:t>dark</a:t>
            </a:r>
            <a:r>
              <a:rPr lang="en-US" sz="1430" b="1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 = </a:t>
            </a:r>
            <a:r>
              <a:rPr lang="en-US" sz="1430" b="1" dirty="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imageseries</a:t>
            </a:r>
            <a:r>
              <a:rPr lang="en-US" sz="1430" b="1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-US" sz="1430" b="1" dirty="0">
                <a:solidFill>
                  <a:srgbClr val="267F99"/>
                </a:solidFill>
                <a:latin typeface="Consolas"/>
                <a:ea typeface="Consolas"/>
                <a:cs typeface="Consolas"/>
                <a:sym typeface="Consolas"/>
              </a:rPr>
              <a:t>stats</a:t>
            </a:r>
            <a:r>
              <a:rPr lang="en-US" sz="1430" b="1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.</a:t>
            </a:r>
            <a:r>
              <a:rPr lang="en-US" sz="1430" b="1" dirty="0">
                <a:solidFill>
                  <a:srgbClr val="795E26"/>
                </a:solidFill>
                <a:latin typeface="Consolas"/>
                <a:ea typeface="Consolas"/>
                <a:cs typeface="Consolas"/>
                <a:sym typeface="Consolas"/>
              </a:rPr>
              <a:t>median</a:t>
            </a:r>
            <a:r>
              <a:rPr lang="en-US" sz="1430" b="1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(</a:t>
            </a:r>
            <a:r>
              <a:rPr lang="en-US" sz="1430" b="1" dirty="0">
                <a:solidFill>
                  <a:srgbClr val="001080"/>
                </a:solidFill>
                <a:latin typeface="Consolas"/>
                <a:ea typeface="Consolas"/>
                <a:cs typeface="Consolas"/>
                <a:sym typeface="Consolas"/>
              </a:rPr>
              <a:t>raw</a:t>
            </a:r>
            <a:r>
              <a:rPr lang="en-US" sz="1430" b="1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, </a:t>
            </a:r>
            <a:r>
              <a:rPr lang="en-US" sz="1430" b="1" dirty="0">
                <a:solidFill>
                  <a:srgbClr val="001080"/>
                </a:solidFill>
                <a:latin typeface="Consolas"/>
                <a:ea typeface="Consolas"/>
                <a:cs typeface="Consolas"/>
                <a:sym typeface="Consolas"/>
              </a:rPr>
              <a:t>nframes</a:t>
            </a:r>
            <a:r>
              <a:rPr lang="en-US" sz="1430" b="1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=</a:t>
            </a:r>
            <a:r>
              <a:rPr lang="en-US" sz="1430" b="1" dirty="0">
                <a:solidFill>
                  <a:srgbClr val="098658"/>
                </a:solidFill>
                <a:latin typeface="Consolas"/>
                <a:ea typeface="Consolas"/>
                <a:cs typeface="Consolas"/>
                <a:sym typeface="Consolas"/>
              </a:rPr>
              <a:t>100</a:t>
            </a:r>
            <a:r>
              <a:rPr lang="en-US" sz="1430" b="1" dirty="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)</a:t>
            </a:r>
            <a:endParaRPr sz="1940" b="1" dirty="0"/>
          </a:p>
          <a:p>
            <a:pPr marL="571500" lvl="1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</a:pPr>
            <a:endParaRPr sz="1430" b="0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228600" lvl="0" indent="-508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endParaRPr sz="2280" dirty="0"/>
          </a:p>
        </p:txBody>
      </p:sp>
      <p:pic>
        <p:nvPicPr>
          <p:cNvPr id="124" name="Google Shape;12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986" y="3674628"/>
            <a:ext cx="5830014" cy="2503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5" name="Google Shape;125;p17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232391" y="2178658"/>
            <a:ext cx="5959609" cy="322169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/>
        </p:nvSpPr>
        <p:spPr>
          <a:xfrm>
            <a:off x="310200" y="859475"/>
            <a:ext cx="118818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>
                <a:solidFill>
                  <a:srgbClr val="A31515"/>
                </a:solidFill>
                <a:latin typeface="Consolas"/>
                <a:ea typeface="Consolas"/>
                <a:cs typeface="Consolas"/>
                <a:sym typeface="Consolas"/>
              </a:rPr>
              <a:t>/</a:t>
            </a:r>
            <a:r>
              <a:rPr lang="en-US" sz="2100" b="0" i="0" u="none" strike="noStrike" cap="none" dirty="0">
                <a:solidFill>
                  <a:srgbClr val="A31515"/>
                </a:solidFill>
                <a:latin typeface="Consolas"/>
                <a:ea typeface="Consolas"/>
                <a:cs typeface="Consolas"/>
                <a:sym typeface="Consolas"/>
              </a:rPr>
              <a:t>allison-1110-3/mg4al-sht/133/</a:t>
            </a:r>
            <a:r>
              <a:rPr lang="en-US" sz="2100" b="1" i="0" u="none" strike="noStrike" cap="none" dirty="0">
                <a:solidFill>
                  <a:srgbClr val="A31515"/>
                </a:solidFill>
                <a:latin typeface="Consolas"/>
                <a:ea typeface="Consolas"/>
                <a:cs typeface="Consolas"/>
                <a:sym typeface="Consolas"/>
              </a:rPr>
              <a:t>ff</a:t>
            </a:r>
            <a:r>
              <a:rPr lang="en-US" sz="2100" b="0" i="0" u="none" strike="noStrike" cap="none" dirty="0">
                <a:solidFill>
                  <a:srgbClr val="A31515"/>
                </a:solidFill>
                <a:latin typeface="Consolas"/>
                <a:ea typeface="Consolas"/>
                <a:cs typeface="Consolas"/>
                <a:sym typeface="Consolas"/>
              </a:rPr>
              <a:t>/</a:t>
            </a:r>
            <a:r>
              <a:rPr lang="en-US" sz="2100" i="0" u="none" strike="noStrike" cap="none" dirty="0">
                <a:solidFill>
                  <a:srgbClr val="A31515"/>
                </a:solidFill>
                <a:latin typeface="Consolas"/>
                <a:ea typeface="Consolas"/>
                <a:cs typeface="Consolas"/>
                <a:sym typeface="Consolas"/>
              </a:rPr>
              <a:t>ff2_000406.h5</a:t>
            </a:r>
            <a:endParaRPr sz="17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rgbClr val="A31515"/>
                </a:solidFill>
                <a:latin typeface="Consolas"/>
                <a:ea typeface="Consolas"/>
                <a:cs typeface="Consolas"/>
                <a:sym typeface="Consolas"/>
              </a:rPr>
              <a:t>1445 uint16 x (3888, 3072)</a:t>
            </a:r>
            <a:r>
              <a:rPr lang="en-US" sz="2100" dirty="0">
                <a:solidFill>
                  <a:srgbClr val="A31515"/>
                </a:solidFill>
                <a:latin typeface="Consolas"/>
                <a:ea typeface="Consolas"/>
                <a:cs typeface="Consolas"/>
                <a:sym typeface="Consolas"/>
              </a:rPr>
              <a:t> - </a:t>
            </a:r>
            <a:r>
              <a:rPr lang="en-US" sz="2100" b="1" dirty="0">
                <a:solidFill>
                  <a:srgbClr val="A31515"/>
                </a:solidFill>
                <a:latin typeface="Consolas"/>
                <a:ea typeface="Consolas"/>
                <a:cs typeface="Consolas"/>
                <a:sym typeface="Consolas"/>
              </a:rPr>
              <a:t>33GB</a:t>
            </a:r>
            <a:r>
              <a:rPr lang="en-US" sz="2100" dirty="0">
                <a:solidFill>
                  <a:srgbClr val="A31515"/>
                </a:solidFill>
                <a:latin typeface="Consolas"/>
                <a:ea typeface="Consolas"/>
                <a:cs typeface="Consolas"/>
                <a:sym typeface="Consolas"/>
              </a:rPr>
              <a:t> uncompressed - file_size=</a:t>
            </a:r>
            <a:r>
              <a:rPr lang="en-US" sz="2100" b="1" dirty="0">
                <a:solidFill>
                  <a:srgbClr val="A31515"/>
                </a:solidFill>
                <a:latin typeface="Consolas"/>
                <a:ea typeface="Consolas"/>
                <a:cs typeface="Consolas"/>
                <a:sym typeface="Consolas"/>
              </a:rPr>
              <a:t>33GB</a:t>
            </a:r>
            <a:r>
              <a:rPr lang="en-US" sz="2100" dirty="0">
                <a:solidFill>
                  <a:srgbClr val="A31515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endParaRPr sz="17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0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838200" y="77425"/>
            <a:ext cx="10515600" cy="76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CHESS – Near Field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4" name="Google Shape;134;p18"/>
          <p:cNvSpPr txBox="1">
            <a:spLocks noGrp="1"/>
          </p:cNvSpPr>
          <p:nvPr>
            <p:ph type="body" idx="1"/>
          </p:nvPr>
        </p:nvSpPr>
        <p:spPr>
          <a:xfrm>
            <a:off x="616975" y="1745475"/>
            <a:ext cx="5908500" cy="24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152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Jupyter Notebook</a:t>
            </a:r>
            <a:endParaRPr dirty="0"/>
          </a:p>
          <a:p>
            <a:pPr indent="-217169">
              <a:spcBef>
                <a:spcPts val="500"/>
              </a:spcBef>
              <a:buClr>
                <a:schemeClr val="dk1"/>
              </a:buClr>
              <a:buSzPct val="100000"/>
            </a:pPr>
            <a:r>
              <a:rPr lang="en-US" dirty="0"/>
              <a:t>Compute histogram</a:t>
            </a:r>
            <a:endParaRPr dirty="0"/>
          </a:p>
          <a:p>
            <a:pPr indent="-217169">
              <a:spcBef>
                <a:spcPts val="500"/>
              </a:spcBef>
              <a:buClr>
                <a:schemeClr val="dk1"/>
              </a:buClr>
              <a:buSzPct val="100000"/>
            </a:pPr>
            <a:r>
              <a:rPr lang="en-US" b="1" dirty="0"/>
              <a:t>Equalized </a:t>
            </a:r>
            <a:r>
              <a:rPr lang="en-US" dirty="0"/>
              <a:t>images with histogram</a:t>
            </a:r>
            <a:endParaRPr dirty="0"/>
          </a:p>
          <a:p>
            <a:pPr marL="685800" lvl="1" indent="-1819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75000"/>
              <a:buChar char="•"/>
            </a:pPr>
            <a:r>
              <a:rPr lang="en-US" dirty="0"/>
              <a:t>We can crop, percentile, etc.</a:t>
            </a:r>
            <a:endParaRPr dirty="0"/>
          </a:p>
          <a:p>
            <a:pPr marL="685800" lvl="1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800" b="0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135" name="Google Shape;135;p18"/>
          <p:cNvSpPr txBox="1"/>
          <p:nvPr/>
        </p:nvSpPr>
        <p:spPr>
          <a:xfrm>
            <a:off x="718958" y="952850"/>
            <a:ext cx="11326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>
                <a:solidFill>
                  <a:srgbClr val="A31515"/>
                </a:solidFill>
                <a:latin typeface="Consolas"/>
                <a:ea typeface="Consolas"/>
                <a:cs typeface="Consolas"/>
                <a:sym typeface="Consolas"/>
              </a:rPr>
              <a:t>/allison-1110-3/mg4al-sht/11/</a:t>
            </a:r>
            <a:r>
              <a:rPr lang="en-US" sz="2000" b="1" dirty="0" err="1">
                <a:solidFill>
                  <a:srgbClr val="A31515"/>
                </a:solidFill>
                <a:latin typeface="Consolas"/>
                <a:ea typeface="Consolas"/>
                <a:cs typeface="Consolas"/>
                <a:sym typeface="Consolas"/>
              </a:rPr>
              <a:t>nf</a:t>
            </a:r>
            <a:r>
              <a:rPr lang="en-US" sz="2000" b="0" dirty="0">
                <a:solidFill>
                  <a:srgbClr val="A31515"/>
                </a:solidFill>
                <a:latin typeface="Consolas"/>
                <a:ea typeface="Consolas"/>
                <a:cs typeface="Consolas"/>
                <a:sym typeface="Consolas"/>
              </a:rPr>
              <a:t>/nf_009494.tif</a:t>
            </a:r>
            <a:endParaRPr sz="2000" b="0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A31515"/>
                </a:solidFill>
                <a:latin typeface="Consolas"/>
                <a:ea typeface="Consolas"/>
                <a:cs typeface="Consolas"/>
                <a:sym typeface="Consolas"/>
              </a:rPr>
              <a:t>1447 uint16 x (2048, 2048) - 12GB uncompressed - overall file_size=12 GB </a:t>
            </a:r>
            <a:endParaRPr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dirty="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136" name="Google Shape;136;p18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b="54537"/>
          <a:stretch/>
        </p:blipFill>
        <p:spPr>
          <a:xfrm>
            <a:off x="6660179" y="2782899"/>
            <a:ext cx="5250274" cy="254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t="51618"/>
          <a:stretch/>
        </p:blipFill>
        <p:spPr>
          <a:xfrm>
            <a:off x="96795" y="3584650"/>
            <a:ext cx="6428680" cy="31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3988</TotalTime>
  <Words>2319</Words>
  <Application>Microsoft Office PowerPoint</Application>
  <PresentationFormat>Widescreen</PresentationFormat>
  <Paragraphs>335</Paragraphs>
  <Slides>29</Slides>
  <Notes>11</Notes>
  <HiddenSlides>1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-apple-system</vt:lpstr>
      <vt:lpstr>Architects Daughter</vt:lpstr>
      <vt:lpstr>Arial</vt:lpstr>
      <vt:lpstr>Calibri</vt:lpstr>
      <vt:lpstr>Calibri Light</vt:lpstr>
      <vt:lpstr>Consolas</vt:lpstr>
      <vt:lpstr>Courier New</vt:lpstr>
      <vt:lpstr>Helvetica</vt:lpstr>
      <vt:lpstr>Roboto</vt:lpstr>
      <vt:lpstr>Roboto Light</vt:lpstr>
      <vt:lpstr>Office Theme</vt:lpstr>
      <vt:lpstr>PowerPoint Presentation</vt:lpstr>
      <vt:lpstr>PowerPoint Presentation</vt:lpstr>
      <vt:lpstr>NSDF Overview</vt:lpstr>
      <vt:lpstr>NSDF system of system approach</vt:lpstr>
      <vt:lpstr>Cornell Laboratory for Accelerator-based Science and Education</vt:lpstr>
      <vt:lpstr>NSDF-Light Sources activities</vt:lpstr>
      <vt:lpstr>Decoupling data from storage</vt:lpstr>
      <vt:lpstr>CHESS – Far field</vt:lpstr>
      <vt:lpstr>CHESS – Near Field</vt:lpstr>
      <vt:lpstr>CHESS RAW numbers</vt:lpstr>
      <vt:lpstr>CHESS raw numbers</vt:lpstr>
      <vt:lpstr> FABRIC integration with NSDF@CHESS  OVERALL PICTURE</vt:lpstr>
      <vt:lpstr>FABRIC integration with NSDF@CHESS Async / Decoupled Architecture</vt:lpstr>
      <vt:lpstr>PowerPoint Presentation</vt:lpstr>
      <vt:lpstr>PowerPoint Presentation</vt:lpstr>
      <vt:lpstr>PowerPoint Presentation</vt:lpstr>
      <vt:lpstr>FABRIC integration with NSDF@CHESS architecture:  DATA CACHING</vt:lpstr>
      <vt:lpstr>FABRIC integration with NSDF@CHESS architecture DATA VISUALIZATION</vt:lpstr>
      <vt:lpstr>PowerPoint Presentation</vt:lpstr>
      <vt:lpstr>Join Demo Night</vt:lpstr>
      <vt:lpstr>PowerPoint Presentation</vt:lpstr>
      <vt:lpstr>PowerPoint Presentation</vt:lpstr>
      <vt:lpstr>PowerPoint Presentation</vt:lpstr>
      <vt:lpstr>NSDF@NASA</vt:lpstr>
      <vt:lpstr>Dealing with EGRESS costs</vt:lpstr>
      <vt:lpstr>Why Object Storage </vt:lpstr>
      <vt:lpstr>Multi-federation Catalog for Community Data  records 75 PiB indexed = 2 billions of records</vt:lpstr>
      <vt:lpstr>Answers at scale</vt:lpstr>
      <vt:lpstr>Searching for data across multiple repositories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NSDF-CHESS</dc:title>
  <dc:creator>Giorgio Scorzelli</dc:creator>
  <cp:lastModifiedBy>Giorgio Scorzelli</cp:lastModifiedBy>
  <cp:revision>95</cp:revision>
  <dcterms:created xsi:type="dcterms:W3CDTF">2023-08-30T14:55:39Z</dcterms:created>
  <dcterms:modified xsi:type="dcterms:W3CDTF">2024-01-09T14:32:56Z</dcterms:modified>
</cp:coreProperties>
</file>