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</p:sldIdLst>
  <p:sldSz cy="5143500" cx="9144000"/>
  <p:notesSz cx="6858000" cy="9144000"/>
  <p:embeddedFontLst>
    <p:embeddedFont>
      <p:font typeface="Lora"/>
      <p:regular r:id="rId63"/>
      <p:bold r:id="rId64"/>
      <p:italic r:id="rId65"/>
      <p:boldItalic r:id="rId66"/>
    </p:embeddedFont>
    <p:embeddedFont>
      <p:font typeface="Archivo"/>
      <p:regular r:id="rId67"/>
      <p:bold r:id="rId68"/>
      <p:italic r:id="rId69"/>
      <p:boldItalic r:id="rId70"/>
    </p:embeddedFont>
    <p:embeddedFont>
      <p:font typeface="Nunito Sans"/>
      <p:regular r:id="rId71"/>
      <p:bold r:id="rId72"/>
      <p:italic r:id="rId73"/>
      <p:boldItalic r:id="rId7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NunitoSans-italic.fntdata"/><Relationship Id="rId72" Type="http://schemas.openxmlformats.org/officeDocument/2006/relationships/font" Target="fonts/NunitoSans-bold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74" Type="http://schemas.openxmlformats.org/officeDocument/2006/relationships/font" Target="fonts/NunitoSans-boldItalic.fntdata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71" Type="http://schemas.openxmlformats.org/officeDocument/2006/relationships/font" Target="fonts/NunitoSans-regular.fntdata"/><Relationship Id="rId70" Type="http://schemas.openxmlformats.org/officeDocument/2006/relationships/font" Target="fonts/Archivo-bold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font" Target="fonts/Lora-bold.fntdata"/><Relationship Id="rId63" Type="http://schemas.openxmlformats.org/officeDocument/2006/relationships/font" Target="fonts/Lora-regular.fntdata"/><Relationship Id="rId22" Type="http://schemas.openxmlformats.org/officeDocument/2006/relationships/slide" Target="slides/slide16.xml"/><Relationship Id="rId66" Type="http://schemas.openxmlformats.org/officeDocument/2006/relationships/font" Target="fonts/Lora-boldItalic.fntdata"/><Relationship Id="rId21" Type="http://schemas.openxmlformats.org/officeDocument/2006/relationships/slide" Target="slides/slide15.xml"/><Relationship Id="rId65" Type="http://schemas.openxmlformats.org/officeDocument/2006/relationships/font" Target="fonts/Lora-italic.fntdata"/><Relationship Id="rId24" Type="http://schemas.openxmlformats.org/officeDocument/2006/relationships/slide" Target="slides/slide18.xml"/><Relationship Id="rId68" Type="http://schemas.openxmlformats.org/officeDocument/2006/relationships/font" Target="fonts/Archivo-bold.fntdata"/><Relationship Id="rId23" Type="http://schemas.openxmlformats.org/officeDocument/2006/relationships/slide" Target="slides/slide17.xml"/><Relationship Id="rId67" Type="http://schemas.openxmlformats.org/officeDocument/2006/relationships/font" Target="fonts/Archivo-regular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Archivo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c1c3e289e_0_2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g29c1c3e289e_0_2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INSERT NSF GRANT NUMBER</a:t>
            </a:r>
            <a:endParaRPr/>
          </a:p>
        </p:txBody>
      </p:sp>
      <p:sp>
        <p:nvSpPr>
          <p:cNvPr id="136" name="Google Shape;136;g29c1c3e289e_0_2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9c1c3e289e_0_2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g29c1c3e289e_0_2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INSERT NSF GRANT NUMBER</a:t>
            </a:r>
            <a:endParaRPr/>
          </a:p>
        </p:txBody>
      </p:sp>
      <p:sp>
        <p:nvSpPr>
          <p:cNvPr id="232" name="Google Shape;232;g29c1c3e289e_0_2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9c15c5c30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29c15c5c30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29c15c5c30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c15c5c301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29c15c5c301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9c15c5c301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29c15c5c301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9c15c5c301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29c15c5c301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9c15c5c301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29c15c5c301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9c15c5c301_0_1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29c15c5c301_0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9c15c5c301_0_1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29c15c5c301_0_1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9c15c5c301_0_2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29c15c5c301_0_2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9c15c5c301_0_2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29c15c5c301_0_2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9c1c3e289e_0_2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9c1c3e289e_0_2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29c1c3e289e_0_2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9c15c5c301_0_2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29c15c5c301_0_2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9c15c5c301_0_2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29c15c5c301_0_2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9c15c5c301_0_2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29c15c5c301_0_2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9c15c5c301_0_2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g29c15c5c301_0_2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9c15c5c301_0_3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g29c15c5c301_0_3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INSERT NSF GRANT NUMBER</a:t>
            </a:r>
            <a:endParaRPr/>
          </a:p>
        </p:txBody>
      </p:sp>
      <p:sp>
        <p:nvSpPr>
          <p:cNvPr id="529" name="Google Shape;529;g29c15c5c301_0_3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9c3077661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g29c3077661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29c30776617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9c30776617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g29c30776617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words used to describe CHESS: "boutique", "educational"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Specialize in oddball / one-off experiments and working with (really: training) first-time synchrotron users </a:t>
            </a:r>
            <a:endParaRPr/>
          </a:p>
        </p:txBody>
      </p:sp>
      <p:sp>
        <p:nvSpPr>
          <p:cNvPr id="555" name="Google Shape;555;g29c30776617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9c30776617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Google Shape;565;g29c30776617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</a:t>
            </a:r>
            <a:r>
              <a:rPr b="1" lang="en"/>
              <a:t>acquisition </a:t>
            </a:r>
            <a:r>
              <a:rPr lang="en"/>
              <a:t>starts at the station computer...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written to and </a:t>
            </a:r>
            <a:r>
              <a:rPr b="1" lang="en"/>
              <a:t>stored </a:t>
            </a:r>
            <a:r>
              <a:rPr lang="en"/>
              <a:t>on the CHESS DAQ...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is a networked filesystem connected to our on-prem HPC system used for </a:t>
            </a:r>
            <a:r>
              <a:rPr b="1" lang="en"/>
              <a:t>analysis </a:t>
            </a:r>
            <a:r>
              <a:rPr lang="en"/>
              <a:t>jobs...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reduced data generated over the course of an analysis workflow is written to another networked filesystem for later </a:t>
            </a:r>
            <a:r>
              <a:rPr b="1" lang="en"/>
              <a:t>retrieval </a:t>
            </a:r>
            <a:r>
              <a:rPr lang="en"/>
              <a:t>and further </a:t>
            </a:r>
            <a:r>
              <a:rPr b="1" lang="en"/>
              <a:t>analysis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g29c30776617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9c30776617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4" name="Google Shape;574;g29c30776617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The “boutique” nature of CHESS -&gt; patchwork of data collection strategies -&gt; difficult for users to navigate their own data (even if they have a lot of computing experience). This means inefficient (and sometimes wasteful!) beamtimes</a:t>
            </a:r>
            <a:endParaRPr/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Challenges w/ Collection &amp; Access are related: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"accessing" a dataset is a bit of a misnomer, they really must be constructed from these disparate data streams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if researchers can't access their data to confirm its quality, they could potentially waste their whole period of beamtime.</a:t>
            </a:r>
            <a:endParaRPr/>
          </a:p>
        </p:txBody>
      </p:sp>
      <p:sp>
        <p:nvSpPr>
          <p:cNvPr id="575" name="Google Shape;575;g29c30776617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9c30776617_0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3" name="Google Shape;583;g29c30776617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We can detect </a:t>
            </a:r>
            <a:r>
              <a:rPr i="1" lang="en"/>
              <a:t>some (but not all) </a:t>
            </a:r>
            <a:r>
              <a:rPr lang="en"/>
              <a:t>anomalies automatically, but we still need an experienced scientist in the loop to decide what the cause is, and what to do about it.</a:t>
            </a:r>
            <a:endParaRPr/>
          </a:p>
          <a:p>
            <a:pPr indent="0" lvl="1" marL="1714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09550" lvl="1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84" name="Google Shape;584;g29c30776617_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9c1c3e289e_0_2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9c1c3e289e_0_2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9c1c3e289e_0_2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9c30776617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g29c30776617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/>
              <a:t>Difficult dataset access -&gt; pipeline to FAIR, publishable data is not standard -&gt; published science happens at reduced speed, </a:t>
            </a:r>
            <a:r>
              <a:rPr b="1" i="1" lang="en"/>
              <a:t>and sometimes reduced trust</a:t>
            </a:r>
            <a:endParaRPr b="1"/>
          </a:p>
          <a:p>
            <a:pPr indent="-95250" lvl="0" marL="17145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i="1"/>
          </a:p>
          <a:p>
            <a:pPr indent="-171450" lvl="0" marL="17145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Volume of datasets vary, too:</a:t>
            </a:r>
            <a:endParaRPr/>
          </a:p>
          <a:p>
            <a:pPr indent="-171450" lvl="1" marL="62865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Low end: 20MB (typical for energy dispersive diffraction)</a:t>
            </a:r>
            <a:endParaRPr/>
          </a:p>
          <a:p>
            <a:pPr indent="-171450" lvl="1" marL="62865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High end: 60GB (typical for tomography)</a:t>
            </a:r>
            <a:endParaRPr/>
          </a:p>
        </p:txBody>
      </p:sp>
      <p:sp>
        <p:nvSpPr>
          <p:cNvPr id="594" name="Google Shape;594;g29c30776617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9c30776617_0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2" name="Google Shape;602;g29c30776617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Visualizations are (again) an accessible way to perform cursory quality checks of data </a:t>
            </a:r>
            <a:r>
              <a:rPr i="1" lang="en"/>
              <a:t>at any stage of analysis</a:t>
            </a:r>
            <a:endParaRPr/>
          </a:p>
          <a:p>
            <a:pPr indent="-95250" lvl="0" marL="17145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-95250" lvl="0" marL="17145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i="1"/>
          </a:p>
          <a:p>
            <a:pPr indent="-171450" lvl="0" marL="17145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Volume of datasets vary, too:</a:t>
            </a:r>
            <a:endParaRPr/>
          </a:p>
          <a:p>
            <a:pPr indent="-171450" lvl="1" marL="62865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Low end: 20MB (typical for energy dispersive diffraction)</a:t>
            </a:r>
            <a:endParaRPr/>
          </a:p>
          <a:p>
            <a:pPr indent="-171450" lvl="1" marL="62865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"/>
              <a:t>High end: 60GB (typical for tomography)</a:t>
            </a:r>
            <a:endParaRPr/>
          </a:p>
        </p:txBody>
      </p:sp>
      <p:sp>
        <p:nvSpPr>
          <p:cNvPr id="603" name="Google Shape;603;g29c30776617_0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9c30776617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1" name="Google Shape;611;g29c30776617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1"/>
          </a:p>
        </p:txBody>
      </p:sp>
      <p:sp>
        <p:nvSpPr>
          <p:cNvPr id="612" name="Google Shape;612;g29c30776617_0_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9c30776617_0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g29c30776617_0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9c30776617_0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g29c30776617_0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9c30776617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g29c30776617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9c30776617_0_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g29c30776617_0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9c30776617_0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g29c30776617_0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9c1c3e289e_0_5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3" name="Google Shape;663;g29c1c3e289e_0_5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INSERT NSF GRANT NUMBER</a:t>
            </a:r>
            <a:endParaRPr/>
          </a:p>
        </p:txBody>
      </p:sp>
      <p:sp>
        <p:nvSpPr>
          <p:cNvPr id="664" name="Google Shape;664;g29c1c3e289e_0_5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9c1c3e289e_0_5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0" name="Google Shape;680;g29c1c3e289e_0_5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g29c1c3e289e_0_5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9c1c3e289e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g29c1c3e289e_0_2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9c1c3e289e_0_5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9" name="Google Shape;689;g29c1c3e289e_0_5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UTHSCSA and research </a:t>
            </a:r>
            <a:endParaRPr/>
          </a:p>
        </p:txBody>
      </p:sp>
      <p:sp>
        <p:nvSpPr>
          <p:cNvPr id="690" name="Google Shape;690;g29c1c3e289e_0_5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9c1c3e289e_0_5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4" name="Google Shape;704;g29c1c3e289e_0_5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i="0" lang="en">
                <a:solidFill>
                  <a:schemeClr val="lt1"/>
                </a:solidFill>
              </a:rPr>
              <a:t>- High-Throughput Technologies: Next-gen sequencing, sophisticated software, and powerful computing systems are generating data faster than we can store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- Challenges: As we bring more faculty and their amazing research programs, it’s like squeezing more people into an elevator – our infrastructure needs to keep up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- How to get massive data from point A to point B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- Volume, variety and velocity of data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- </a:t>
            </a:r>
            <a:r>
              <a:rPr b="0" i="0" lang="en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how data silos often arise from isolated storage systems, restricting seamless data sharing and access.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i="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g29c1c3e289e_0_5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29c1c3e289e_0_6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8" name="Google Shape;758;g29c1c3e289e_0_6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Select a unified platform or consistent approach that allow easy data access, retrieval, sharing, and collaboration that address a broad set of data use cases from clinicians, patients, faculty, researchers, students, staff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, etc.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b="0" i="0" lang="en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critical insights were hindered due to the isolation of data and complexity of data analysis</a:t>
            </a:r>
            <a:endParaRPr/>
          </a:p>
        </p:txBody>
      </p:sp>
      <p:sp>
        <p:nvSpPr>
          <p:cNvPr id="759" name="Google Shape;759;g29c1c3e289e_0_6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29c1c3e289e_0_6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g29c1c3e289e_0_6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9c1c3e289e_0_6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7" name="Google Shape;787;g29c1c3e289e_0_6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g29c1c3e289e_0_6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29c1c3e289e_0_7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1" name="Google Shape;821;g29c1c3e289e_0_7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/>
              <a:t>To establish and operationalize an integrated ecosystem of storage, data management, compute resources and secure network infrastructure required to support researchers in every phase of the research lifecycle.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/>
              <a:t>- </a:t>
            </a:r>
            <a:r>
              <a:rPr b="0" i="0" lang="en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the opportunities and potential collaborations that NSDF and similar projects present to the data science community.</a:t>
            </a:r>
            <a:endParaRPr b="0" i="0" sz="1200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Arial"/>
              <a:buNone/>
            </a:pPr>
            <a:r>
              <a:rPr b="0" i="0" lang="en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- NSDF aims to democratize data-driven scientific discovery by breaking down barriers and connecting a network of institutions and integrate data delivery, storage, networking, computing, and education resources.</a:t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Arial"/>
              <a:buNone/>
            </a:pPr>
            <a:r>
              <a:rPr b="0" i="0" lang="en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- how NSDF aims to address the challenges posed by data silos and accommodate the growing data needs in life science and clinical research.</a:t>
            </a:r>
            <a:endParaRPr b="0" i="0" sz="1200">
              <a:solidFill>
                <a:srgbClr val="37415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Arial"/>
              <a:buNone/>
            </a:pPr>
            <a:r>
              <a:rPr b="0" i="0" lang="en" sz="1200">
                <a:solidFill>
                  <a:srgbClr val="37415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sp>
        <p:nvSpPr>
          <p:cNvPr id="822" name="Google Shape;822;g29c1c3e289e_0_7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29c1c3e289e_0_7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0" name="Google Shape;830;g29c1c3e289e_0_7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INSERT NSF GRANT NUMBER</a:t>
            </a:r>
            <a:endParaRPr/>
          </a:p>
        </p:txBody>
      </p:sp>
      <p:sp>
        <p:nvSpPr>
          <p:cNvPr id="831" name="Google Shape;831;g29c1c3e289e_0_7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9c2a880cca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7" name="Google Shape;847;g29c2a880cca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8" name="Google Shape;848;g29c2a880cca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29c2a880cca_1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g29c2a880cca_1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9c2a880cca_1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g29c2a880cca_1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9c1c3e289e_0_2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9c1c3e289e_0_2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29c1c3e289e_0_2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29c2a880cca_1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g29c2a880cca_1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29c2a880cca_1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g29c2a880cca_1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9c2a880cca_1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g29c2a880cca_1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9c2a880cca_1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g29c2a880cca_1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29c2a880cca_1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g29c2a880cca_1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29c3070d33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29c3070d33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g29c3070d33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29c2a880cca_1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4" name="Google Shape;944;g29c2a880cca_1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INSERT NSF GRANT NUMBER</a:t>
            </a:r>
            <a:endParaRPr/>
          </a:p>
        </p:txBody>
      </p:sp>
      <p:sp>
        <p:nvSpPr>
          <p:cNvPr id="945" name="Google Shape;945;g29c2a880cca_1_1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9c1c3e289e_0_2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9c1c3e289e_0_2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29c1c3e289e_0_2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9c1c3e289e_0_2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9c1c3e289e_0_2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29c1c3e289e_0_2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9c1c3e289e_0_2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9c1c3e289e_0_2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29c1c3e289e_0_2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9c1c3e289e_0_2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29c1c3e289e_0_2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9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3931"/>
            <a:ext cx="9144002" cy="32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0" y="3206840"/>
            <a:ext cx="9144000" cy="1936500"/>
          </a:xfrm>
          <a:prstGeom prst="rect">
            <a:avLst/>
          </a:prstGeom>
          <a:solidFill>
            <a:srgbClr val="48BE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4"/>
          <p:cNvSpPr txBox="1"/>
          <p:nvPr>
            <p:ph type="ctrTitle"/>
          </p:nvPr>
        </p:nvSpPr>
        <p:spPr>
          <a:xfrm>
            <a:off x="511348" y="1430249"/>
            <a:ext cx="8118300" cy="1687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b="1" i="0" sz="27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511347" y="3322749"/>
            <a:ext cx="8118300" cy="14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cap="none">
                <a:solidFill>
                  <a:schemeClr val="lt1"/>
                </a:solidFill>
              </a:defRPr>
            </a:lvl1pPr>
            <a:lvl2pPr lvl="1" rtl="0" algn="ctr">
              <a:spcBef>
                <a:spcPts val="8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80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800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800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800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800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800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800"/>
              </a:spcBef>
              <a:spcAft>
                <a:spcPts val="800"/>
              </a:spcAft>
              <a:buSzPts val="9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050" y="397424"/>
            <a:ext cx="2400300" cy="84786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>
            <p:ph idx="10" type="dt"/>
          </p:nvPr>
        </p:nvSpPr>
        <p:spPr>
          <a:xfrm>
            <a:off x="511347" y="4816603"/>
            <a:ext cx="1200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216274" y="4816603"/>
            <a:ext cx="413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472" y="4863935"/>
            <a:ext cx="154305" cy="154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514351" y="293543"/>
            <a:ext cx="81153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514351" y="1106632"/>
            <a:ext cx="8115300" cy="323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spcBef>
                <a:spcPts val="800"/>
              </a:spcBef>
              <a:spcAft>
                <a:spcPts val="80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0" type="dt"/>
          </p:nvPr>
        </p:nvSpPr>
        <p:spPr>
          <a:xfrm>
            <a:off x="514351" y="4819400"/>
            <a:ext cx="12003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000000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8216274" y="4819400"/>
            <a:ext cx="4134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514351" y="293543"/>
            <a:ext cx="81153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514351" y="1106632"/>
            <a:ext cx="8115300" cy="323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spcBef>
                <a:spcPts val="800"/>
              </a:spcBef>
              <a:spcAft>
                <a:spcPts val="80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0" type="dt"/>
          </p:nvPr>
        </p:nvSpPr>
        <p:spPr>
          <a:xfrm>
            <a:off x="514351" y="4819400"/>
            <a:ext cx="12003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000000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2" type="sldNum"/>
          </p:nvPr>
        </p:nvSpPr>
        <p:spPr>
          <a:xfrm>
            <a:off x="8216274" y="4819400"/>
            <a:ext cx="4134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>
            <p:ph idx="10" type="dt"/>
          </p:nvPr>
        </p:nvSpPr>
        <p:spPr>
          <a:xfrm>
            <a:off x="514351" y="4819400"/>
            <a:ext cx="12003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8216274" y="4819400"/>
            <a:ext cx="413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514350" y="2481436"/>
            <a:ext cx="7598400" cy="11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None/>
              <a:defRPr b="0" sz="30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514349" y="3583036"/>
            <a:ext cx="75984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 cap="none">
                <a:solidFill>
                  <a:srgbClr val="000000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8pPr>
            <a:lvl9pPr indent="-228600" lvl="8" marL="4114800" rtl="0" algn="l">
              <a:spcBef>
                <a:spcPts val="800"/>
              </a:spcBef>
              <a:spcAft>
                <a:spcPts val="800"/>
              </a:spcAft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" name="Google Shape;81;p18"/>
          <p:cNvSpPr txBox="1"/>
          <p:nvPr>
            <p:ph idx="10" type="dt"/>
          </p:nvPr>
        </p:nvSpPr>
        <p:spPr>
          <a:xfrm>
            <a:off x="514349" y="4819400"/>
            <a:ext cx="12003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2" type="sldNum"/>
          </p:nvPr>
        </p:nvSpPr>
        <p:spPr>
          <a:xfrm>
            <a:off x="8216274" y="4819400"/>
            <a:ext cx="413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type="title"/>
          </p:nvPr>
        </p:nvSpPr>
        <p:spPr>
          <a:xfrm>
            <a:off x="514351" y="457200"/>
            <a:ext cx="7598400" cy="10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514351" y="1606550"/>
            <a:ext cx="37464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spcBef>
                <a:spcPts val="800"/>
              </a:spcBef>
              <a:spcAft>
                <a:spcPts val="80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2" type="body"/>
          </p:nvPr>
        </p:nvSpPr>
        <p:spPr>
          <a:xfrm>
            <a:off x="4366421" y="1606550"/>
            <a:ext cx="37464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spcBef>
                <a:spcPts val="800"/>
              </a:spcBef>
              <a:spcAft>
                <a:spcPts val="80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0" type="dt"/>
          </p:nvPr>
        </p:nvSpPr>
        <p:spPr>
          <a:xfrm>
            <a:off x="511348" y="4819400"/>
            <a:ext cx="12003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12" type="sldNum"/>
          </p:nvPr>
        </p:nvSpPr>
        <p:spPr>
          <a:xfrm>
            <a:off x="8216274" y="4819400"/>
            <a:ext cx="413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9" name="Google Shape;89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3844" y="4892552"/>
            <a:ext cx="237505" cy="23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>
            <p:ph type="title"/>
          </p:nvPr>
        </p:nvSpPr>
        <p:spPr>
          <a:xfrm>
            <a:off x="514351" y="457200"/>
            <a:ext cx="7598400" cy="10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20"/>
          <p:cNvSpPr txBox="1"/>
          <p:nvPr>
            <p:ph idx="1" type="body"/>
          </p:nvPr>
        </p:nvSpPr>
        <p:spPr>
          <a:xfrm>
            <a:off x="730253" y="1663700"/>
            <a:ext cx="35319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sz="2100"/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spcBef>
                <a:spcPts val="800"/>
              </a:spcBef>
              <a:spcAft>
                <a:spcPts val="8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93" name="Google Shape;93;p20"/>
          <p:cNvSpPr txBox="1"/>
          <p:nvPr>
            <p:ph idx="2" type="body"/>
          </p:nvPr>
        </p:nvSpPr>
        <p:spPr>
          <a:xfrm>
            <a:off x="514351" y="2152651"/>
            <a:ext cx="3747600" cy="21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1pPr>
            <a:lvl2pPr indent="-304800" lvl="1" marL="91440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2pPr>
            <a:lvl3pPr indent="-298450" lvl="2" marL="137160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indent="-285750" lvl="3" marL="182880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4pPr>
            <a:lvl5pPr indent="-285750" lvl="4" marL="228600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5pPr>
            <a:lvl6pPr indent="-317500" lvl="5" marL="2743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spcBef>
                <a:spcPts val="800"/>
              </a:spcBef>
              <a:spcAft>
                <a:spcPts val="80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94" name="Google Shape;94;p20"/>
          <p:cNvSpPr txBox="1"/>
          <p:nvPr>
            <p:ph idx="3" type="body"/>
          </p:nvPr>
        </p:nvSpPr>
        <p:spPr>
          <a:xfrm>
            <a:off x="4572002" y="1670051"/>
            <a:ext cx="35421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2100"/>
              <a:buNone/>
              <a:defRPr b="0" sz="2100"/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spcBef>
                <a:spcPts val="800"/>
              </a:spcBef>
              <a:spcAft>
                <a:spcPts val="8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95" name="Google Shape;95;p20"/>
          <p:cNvSpPr txBox="1"/>
          <p:nvPr>
            <p:ph idx="4" type="body"/>
          </p:nvPr>
        </p:nvSpPr>
        <p:spPr>
          <a:xfrm>
            <a:off x="4367612" y="2152651"/>
            <a:ext cx="3746400" cy="21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1pPr>
            <a:lvl2pPr indent="-304800" lvl="1" marL="91440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  <a:defRPr/>
            </a:lvl2pPr>
            <a:lvl3pPr indent="-298450" lvl="2" marL="137160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3pPr>
            <a:lvl4pPr indent="-285750" lvl="3" marL="182880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4pPr>
            <a:lvl5pPr indent="-285750" lvl="4" marL="228600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5pPr>
            <a:lvl6pPr indent="-317500" lvl="5" marL="2743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spcBef>
                <a:spcPts val="800"/>
              </a:spcBef>
              <a:spcAft>
                <a:spcPts val="80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514351" y="4819400"/>
            <a:ext cx="12003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2" type="sldNum"/>
          </p:nvPr>
        </p:nvSpPr>
        <p:spPr>
          <a:xfrm>
            <a:off x="8216274" y="4819400"/>
            <a:ext cx="413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/>
          <p:nvPr>
            <p:ph type="title"/>
          </p:nvPr>
        </p:nvSpPr>
        <p:spPr>
          <a:xfrm>
            <a:off x="514351" y="457200"/>
            <a:ext cx="7598400" cy="10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21"/>
          <p:cNvSpPr txBox="1"/>
          <p:nvPr>
            <p:ph idx="10" type="dt"/>
          </p:nvPr>
        </p:nvSpPr>
        <p:spPr>
          <a:xfrm>
            <a:off x="514351" y="4819400"/>
            <a:ext cx="12003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2" type="sldNum"/>
          </p:nvPr>
        </p:nvSpPr>
        <p:spPr>
          <a:xfrm>
            <a:off x="8216274" y="4819400"/>
            <a:ext cx="413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/>
          <p:nvPr>
            <p:ph type="title"/>
          </p:nvPr>
        </p:nvSpPr>
        <p:spPr>
          <a:xfrm>
            <a:off x="514350" y="1555750"/>
            <a:ext cx="2760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sz="18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2"/>
          <p:cNvSpPr txBox="1"/>
          <p:nvPr>
            <p:ph idx="1" type="body"/>
          </p:nvPr>
        </p:nvSpPr>
        <p:spPr>
          <a:xfrm>
            <a:off x="3486151" y="457201"/>
            <a:ext cx="4626600" cy="38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spcBef>
                <a:spcPts val="800"/>
              </a:spcBef>
              <a:spcAft>
                <a:spcPts val="80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05" name="Google Shape;105;p22"/>
          <p:cNvSpPr txBox="1"/>
          <p:nvPr>
            <p:ph idx="2" type="body"/>
          </p:nvPr>
        </p:nvSpPr>
        <p:spPr>
          <a:xfrm>
            <a:off x="514350" y="2584450"/>
            <a:ext cx="27609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rtl="0" algn="l">
              <a:spcBef>
                <a:spcPts val="800"/>
              </a:spcBef>
              <a:spcAft>
                <a:spcPts val="8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06" name="Google Shape;106;p22"/>
          <p:cNvSpPr txBox="1"/>
          <p:nvPr>
            <p:ph idx="10" type="dt"/>
          </p:nvPr>
        </p:nvSpPr>
        <p:spPr>
          <a:xfrm>
            <a:off x="514350" y="4819400"/>
            <a:ext cx="12003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8216274" y="4819400"/>
            <a:ext cx="413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/>
          <p:nvPr>
            <p:ph type="title"/>
          </p:nvPr>
        </p:nvSpPr>
        <p:spPr>
          <a:xfrm>
            <a:off x="514350" y="1200150"/>
            <a:ext cx="46236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  <a:defRPr b="0" sz="2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3"/>
          <p:cNvSpPr/>
          <p:nvPr>
            <p:ph idx="2" type="pic"/>
          </p:nvPr>
        </p:nvSpPr>
        <p:spPr>
          <a:xfrm>
            <a:off x="5652190" y="685800"/>
            <a:ext cx="2460900" cy="3429000"/>
          </a:xfrm>
          <a:prstGeom prst="roundRect">
            <a:avLst>
              <a:gd fmla="val 42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50"/>
              </a:srgbClr>
            </a:outerShdw>
          </a:effectLst>
        </p:spPr>
      </p:sp>
      <p:sp>
        <p:nvSpPr>
          <p:cNvPr id="111" name="Google Shape;111;p23"/>
          <p:cNvSpPr txBox="1"/>
          <p:nvPr>
            <p:ph idx="1" type="body"/>
          </p:nvPr>
        </p:nvSpPr>
        <p:spPr>
          <a:xfrm>
            <a:off x="514350" y="2228850"/>
            <a:ext cx="4623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rtl="0" algn="l">
              <a:spcBef>
                <a:spcPts val="800"/>
              </a:spcBef>
              <a:spcAft>
                <a:spcPts val="8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12" name="Google Shape;112;p23"/>
          <p:cNvSpPr txBox="1"/>
          <p:nvPr>
            <p:ph idx="10" type="dt"/>
          </p:nvPr>
        </p:nvSpPr>
        <p:spPr>
          <a:xfrm>
            <a:off x="514350" y="4819400"/>
            <a:ext cx="12003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3" name="Google Shape;113;p23"/>
          <p:cNvSpPr txBox="1"/>
          <p:nvPr>
            <p:ph idx="12" type="sldNum"/>
          </p:nvPr>
        </p:nvSpPr>
        <p:spPr>
          <a:xfrm>
            <a:off x="8216274" y="4819400"/>
            <a:ext cx="413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/>
          <p:nvPr>
            <p:ph type="title"/>
          </p:nvPr>
        </p:nvSpPr>
        <p:spPr>
          <a:xfrm>
            <a:off x="514350" y="3549649"/>
            <a:ext cx="7598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sz="18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6" name="Google Shape;116;p24"/>
          <p:cNvSpPr/>
          <p:nvPr>
            <p:ph idx="2" type="pic"/>
          </p:nvPr>
        </p:nvSpPr>
        <p:spPr>
          <a:xfrm>
            <a:off x="1028700" y="699084"/>
            <a:ext cx="6569700" cy="2373900"/>
          </a:xfrm>
          <a:prstGeom prst="roundRect">
            <a:avLst>
              <a:gd fmla="val 4380" name="adj"/>
            </a:avLst>
          </a:prstGeom>
          <a:noFill/>
          <a:ln cap="sq" cmpd="dbl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50"/>
              </a:srgbClr>
            </a:outerShdw>
          </a:effectLst>
        </p:spPr>
      </p:sp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514350" y="3974702"/>
            <a:ext cx="75984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rtl="0" algn="l">
              <a:spcBef>
                <a:spcPts val="800"/>
              </a:spcBef>
              <a:spcAft>
                <a:spcPts val="8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18" name="Google Shape;118;p24"/>
          <p:cNvSpPr txBox="1"/>
          <p:nvPr>
            <p:ph idx="10" type="dt"/>
          </p:nvPr>
        </p:nvSpPr>
        <p:spPr>
          <a:xfrm>
            <a:off x="514350" y="4819400"/>
            <a:ext cx="12003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24"/>
          <p:cNvSpPr txBox="1"/>
          <p:nvPr>
            <p:ph idx="12" type="sldNum"/>
          </p:nvPr>
        </p:nvSpPr>
        <p:spPr>
          <a:xfrm>
            <a:off x="8216274" y="4819400"/>
            <a:ext cx="413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/>
          <p:nvPr>
            <p:ph type="title"/>
          </p:nvPr>
        </p:nvSpPr>
        <p:spPr>
          <a:xfrm>
            <a:off x="514351" y="457201"/>
            <a:ext cx="7598400" cy="23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0" sz="24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5"/>
          <p:cNvSpPr txBox="1"/>
          <p:nvPr>
            <p:ph idx="1" type="body"/>
          </p:nvPr>
        </p:nvSpPr>
        <p:spPr>
          <a:xfrm>
            <a:off x="514350" y="3257550"/>
            <a:ext cx="75984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000000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8pPr>
            <a:lvl9pPr indent="-228600" lvl="8" marL="4114800" rtl="0" algn="l">
              <a:spcBef>
                <a:spcPts val="800"/>
              </a:spcBef>
              <a:spcAft>
                <a:spcPts val="800"/>
              </a:spcAft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25"/>
          <p:cNvSpPr txBox="1"/>
          <p:nvPr>
            <p:ph idx="10" type="dt"/>
          </p:nvPr>
        </p:nvSpPr>
        <p:spPr>
          <a:xfrm>
            <a:off x="514350" y="4819400"/>
            <a:ext cx="12003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5"/>
          <p:cNvSpPr txBox="1"/>
          <p:nvPr>
            <p:ph idx="12" type="sldNum"/>
          </p:nvPr>
        </p:nvSpPr>
        <p:spPr>
          <a:xfrm>
            <a:off x="8216274" y="4819400"/>
            <a:ext cx="413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6"/>
          <p:cNvSpPr txBox="1"/>
          <p:nvPr/>
        </p:nvSpPr>
        <p:spPr>
          <a:xfrm>
            <a:off x="7678400" y="2057400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r>
              <a:rPr b="0" i="0" lang="en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sz="1100"/>
          </a:p>
        </p:txBody>
      </p:sp>
      <p:sp>
        <p:nvSpPr>
          <p:cNvPr id="127" name="Google Shape;127;p26"/>
          <p:cNvSpPr txBox="1"/>
          <p:nvPr/>
        </p:nvSpPr>
        <p:spPr>
          <a:xfrm>
            <a:off x="366206" y="617503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</a:pPr>
            <a:r>
              <a:rPr b="0" i="0" lang="en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 sz="1100"/>
          </a:p>
        </p:txBody>
      </p:sp>
      <p:sp>
        <p:nvSpPr>
          <p:cNvPr id="128" name="Google Shape;128;p26"/>
          <p:cNvSpPr txBox="1"/>
          <p:nvPr>
            <p:ph type="title"/>
          </p:nvPr>
        </p:nvSpPr>
        <p:spPr>
          <a:xfrm>
            <a:off x="744200" y="457201"/>
            <a:ext cx="71628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0" sz="2400" cap="none">
                <a:solidFill>
                  <a:srgbClr val="000000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6"/>
          <p:cNvSpPr txBox="1"/>
          <p:nvPr>
            <p:ph idx="1" type="body"/>
          </p:nvPr>
        </p:nvSpPr>
        <p:spPr>
          <a:xfrm>
            <a:off x="823406" y="2514600"/>
            <a:ext cx="70044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200"/>
              <a:buFont typeface="Calibri"/>
              <a:buNone/>
              <a:defRPr/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100"/>
              <a:buFont typeface="Calibri"/>
              <a:buNone/>
              <a:defRPr/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900"/>
              <a:buFont typeface="Calibri"/>
              <a:buNone/>
              <a:defRPr/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900"/>
              <a:buFont typeface="Calibri"/>
              <a:buNone/>
              <a:defRPr/>
            </a:lvl5pPr>
            <a:lvl6pPr indent="-317500" lvl="5" marL="2743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spcBef>
                <a:spcPts val="800"/>
              </a:spcBef>
              <a:spcAft>
                <a:spcPts val="80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30" name="Google Shape;130;p26"/>
          <p:cNvSpPr txBox="1"/>
          <p:nvPr>
            <p:ph idx="2" type="body"/>
          </p:nvPr>
        </p:nvSpPr>
        <p:spPr>
          <a:xfrm>
            <a:off x="515599" y="3257550"/>
            <a:ext cx="76143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000000"/>
                </a:solidFill>
              </a:defRPr>
            </a:lvl1pPr>
            <a:lvl2pPr indent="-228600" lvl="1" marL="914400" rtl="0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indent="-228600" lvl="2" marL="1371600" rtl="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4pPr>
            <a:lvl5pPr indent="-228600" lvl="4" marL="22860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5pPr>
            <a:lvl6pPr indent="-228600" lvl="5" marL="27432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6pPr>
            <a:lvl7pPr indent="-228600" lvl="6" marL="32004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7pPr>
            <a:lvl8pPr indent="-228600" lvl="7" marL="3657600" rtl="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8pPr>
            <a:lvl9pPr indent="-228600" lvl="8" marL="4114800" rtl="0" algn="l">
              <a:spcBef>
                <a:spcPts val="800"/>
              </a:spcBef>
              <a:spcAft>
                <a:spcPts val="800"/>
              </a:spcAft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26"/>
          <p:cNvSpPr txBox="1"/>
          <p:nvPr>
            <p:ph idx="10" type="dt"/>
          </p:nvPr>
        </p:nvSpPr>
        <p:spPr>
          <a:xfrm>
            <a:off x="514351" y="4819400"/>
            <a:ext cx="12003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2" name="Google Shape;132;p26"/>
          <p:cNvSpPr txBox="1"/>
          <p:nvPr>
            <p:ph idx="12" type="sldNum"/>
          </p:nvPr>
        </p:nvSpPr>
        <p:spPr>
          <a:xfrm>
            <a:off x="8216274" y="4819400"/>
            <a:ext cx="413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8BEB7">
                <a:alpha val="34901"/>
              </a:srgbClr>
            </a:gs>
            <a:gs pos="100000">
              <a:srgbClr val="80C46E">
                <a:alpha val="34901"/>
              </a:srgbClr>
            </a:gs>
          </a:gsLst>
          <a:lin ang="0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514351" y="457200"/>
            <a:ext cx="7598400" cy="10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b="0" i="0" sz="2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514351" y="1606550"/>
            <a:ext cx="75984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85750" lvl="4" marL="22860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85750" lvl="5" marL="2743200" marR="0" rtl="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85750" lvl="6" marL="3200400" marR="0" rtl="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85750" lvl="7" marL="3657600" marR="0" rtl="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85750" lvl="8" marL="4114800" marR="0" rtl="0" algn="l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514351" y="4816603"/>
            <a:ext cx="1200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216274" y="4816603"/>
            <a:ext cx="413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09472" y="4863935"/>
            <a:ext cx="154305" cy="15430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39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Relationship Id="rId4" Type="http://schemas.openxmlformats.org/officeDocument/2006/relationships/image" Target="../media/image33.png"/><Relationship Id="rId5" Type="http://schemas.openxmlformats.org/officeDocument/2006/relationships/image" Target="../media/image40.png"/><Relationship Id="rId6" Type="http://schemas.openxmlformats.org/officeDocument/2006/relationships/image" Target="../media/image44.png"/><Relationship Id="rId7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png"/><Relationship Id="rId4" Type="http://schemas.openxmlformats.org/officeDocument/2006/relationships/image" Target="../media/image40.png"/><Relationship Id="rId5" Type="http://schemas.openxmlformats.org/officeDocument/2006/relationships/image" Target="../media/image33.png"/><Relationship Id="rId6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Relationship Id="rId6" Type="http://schemas.openxmlformats.org/officeDocument/2006/relationships/image" Target="../media/image33.png"/><Relationship Id="rId7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40.png"/><Relationship Id="rId5" Type="http://schemas.openxmlformats.org/officeDocument/2006/relationships/image" Target="../media/image44.png"/><Relationship Id="rId6" Type="http://schemas.openxmlformats.org/officeDocument/2006/relationships/image" Target="../media/image37.png"/><Relationship Id="rId7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Relationship Id="rId4" Type="http://schemas.openxmlformats.org/officeDocument/2006/relationships/image" Target="../media/image40.png"/><Relationship Id="rId5" Type="http://schemas.openxmlformats.org/officeDocument/2006/relationships/image" Target="../media/image44.png"/><Relationship Id="rId6" Type="http://schemas.openxmlformats.org/officeDocument/2006/relationships/image" Target="../media/image37.png"/><Relationship Id="rId7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png"/><Relationship Id="rId4" Type="http://schemas.openxmlformats.org/officeDocument/2006/relationships/image" Target="../media/image65.png"/><Relationship Id="rId5" Type="http://schemas.openxmlformats.org/officeDocument/2006/relationships/image" Target="../media/image6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png"/><Relationship Id="rId4" Type="http://schemas.openxmlformats.org/officeDocument/2006/relationships/hyperlink" Target="http://nationalsciencedatafabric.org/" TargetMode="External"/><Relationship Id="rId5" Type="http://schemas.openxmlformats.org/officeDocument/2006/relationships/hyperlink" Target="http://github.org/nsdf-fabric" TargetMode="External"/><Relationship Id="rId6" Type="http://schemas.openxmlformats.org/officeDocument/2006/relationships/image" Target="../media/image4.png"/><Relationship Id="rId7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usegalaxy.org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usegalaxy.org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1.png"/><Relationship Id="rId4" Type="http://schemas.openxmlformats.org/officeDocument/2006/relationships/image" Target="../media/image9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drive.google.com/file/d/1UA59bFTCZ4n9PtKPE-mFWEf-s5S8RY7k/view" TargetMode="External"/><Relationship Id="rId4" Type="http://schemas.openxmlformats.org/officeDocument/2006/relationships/image" Target="../media/image5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://drive.google.com/file/d/1A-cZWhGO6FzCRpGfTbevyNFKoKPdN2lX/view" TargetMode="External"/><Relationship Id="rId4" Type="http://schemas.openxmlformats.org/officeDocument/2006/relationships/image" Target="../media/image5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11.png"/><Relationship Id="rId9" Type="http://schemas.openxmlformats.org/officeDocument/2006/relationships/image" Target="../media/image20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2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2.png"/><Relationship Id="rId4" Type="http://schemas.openxmlformats.org/officeDocument/2006/relationships/image" Target="../media/image60.png"/><Relationship Id="rId5" Type="http://schemas.openxmlformats.org/officeDocument/2006/relationships/image" Target="../media/image78.png"/><Relationship Id="rId6" Type="http://schemas.openxmlformats.org/officeDocument/2006/relationships/image" Target="../media/image59.png"/><Relationship Id="rId7" Type="http://schemas.openxmlformats.org/officeDocument/2006/relationships/image" Target="../media/image56.png"/><Relationship Id="rId8" Type="http://schemas.openxmlformats.org/officeDocument/2006/relationships/image" Target="../media/image5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9.png"/><Relationship Id="rId4" Type="http://schemas.openxmlformats.org/officeDocument/2006/relationships/image" Target="../media/image66.png"/><Relationship Id="rId5" Type="http://schemas.openxmlformats.org/officeDocument/2006/relationships/image" Target="../media/image57.png"/><Relationship Id="rId6" Type="http://schemas.openxmlformats.org/officeDocument/2006/relationships/image" Target="../media/image61.png"/><Relationship Id="rId7" Type="http://schemas.openxmlformats.org/officeDocument/2006/relationships/image" Target="../media/image7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4.png"/><Relationship Id="rId4" Type="http://schemas.openxmlformats.org/officeDocument/2006/relationships/image" Target="../media/image70.png"/><Relationship Id="rId5" Type="http://schemas.openxmlformats.org/officeDocument/2006/relationships/image" Target="../media/image67.png"/><Relationship Id="rId6" Type="http://schemas.openxmlformats.org/officeDocument/2006/relationships/image" Target="../media/image74.jpg"/><Relationship Id="rId7" Type="http://schemas.openxmlformats.org/officeDocument/2006/relationships/image" Target="../media/image8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1.png"/><Relationship Id="rId4" Type="http://schemas.openxmlformats.org/officeDocument/2006/relationships/image" Target="../media/image72.png"/><Relationship Id="rId5" Type="http://schemas.openxmlformats.org/officeDocument/2006/relationships/image" Target="../media/image83.png"/><Relationship Id="rId6" Type="http://schemas.openxmlformats.org/officeDocument/2006/relationships/image" Target="../media/image86.png"/><Relationship Id="rId7" Type="http://schemas.openxmlformats.org/officeDocument/2006/relationships/image" Target="../media/image88.png"/><Relationship Id="rId8" Type="http://schemas.openxmlformats.org/officeDocument/2006/relationships/image" Target="../media/image8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7.png"/></Relationships>
</file>

<file path=ppt/slides/_rels/slide4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5.png"/><Relationship Id="rId4" Type="http://schemas.openxmlformats.org/officeDocument/2006/relationships/image" Target="../media/image76.png"/><Relationship Id="rId5" Type="http://schemas.openxmlformats.org/officeDocument/2006/relationships/image" Target="../media/image9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Relationship Id="rId4" Type="http://schemas.openxmlformats.org/officeDocument/2006/relationships/image" Target="../media/image3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zenodo.org/records/10001237" TargetMode="External"/><Relationship Id="rId4" Type="http://schemas.openxmlformats.org/officeDocument/2006/relationships/image" Target="../media/image94.png"/><Relationship Id="rId5" Type="http://schemas.openxmlformats.org/officeDocument/2006/relationships/image" Target="../media/image8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5.jpg"/><Relationship Id="rId4" Type="http://schemas.openxmlformats.org/officeDocument/2006/relationships/image" Target="../media/image31.png"/></Relationships>
</file>

<file path=ppt/slides/_rels/slide5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16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Relationship Id="rId4" Type="http://schemas.openxmlformats.org/officeDocument/2006/relationships/image" Target="../media/image4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type="ctrTitle"/>
          </p:nvPr>
        </p:nvSpPr>
        <p:spPr>
          <a:xfrm>
            <a:off x="787719" y="628035"/>
            <a:ext cx="80031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 National Science Data Fabric to</a:t>
            </a:r>
            <a:br>
              <a:rPr lang="en"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latin typeface="Calibri"/>
                <a:ea typeface="Calibri"/>
                <a:cs typeface="Calibri"/>
                <a:sym typeface="Calibri"/>
              </a:rPr>
              <a:t>Democratize Data Access and Reusability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7"/>
          <p:cNvSpPr txBox="1"/>
          <p:nvPr>
            <p:ph idx="1" type="subTitle"/>
          </p:nvPr>
        </p:nvSpPr>
        <p:spPr>
          <a:xfrm>
            <a:off x="263775" y="3322744"/>
            <a:ext cx="8914800" cy="14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Moderators: </a:t>
            </a:r>
            <a:r>
              <a:rPr b="1" lang="en" sz="1500"/>
              <a:t>Valerio Pascucci </a:t>
            </a:r>
            <a:r>
              <a:rPr lang="en" sz="1500"/>
              <a:t>(University of Utah), </a:t>
            </a:r>
            <a:r>
              <a:rPr b="1" lang="en" sz="1500"/>
              <a:t>Michela Taufer</a:t>
            </a:r>
            <a:r>
              <a:rPr lang="en" sz="1500"/>
              <a:t> (University of Tennessee Knoxville,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1500"/>
              <a:t>Christine  Kirkpatrick </a:t>
            </a:r>
            <a:r>
              <a:rPr lang="en" sz="1500"/>
              <a:t>(San Diego Supercomputer Center)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Participants: </a:t>
            </a:r>
            <a:r>
              <a:rPr b="1" lang="en" sz="1500"/>
              <a:t>Heberth Martinez</a:t>
            </a:r>
            <a:r>
              <a:rPr lang="en" sz="1500"/>
              <a:t> (University of Tennessee Knoxville), </a:t>
            </a:r>
            <a:r>
              <a:rPr b="1" lang="en" sz="1500"/>
              <a:t>Keara Soloway </a:t>
            </a:r>
            <a:r>
              <a:rPr lang="en" sz="1500"/>
              <a:t>(CHESS),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1500"/>
              <a:t>Chuntida Harinnitisuk </a:t>
            </a:r>
            <a:r>
              <a:rPr lang="en" sz="1500"/>
              <a:t>(University of Texas Health San Antonio), </a:t>
            </a:r>
            <a:r>
              <a:rPr b="1" lang="en" sz="1500"/>
              <a:t>Amy Roberts </a:t>
            </a:r>
            <a:r>
              <a:rPr lang="en" sz="1500"/>
              <a:t>(University of Colorado Denver)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/>
          </a:p>
        </p:txBody>
      </p:sp>
      <p:sp>
        <p:nvSpPr>
          <p:cNvPr id="140" name="Google Shape;140;p27"/>
          <p:cNvSpPr txBox="1"/>
          <p:nvPr>
            <p:ph idx="10" type="dt"/>
          </p:nvPr>
        </p:nvSpPr>
        <p:spPr>
          <a:xfrm>
            <a:off x="511347" y="4816603"/>
            <a:ext cx="1200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11/9/23</a:t>
            </a:r>
            <a:endParaRPr/>
          </a:p>
        </p:txBody>
      </p:sp>
      <p:sp>
        <p:nvSpPr>
          <p:cNvPr id="141" name="Google Shape;141;p27"/>
          <p:cNvSpPr txBox="1"/>
          <p:nvPr>
            <p:ph idx="12" type="sldNum"/>
          </p:nvPr>
        </p:nvSpPr>
        <p:spPr>
          <a:xfrm>
            <a:off x="6021441" y="4590936"/>
            <a:ext cx="2900400" cy="6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2" name="Google Shape;14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3821" y="1988495"/>
            <a:ext cx="1200151" cy="12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523" y="1989280"/>
            <a:ext cx="12001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9711" y="1989280"/>
            <a:ext cx="1200151" cy="12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98365" y="1985410"/>
            <a:ext cx="1122377" cy="1207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93736" y="1989288"/>
            <a:ext cx="1200152" cy="1200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39575" y="1986181"/>
            <a:ext cx="1039314" cy="120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25221" y="1995856"/>
            <a:ext cx="1244438" cy="11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9169" y="-1"/>
            <a:ext cx="1978275" cy="10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/>
          <p:nvPr>
            <p:ph type="ctrTitle"/>
          </p:nvPr>
        </p:nvSpPr>
        <p:spPr>
          <a:xfrm>
            <a:off x="787719" y="628035"/>
            <a:ext cx="80031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 National Science Data Fabric to</a:t>
            </a:r>
            <a:br>
              <a:rPr lang="en"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latin typeface="Calibri"/>
                <a:ea typeface="Calibri"/>
                <a:cs typeface="Calibri"/>
                <a:sym typeface="Calibri"/>
              </a:rPr>
              <a:t>Democratize Data Access and Reusability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6"/>
          <p:cNvSpPr txBox="1"/>
          <p:nvPr>
            <p:ph idx="1" type="subTitle"/>
          </p:nvPr>
        </p:nvSpPr>
        <p:spPr>
          <a:xfrm>
            <a:off x="263775" y="3322744"/>
            <a:ext cx="8914800" cy="14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Moderators: </a:t>
            </a:r>
            <a:r>
              <a:rPr b="1" lang="en" sz="1500"/>
              <a:t>Valerio Pascucci </a:t>
            </a:r>
            <a:r>
              <a:rPr lang="en" sz="1500"/>
              <a:t>(University of Utah), </a:t>
            </a:r>
            <a:r>
              <a:rPr b="1" lang="en" sz="1500"/>
              <a:t>Michela Taufer</a:t>
            </a:r>
            <a:r>
              <a:rPr lang="en" sz="1500"/>
              <a:t> (University of Tennessee Knoxville,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1500"/>
              <a:t>Christine  Kirkpatrick </a:t>
            </a:r>
            <a:r>
              <a:rPr lang="en" sz="1500"/>
              <a:t>(San Diego Supercomputer Center)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Participants: </a:t>
            </a:r>
            <a:r>
              <a:rPr b="1" lang="en" sz="1500"/>
              <a:t>Heberth Martinez</a:t>
            </a:r>
            <a:r>
              <a:rPr lang="en" sz="1500"/>
              <a:t> (University of Tennessee Knoxville), </a:t>
            </a:r>
            <a:r>
              <a:rPr b="1" lang="en" sz="1500"/>
              <a:t>Keara Soloway </a:t>
            </a:r>
            <a:r>
              <a:rPr lang="en" sz="1500"/>
              <a:t>(CHESS),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1500"/>
              <a:t>Chuntida Harinnitisuk </a:t>
            </a:r>
            <a:r>
              <a:rPr lang="en" sz="1500"/>
              <a:t>(University of Texas Health San Antonio), </a:t>
            </a:r>
            <a:r>
              <a:rPr b="1" lang="en" sz="1500"/>
              <a:t>Amy Roberts </a:t>
            </a:r>
            <a:r>
              <a:rPr lang="en" sz="1500"/>
              <a:t>(University of Colorado Denver)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/>
          </a:p>
        </p:txBody>
      </p:sp>
      <p:sp>
        <p:nvSpPr>
          <p:cNvPr id="236" name="Google Shape;236;p36"/>
          <p:cNvSpPr txBox="1"/>
          <p:nvPr>
            <p:ph idx="10" type="dt"/>
          </p:nvPr>
        </p:nvSpPr>
        <p:spPr>
          <a:xfrm>
            <a:off x="511347" y="4816603"/>
            <a:ext cx="1200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11/9/23</a:t>
            </a:r>
            <a:endParaRPr/>
          </a:p>
        </p:txBody>
      </p:sp>
      <p:sp>
        <p:nvSpPr>
          <p:cNvPr id="237" name="Google Shape;237;p36"/>
          <p:cNvSpPr txBox="1"/>
          <p:nvPr>
            <p:ph idx="12" type="sldNum"/>
          </p:nvPr>
        </p:nvSpPr>
        <p:spPr>
          <a:xfrm>
            <a:off x="6021441" y="4590936"/>
            <a:ext cx="2900400" cy="6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8" name="Google Shape;23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3821" y="1988495"/>
            <a:ext cx="1200151" cy="12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523" y="1989280"/>
            <a:ext cx="12001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9711" y="1989280"/>
            <a:ext cx="1200151" cy="12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98365" y="1985410"/>
            <a:ext cx="1122377" cy="1207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93736" y="1989288"/>
            <a:ext cx="1200152" cy="1200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39575" y="1986181"/>
            <a:ext cx="1039314" cy="120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25221" y="1995856"/>
            <a:ext cx="1244438" cy="11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9169" y="-1"/>
            <a:ext cx="1978275" cy="10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/>
          <p:nvPr>
            <p:ph type="ctrTitle"/>
          </p:nvPr>
        </p:nvSpPr>
        <p:spPr>
          <a:xfrm>
            <a:off x="195731" y="2193169"/>
            <a:ext cx="8752500" cy="90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9999"/>
              <a:buFont typeface="Arial"/>
              <a:buNone/>
            </a:pPr>
            <a:r>
              <a:rPr lang="en" sz="3000">
                <a:solidFill>
                  <a:schemeClr val="dk1"/>
                </a:solidFill>
              </a:rPr>
              <a:t>NSDF-Catalog: Indexing Service for Democratizing Data Delivery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2" name="Google Shape;252;p37"/>
          <p:cNvSpPr txBox="1"/>
          <p:nvPr>
            <p:ph idx="10" type="dt"/>
          </p:nvPr>
        </p:nvSpPr>
        <p:spPr>
          <a:xfrm>
            <a:off x="383510" y="3612452"/>
            <a:ext cx="900300" cy="1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5/3/23</a:t>
            </a:r>
            <a:endParaRPr/>
          </a:p>
        </p:txBody>
      </p:sp>
      <p:sp>
        <p:nvSpPr>
          <p:cNvPr id="253" name="Google Shape;253;p37"/>
          <p:cNvSpPr txBox="1"/>
          <p:nvPr>
            <p:ph idx="12" type="sldNum"/>
          </p:nvPr>
        </p:nvSpPr>
        <p:spPr>
          <a:xfrm>
            <a:off x="6162206" y="3612452"/>
            <a:ext cx="310200" cy="1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4" name="Google Shape;25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736" y="232654"/>
            <a:ext cx="1737810" cy="90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7047" y="3289778"/>
            <a:ext cx="1200151" cy="12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48127" y="3289778"/>
            <a:ext cx="12001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62587" y="3289778"/>
            <a:ext cx="1200151" cy="12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5728" y="3287470"/>
            <a:ext cx="1039314" cy="120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91508" y="3289778"/>
            <a:ext cx="12001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05969" y="3289778"/>
            <a:ext cx="12001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20431" y="3289778"/>
            <a:ext cx="12001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270326" y="108469"/>
            <a:ext cx="1102498" cy="115549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7"/>
          <p:cNvSpPr txBox="1"/>
          <p:nvPr/>
        </p:nvSpPr>
        <p:spPr>
          <a:xfrm>
            <a:off x="2396681" y="4731788"/>
            <a:ext cx="6063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NSF: 2138811 (NSDF) and 2028923 (SOMOSPIE); IBM; ACCESS-CI/XSEDE: TG-CIS210128; Chameleon: CHI-210923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8"/>
          <p:cNvSpPr txBox="1"/>
          <p:nvPr>
            <p:ph idx="10" type="dt"/>
          </p:nvPr>
        </p:nvSpPr>
        <p:spPr>
          <a:xfrm>
            <a:off x="385763" y="361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5/3/23</a:t>
            </a:r>
            <a:endParaRPr/>
          </a:p>
        </p:txBody>
      </p:sp>
      <p:sp>
        <p:nvSpPr>
          <p:cNvPr id="269" name="Google Shape;269;p38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0" name="Google Shape;270;p38"/>
          <p:cNvSpPr txBox="1"/>
          <p:nvPr/>
        </p:nvSpPr>
        <p:spPr>
          <a:xfrm>
            <a:off x="341119" y="286181"/>
            <a:ext cx="4371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IDEA of NSDF: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8"/>
          <p:cNvSpPr txBox="1"/>
          <p:nvPr/>
        </p:nvSpPr>
        <p:spPr>
          <a:xfrm>
            <a:off x="341119" y="1209488"/>
            <a:ext cx="25062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an easy to deploy software stack as an </a:t>
            </a:r>
            <a:r>
              <a:rPr b="1" lang="en" sz="2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Entry Point</a:t>
            </a: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allow connecting and interacting with a wide range of research infrastructure.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8"/>
          <p:cNvSpPr txBox="1"/>
          <p:nvPr/>
        </p:nvSpPr>
        <p:spPr>
          <a:xfrm>
            <a:off x="3676350" y="4451438"/>
            <a:ext cx="437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F497D"/>
                </a:solidFill>
              </a:rPr>
              <a:t>A</a:t>
            </a:r>
            <a:r>
              <a:rPr b="1" lang="en" sz="1100">
                <a:solidFill>
                  <a:srgbClr val="1F497D"/>
                </a:solidFill>
                <a:latin typeface="Archivo"/>
                <a:ea typeface="Archivo"/>
                <a:cs typeface="Archivo"/>
                <a:sym typeface="Archivo"/>
              </a:rPr>
              <a:t> Platform Agnostic Testbed for Democratizing Data Delivery</a:t>
            </a:r>
            <a:endParaRPr b="1" sz="1100">
              <a:solidFill>
                <a:srgbClr val="1F497D"/>
              </a:solidFill>
            </a:endParaRPr>
          </a:p>
        </p:txBody>
      </p:sp>
      <p:pic>
        <p:nvPicPr>
          <p:cNvPr id="273" name="Google Shape;27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4309" y="934716"/>
            <a:ext cx="6155608" cy="3468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/>
          <p:nvPr/>
        </p:nvSpPr>
        <p:spPr>
          <a:xfrm rot="4319180">
            <a:off x="3978838" y="1557071"/>
            <a:ext cx="129024" cy="484114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9"/>
          <p:cNvSpPr/>
          <p:nvPr/>
        </p:nvSpPr>
        <p:spPr>
          <a:xfrm>
            <a:off x="0" y="0"/>
            <a:ext cx="3898448" cy="5143502"/>
          </a:xfrm>
          <a:custGeom>
            <a:rect b="b" l="l" r="r" t="t"/>
            <a:pathLst>
              <a:path extrusionOk="0" h="6858002" w="5197931">
                <a:moveTo>
                  <a:pt x="0" y="0"/>
                </a:moveTo>
                <a:lnTo>
                  <a:pt x="3904748" y="0"/>
                </a:lnTo>
                <a:lnTo>
                  <a:pt x="4010977" y="122634"/>
                </a:lnTo>
                <a:cubicBezTo>
                  <a:pt x="4752492" y="1021143"/>
                  <a:pt x="5197931" y="2173053"/>
                  <a:pt x="5197931" y="3429000"/>
                </a:cubicBezTo>
                <a:cubicBezTo>
                  <a:pt x="5197931" y="4684948"/>
                  <a:pt x="4752492" y="5836858"/>
                  <a:pt x="4010977" y="6735366"/>
                </a:cubicBezTo>
                <a:lnTo>
                  <a:pt x="3904747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D3DFEC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sers" id="280" name="Google Shape;28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0782" y="2075972"/>
            <a:ext cx="479524" cy="479524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9"/>
          <p:cNvSpPr/>
          <p:nvPr/>
        </p:nvSpPr>
        <p:spPr>
          <a:xfrm rot="-949324">
            <a:off x="2870274" y="1075094"/>
            <a:ext cx="1304475" cy="790335"/>
          </a:xfrm>
          <a:custGeom>
            <a:rect b="b" l="l" r="r" t="t"/>
            <a:pathLst>
              <a:path extrusionOk="0" h="1047870" w="1635247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88900" rotWithShape="0" algn="t" dir="5400000" dist="50800">
              <a:srgbClr val="000000">
                <a:alpha val="40000"/>
              </a:srgbClr>
            </a:outerShdw>
          </a:effectLst>
        </p:spPr>
        <p:txBody>
          <a:bodyPr anchorCtr="0" anchor="ctr" bIns="0" lIns="137150" spcFirstLastPara="1" rIns="102875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Communities</a:t>
            </a:r>
            <a:endParaRPr sz="1100"/>
          </a:p>
        </p:txBody>
      </p:sp>
      <p:sp>
        <p:nvSpPr>
          <p:cNvPr id="282" name="Google Shape;282;p39"/>
          <p:cNvSpPr txBox="1"/>
          <p:nvPr>
            <p:ph idx="10" type="dt"/>
          </p:nvPr>
        </p:nvSpPr>
        <p:spPr>
          <a:xfrm>
            <a:off x="385763" y="361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5/3/23</a:t>
            </a:r>
            <a:endParaRPr/>
          </a:p>
        </p:txBody>
      </p:sp>
      <p:sp>
        <p:nvSpPr>
          <p:cNvPr id="283" name="Google Shape;283;p39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4" name="Google Shape;28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2734" y="315826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9734" y="4364973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9734" y="315826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4013" y="4364973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9"/>
          <p:cNvSpPr txBox="1"/>
          <p:nvPr/>
        </p:nvSpPr>
        <p:spPr>
          <a:xfrm>
            <a:off x="6892744" y="2573794"/>
            <a:ext cx="2057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Communities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9"/>
          <p:cNvSpPr txBox="1"/>
          <p:nvPr/>
        </p:nvSpPr>
        <p:spPr>
          <a:xfrm>
            <a:off x="4404384" y="2560069"/>
            <a:ext cx="20574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9"/>
          <p:cNvSpPr txBox="1"/>
          <p:nvPr/>
        </p:nvSpPr>
        <p:spPr>
          <a:xfrm>
            <a:off x="6892734" y="3834680"/>
            <a:ext cx="2057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Networking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9"/>
          <p:cNvSpPr txBox="1"/>
          <p:nvPr/>
        </p:nvSpPr>
        <p:spPr>
          <a:xfrm>
            <a:off x="4404384" y="3820955"/>
            <a:ext cx="20574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Data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9"/>
          <p:cNvSpPr txBox="1"/>
          <p:nvPr/>
        </p:nvSpPr>
        <p:spPr>
          <a:xfrm>
            <a:off x="7235644" y="3158269"/>
            <a:ext cx="1714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Users and commercial partners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9"/>
          <p:cNvSpPr txBox="1"/>
          <p:nvPr/>
        </p:nvSpPr>
        <p:spPr>
          <a:xfrm>
            <a:off x="7235634" y="4364973"/>
            <a:ext cx="1714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Network characterization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39"/>
          <p:cNvSpPr txBox="1"/>
          <p:nvPr/>
        </p:nvSpPr>
        <p:spPr>
          <a:xfrm>
            <a:off x="4747284" y="3158269"/>
            <a:ext cx="17145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Service monitoring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39"/>
          <p:cNvSpPr txBox="1"/>
          <p:nvPr/>
        </p:nvSpPr>
        <p:spPr>
          <a:xfrm>
            <a:off x="4747284" y="4364973"/>
            <a:ext cx="1714500" cy="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Data inventory and discovery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9"/>
          <p:cNvSpPr txBox="1"/>
          <p:nvPr/>
        </p:nvSpPr>
        <p:spPr>
          <a:xfrm>
            <a:off x="4510163" y="608175"/>
            <a:ext cx="43716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Services &amp;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Building Blocks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7" name="Google Shape;297;p39"/>
          <p:cNvCxnSpPr/>
          <p:nvPr/>
        </p:nvCxnSpPr>
        <p:spPr>
          <a:xfrm>
            <a:off x="6663938" y="2537625"/>
            <a:ext cx="0" cy="245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39"/>
          <p:cNvCxnSpPr/>
          <p:nvPr/>
        </p:nvCxnSpPr>
        <p:spPr>
          <a:xfrm>
            <a:off x="4510163" y="3699825"/>
            <a:ext cx="437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99" name="Google Shape;299;p39"/>
          <p:cNvSpPr/>
          <p:nvPr/>
        </p:nvSpPr>
        <p:spPr>
          <a:xfrm rot="7405758">
            <a:off x="2376987" y="4555397"/>
            <a:ext cx="127971" cy="455552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9"/>
          <p:cNvSpPr/>
          <p:nvPr/>
        </p:nvSpPr>
        <p:spPr>
          <a:xfrm rot="5400000">
            <a:off x="2405522" y="2801264"/>
            <a:ext cx="128400" cy="455700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39"/>
          <p:cNvSpPr/>
          <p:nvPr/>
        </p:nvSpPr>
        <p:spPr>
          <a:xfrm>
            <a:off x="-1" y="1"/>
            <a:ext cx="3118759" cy="5143501"/>
          </a:xfrm>
          <a:custGeom>
            <a:rect b="b" l="l" r="r" t="t"/>
            <a:pathLst>
              <a:path extrusionOk="0" h="6858001" w="4158345">
                <a:moveTo>
                  <a:pt x="0" y="0"/>
                </a:moveTo>
                <a:lnTo>
                  <a:pt x="2351919" y="0"/>
                </a:lnTo>
                <a:lnTo>
                  <a:pt x="2488005" y="96773"/>
                </a:lnTo>
                <a:cubicBezTo>
                  <a:pt x="3502004" y="855097"/>
                  <a:pt x="4158345" y="2065400"/>
                  <a:pt x="4158345" y="3429002"/>
                </a:cubicBezTo>
                <a:cubicBezTo>
                  <a:pt x="4158345" y="4792601"/>
                  <a:pt x="3502004" y="6002904"/>
                  <a:pt x="2488005" y="6761228"/>
                </a:cubicBezTo>
                <a:lnTo>
                  <a:pt x="2351919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9DDBF9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95736" y="4423412"/>
            <a:ext cx="480060" cy="48006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9"/>
          <p:cNvSpPr/>
          <p:nvPr/>
        </p:nvSpPr>
        <p:spPr>
          <a:xfrm rot="5400000">
            <a:off x="2405522" y="2801264"/>
            <a:ext cx="128400" cy="455700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9"/>
          <p:cNvSpPr/>
          <p:nvPr/>
        </p:nvSpPr>
        <p:spPr>
          <a:xfrm rot="2466615">
            <a:off x="1328410" y="1430257"/>
            <a:ext cx="128211" cy="455610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9"/>
          <p:cNvSpPr/>
          <p:nvPr/>
        </p:nvSpPr>
        <p:spPr>
          <a:xfrm rot="1999184">
            <a:off x="1771046" y="3804036"/>
            <a:ext cx="1227974" cy="786889"/>
          </a:xfrm>
          <a:custGeom>
            <a:rect b="b" l="l" r="r" t="t"/>
            <a:pathLst>
              <a:path extrusionOk="0" h="1047870" w="1635247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88900" rotWithShape="0" algn="t" dir="5400000" dist="50800">
              <a:srgbClr val="000000">
                <a:alpha val="40000"/>
              </a:srgbClr>
            </a:outerShdw>
          </a:effectLst>
        </p:spPr>
        <p:txBody>
          <a:bodyPr anchorCtr="0" anchor="ctr" bIns="0" lIns="137150" spcFirstLastPara="1" rIns="102875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sz="1100"/>
          </a:p>
        </p:txBody>
      </p:sp>
      <p:sp>
        <p:nvSpPr>
          <p:cNvPr id="306" name="Google Shape;306;p39"/>
          <p:cNvSpPr/>
          <p:nvPr/>
        </p:nvSpPr>
        <p:spPr>
          <a:xfrm>
            <a:off x="-1" y="223928"/>
            <a:ext cx="2347823" cy="4695644"/>
          </a:xfrm>
          <a:custGeom>
            <a:rect b="b" l="l" r="r" t="t"/>
            <a:pathLst>
              <a:path extrusionOk="0" h="6260858" w="3130431">
                <a:moveTo>
                  <a:pt x="2" y="0"/>
                </a:moveTo>
                <a:cubicBezTo>
                  <a:pt x="1728890" y="0"/>
                  <a:pt x="3130431" y="1401541"/>
                  <a:pt x="3130431" y="3130430"/>
                </a:cubicBezTo>
                <a:cubicBezTo>
                  <a:pt x="3130431" y="4859318"/>
                  <a:pt x="1728890" y="6260858"/>
                  <a:pt x="2" y="6260858"/>
                </a:cubicBezTo>
                <a:lnTo>
                  <a:pt x="0" y="6260858"/>
                </a:lnTo>
                <a:lnTo>
                  <a:pt x="0" y="0"/>
                </a:lnTo>
                <a:close/>
              </a:path>
            </a:pathLst>
          </a:custGeom>
          <a:solidFill>
            <a:srgbClr val="38B7F1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9"/>
          <p:cNvSpPr/>
          <p:nvPr/>
        </p:nvSpPr>
        <p:spPr>
          <a:xfrm>
            <a:off x="1485424" y="2179010"/>
            <a:ext cx="1226435" cy="785903"/>
          </a:xfrm>
          <a:custGeom>
            <a:rect b="b" l="l" r="r" t="t"/>
            <a:pathLst>
              <a:path extrusionOk="0" h="1047870" w="1635247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88900" rotWithShape="0" algn="t" dir="5400000" dist="50800">
              <a:srgbClr val="000000">
                <a:alpha val="40000"/>
              </a:srgbClr>
            </a:outerShdw>
          </a:effectLst>
        </p:spPr>
        <p:txBody>
          <a:bodyPr anchorCtr="0" anchor="ctr" bIns="0" lIns="137150" spcFirstLastPara="1" rIns="102875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Networking</a:t>
            </a:r>
            <a:endParaRPr sz="1100"/>
          </a:p>
        </p:txBody>
      </p:sp>
      <p:pic>
        <p:nvPicPr>
          <p:cNvPr id="308" name="Google Shape;3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23179" y="3219757"/>
            <a:ext cx="480060" cy="48006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9"/>
          <p:cNvSpPr/>
          <p:nvPr/>
        </p:nvSpPr>
        <p:spPr>
          <a:xfrm rot="2466615">
            <a:off x="1328410" y="1430257"/>
            <a:ext cx="128211" cy="455610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9"/>
          <p:cNvSpPr/>
          <p:nvPr/>
        </p:nvSpPr>
        <p:spPr>
          <a:xfrm>
            <a:off x="0" y="1011690"/>
            <a:ext cx="1560061" cy="3120121"/>
          </a:xfrm>
          <a:custGeom>
            <a:rect b="b" l="l" r="r" t="t"/>
            <a:pathLst>
              <a:path extrusionOk="0" h="4160161" w="2080081">
                <a:moveTo>
                  <a:pt x="1" y="0"/>
                </a:moveTo>
                <a:cubicBezTo>
                  <a:pt x="1148797" y="0"/>
                  <a:pt x="2080081" y="931285"/>
                  <a:pt x="2080081" y="2080080"/>
                </a:cubicBezTo>
                <a:cubicBezTo>
                  <a:pt x="2080081" y="3228877"/>
                  <a:pt x="1148797" y="4160161"/>
                  <a:pt x="1" y="4160161"/>
                </a:cubicBezTo>
                <a:lnTo>
                  <a:pt x="0" y="4160161"/>
                </a:lnTo>
                <a:lnTo>
                  <a:pt x="0" y="0"/>
                </a:lnTo>
                <a:close/>
              </a:path>
            </a:pathLst>
          </a:custGeom>
          <a:solidFill>
            <a:srgbClr val="0F7EB3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9"/>
          <p:cNvSpPr/>
          <p:nvPr/>
        </p:nvSpPr>
        <p:spPr>
          <a:xfrm rot="-2935317">
            <a:off x="190494" y="1242764"/>
            <a:ext cx="1225651" cy="785400"/>
          </a:xfrm>
          <a:custGeom>
            <a:rect b="b" l="l" r="r" t="t"/>
            <a:pathLst>
              <a:path extrusionOk="0" h="1047870" w="1635247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88900" rotWithShape="0" algn="t" dir="5400000" dist="50800">
              <a:srgbClr val="000000">
                <a:alpha val="40000"/>
              </a:srgbClr>
            </a:outerShdw>
          </a:effectLst>
        </p:spPr>
        <p:txBody>
          <a:bodyPr anchorCtr="0" anchor="ctr" bIns="0" lIns="137150" spcFirstLastPara="1" rIns="102875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100"/>
          </a:p>
        </p:txBody>
      </p:sp>
      <p:sp>
        <p:nvSpPr>
          <p:cNvPr id="312" name="Google Shape;312;p39"/>
          <p:cNvSpPr/>
          <p:nvPr/>
        </p:nvSpPr>
        <p:spPr>
          <a:xfrm>
            <a:off x="0" y="1790700"/>
            <a:ext cx="781052" cy="1562102"/>
          </a:xfrm>
          <a:custGeom>
            <a:rect b="b" l="l" r="r" t="t"/>
            <a:pathLst>
              <a:path extrusionOk="0" h="2082803" w="1041403">
                <a:moveTo>
                  <a:pt x="2" y="0"/>
                </a:moveTo>
                <a:cubicBezTo>
                  <a:pt x="575152" y="0"/>
                  <a:pt x="1041403" y="466251"/>
                  <a:pt x="1041403" y="1041402"/>
                </a:cubicBezTo>
                <a:cubicBezTo>
                  <a:pt x="1041403" y="1616551"/>
                  <a:pt x="575152" y="2082803"/>
                  <a:pt x="2" y="2082803"/>
                </a:cubicBezTo>
                <a:lnTo>
                  <a:pt x="0" y="2082802"/>
                </a:lnTo>
                <a:lnTo>
                  <a:pt x="0" y="1"/>
                </a:lnTo>
                <a:close/>
              </a:path>
            </a:pathLst>
          </a:custGeom>
          <a:solidFill>
            <a:srgbClr val="1D2E41"/>
          </a:solidFill>
          <a:ln>
            <a:noFill/>
          </a:ln>
          <a:effectLst>
            <a:outerShdw blurRad="88900" rotWithShape="0" algn="tl" dir="2700000" dist="635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NSDF</a:t>
            </a:r>
            <a:b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PLATFORM</a:t>
            </a:r>
            <a:endParaRPr sz="1100"/>
          </a:p>
        </p:txBody>
      </p:sp>
      <p:pic>
        <p:nvPicPr>
          <p:cNvPr id="313" name="Google Shape;313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2511" y="2216048"/>
            <a:ext cx="480060" cy="480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"/>
          <p:cNvSpPr/>
          <p:nvPr/>
        </p:nvSpPr>
        <p:spPr>
          <a:xfrm rot="4357323">
            <a:off x="5176291" y="1234446"/>
            <a:ext cx="128568" cy="466541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0"/>
          <p:cNvSpPr txBox="1"/>
          <p:nvPr/>
        </p:nvSpPr>
        <p:spPr>
          <a:xfrm>
            <a:off x="4510163" y="608175"/>
            <a:ext cx="43716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Services &amp;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Building Blocks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734" y="315826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9734" y="4364973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0"/>
          <p:cNvSpPr txBox="1"/>
          <p:nvPr/>
        </p:nvSpPr>
        <p:spPr>
          <a:xfrm>
            <a:off x="4404384" y="2560069"/>
            <a:ext cx="20574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0"/>
          <p:cNvSpPr txBox="1"/>
          <p:nvPr/>
        </p:nvSpPr>
        <p:spPr>
          <a:xfrm>
            <a:off x="4404384" y="3820955"/>
            <a:ext cx="20574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Data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40"/>
          <p:cNvSpPr txBox="1"/>
          <p:nvPr/>
        </p:nvSpPr>
        <p:spPr>
          <a:xfrm>
            <a:off x="4747284" y="3158269"/>
            <a:ext cx="17145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Service monitoring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0"/>
          <p:cNvSpPr txBox="1"/>
          <p:nvPr/>
        </p:nvSpPr>
        <p:spPr>
          <a:xfrm>
            <a:off x="4747284" y="4364973"/>
            <a:ext cx="1714500" cy="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Data inventory and discovery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6" name="Google Shape;326;p40"/>
          <p:cNvCxnSpPr/>
          <p:nvPr/>
        </p:nvCxnSpPr>
        <p:spPr>
          <a:xfrm>
            <a:off x="4510163" y="3699825"/>
            <a:ext cx="437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327" name="Google Shape;32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734" y="3158269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0"/>
          <p:cNvSpPr/>
          <p:nvPr/>
        </p:nvSpPr>
        <p:spPr>
          <a:xfrm>
            <a:off x="0" y="-3675"/>
            <a:ext cx="5210926" cy="5143502"/>
          </a:xfrm>
          <a:custGeom>
            <a:rect b="b" l="l" r="r" t="t"/>
            <a:pathLst>
              <a:path extrusionOk="0" h="6858002" w="5197931">
                <a:moveTo>
                  <a:pt x="0" y="0"/>
                </a:moveTo>
                <a:lnTo>
                  <a:pt x="3904748" y="0"/>
                </a:lnTo>
                <a:lnTo>
                  <a:pt x="4010977" y="122634"/>
                </a:lnTo>
                <a:cubicBezTo>
                  <a:pt x="4752492" y="1021143"/>
                  <a:pt x="5197931" y="2173053"/>
                  <a:pt x="5197931" y="3429000"/>
                </a:cubicBezTo>
                <a:cubicBezTo>
                  <a:pt x="5197931" y="4684948"/>
                  <a:pt x="4752492" y="5836858"/>
                  <a:pt x="4010977" y="6735366"/>
                </a:cubicBezTo>
                <a:lnTo>
                  <a:pt x="3904747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D3DFEC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0"/>
          <p:cNvSpPr/>
          <p:nvPr/>
        </p:nvSpPr>
        <p:spPr>
          <a:xfrm rot="-989667">
            <a:off x="2872554" y="923086"/>
            <a:ext cx="2519773" cy="787168"/>
          </a:xfrm>
          <a:custGeom>
            <a:rect b="b" l="l" r="r" t="t"/>
            <a:pathLst>
              <a:path extrusionOk="0" h="1047870" w="1635247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88900" rotWithShape="0" algn="t" dir="5400000" dist="50800">
              <a:srgbClr val="000000">
                <a:alpha val="40000"/>
              </a:srgbClr>
            </a:outerShdw>
          </a:effectLst>
        </p:spPr>
        <p:txBody>
          <a:bodyPr anchorCtr="0" anchor="ctr" bIns="0" lIns="137150" spcFirstLastPara="1" rIns="102875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Communities</a:t>
            </a:r>
            <a:endParaRPr sz="1100"/>
          </a:p>
        </p:txBody>
      </p:sp>
      <p:pic>
        <p:nvPicPr>
          <p:cNvPr id="330" name="Google Shape;33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2734" y="315826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4013" y="4364973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0"/>
          <p:cNvSpPr txBox="1"/>
          <p:nvPr/>
        </p:nvSpPr>
        <p:spPr>
          <a:xfrm>
            <a:off x="6892744" y="2573794"/>
            <a:ext cx="2057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Communities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0"/>
          <p:cNvSpPr txBox="1"/>
          <p:nvPr/>
        </p:nvSpPr>
        <p:spPr>
          <a:xfrm>
            <a:off x="6892734" y="3834680"/>
            <a:ext cx="2057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Networking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40"/>
          <p:cNvSpPr txBox="1"/>
          <p:nvPr/>
        </p:nvSpPr>
        <p:spPr>
          <a:xfrm>
            <a:off x="7235644" y="3158269"/>
            <a:ext cx="1714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Users and commercial partners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40"/>
          <p:cNvSpPr txBox="1"/>
          <p:nvPr/>
        </p:nvSpPr>
        <p:spPr>
          <a:xfrm>
            <a:off x="7235634" y="4364973"/>
            <a:ext cx="1714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Network characterization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6" name="Google Shape;336;p40"/>
          <p:cNvCxnSpPr/>
          <p:nvPr/>
        </p:nvCxnSpPr>
        <p:spPr>
          <a:xfrm>
            <a:off x="6663938" y="2537625"/>
            <a:ext cx="0" cy="245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37" name="Google Shape;337;p40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8" name="Google Shape;338;p40"/>
          <p:cNvSpPr txBox="1"/>
          <p:nvPr>
            <p:ph idx="10" type="dt"/>
          </p:nvPr>
        </p:nvSpPr>
        <p:spPr>
          <a:xfrm>
            <a:off x="385763" y="361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5/3/23</a:t>
            </a:r>
            <a:endParaRPr/>
          </a:p>
        </p:txBody>
      </p:sp>
      <p:sp>
        <p:nvSpPr>
          <p:cNvPr id="339" name="Google Shape;339;p40"/>
          <p:cNvSpPr/>
          <p:nvPr/>
        </p:nvSpPr>
        <p:spPr>
          <a:xfrm rot="7405758">
            <a:off x="2376987" y="4555397"/>
            <a:ext cx="127971" cy="455552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0"/>
          <p:cNvSpPr/>
          <p:nvPr/>
        </p:nvSpPr>
        <p:spPr>
          <a:xfrm>
            <a:off x="-1" y="1"/>
            <a:ext cx="3118759" cy="5143501"/>
          </a:xfrm>
          <a:custGeom>
            <a:rect b="b" l="l" r="r" t="t"/>
            <a:pathLst>
              <a:path extrusionOk="0" h="6858001" w="4158345">
                <a:moveTo>
                  <a:pt x="0" y="0"/>
                </a:moveTo>
                <a:lnTo>
                  <a:pt x="2351919" y="0"/>
                </a:lnTo>
                <a:lnTo>
                  <a:pt x="2488005" y="96773"/>
                </a:lnTo>
                <a:cubicBezTo>
                  <a:pt x="3502004" y="855097"/>
                  <a:pt x="4158345" y="2065400"/>
                  <a:pt x="4158345" y="3429002"/>
                </a:cubicBezTo>
                <a:cubicBezTo>
                  <a:pt x="4158345" y="4792601"/>
                  <a:pt x="3502004" y="6002904"/>
                  <a:pt x="2488005" y="6761228"/>
                </a:cubicBezTo>
                <a:lnTo>
                  <a:pt x="2351919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9DDBF9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40"/>
          <p:cNvSpPr/>
          <p:nvPr/>
        </p:nvSpPr>
        <p:spPr>
          <a:xfrm rot="1999184">
            <a:off x="1771046" y="3804036"/>
            <a:ext cx="1227974" cy="786889"/>
          </a:xfrm>
          <a:custGeom>
            <a:rect b="b" l="l" r="r" t="t"/>
            <a:pathLst>
              <a:path extrusionOk="0" h="1047870" w="1635247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88900" rotWithShape="0" algn="t" dir="5400000" dist="50800">
              <a:srgbClr val="000000">
                <a:alpha val="40000"/>
              </a:srgbClr>
            </a:outerShdw>
          </a:effectLst>
        </p:spPr>
        <p:txBody>
          <a:bodyPr anchorCtr="0" anchor="ctr" bIns="0" lIns="137150" spcFirstLastPara="1" rIns="102875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sz="1100"/>
          </a:p>
        </p:txBody>
      </p:sp>
      <p:sp>
        <p:nvSpPr>
          <p:cNvPr id="342" name="Google Shape;342;p40"/>
          <p:cNvSpPr/>
          <p:nvPr/>
        </p:nvSpPr>
        <p:spPr>
          <a:xfrm rot="5400000">
            <a:off x="2405522" y="2801264"/>
            <a:ext cx="128400" cy="455700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0"/>
          <p:cNvSpPr/>
          <p:nvPr/>
        </p:nvSpPr>
        <p:spPr>
          <a:xfrm>
            <a:off x="-1" y="223928"/>
            <a:ext cx="2347823" cy="4695644"/>
          </a:xfrm>
          <a:custGeom>
            <a:rect b="b" l="l" r="r" t="t"/>
            <a:pathLst>
              <a:path extrusionOk="0" h="6260858" w="3130431">
                <a:moveTo>
                  <a:pt x="2" y="0"/>
                </a:moveTo>
                <a:cubicBezTo>
                  <a:pt x="1728890" y="0"/>
                  <a:pt x="3130431" y="1401541"/>
                  <a:pt x="3130431" y="3130430"/>
                </a:cubicBezTo>
                <a:cubicBezTo>
                  <a:pt x="3130431" y="4859318"/>
                  <a:pt x="1728890" y="6260858"/>
                  <a:pt x="2" y="6260858"/>
                </a:cubicBezTo>
                <a:lnTo>
                  <a:pt x="0" y="6260858"/>
                </a:lnTo>
                <a:lnTo>
                  <a:pt x="0" y="0"/>
                </a:lnTo>
                <a:close/>
              </a:path>
            </a:pathLst>
          </a:custGeom>
          <a:solidFill>
            <a:srgbClr val="38B7F1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0"/>
          <p:cNvSpPr/>
          <p:nvPr/>
        </p:nvSpPr>
        <p:spPr>
          <a:xfrm>
            <a:off x="1485424" y="2179010"/>
            <a:ext cx="1226435" cy="785903"/>
          </a:xfrm>
          <a:custGeom>
            <a:rect b="b" l="l" r="r" t="t"/>
            <a:pathLst>
              <a:path extrusionOk="0" h="1047870" w="1635247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88900" rotWithShape="0" algn="t" dir="5400000" dist="50800">
              <a:srgbClr val="000000">
                <a:alpha val="40000"/>
              </a:srgbClr>
            </a:outerShdw>
          </a:effectLst>
        </p:spPr>
        <p:txBody>
          <a:bodyPr anchorCtr="0" anchor="ctr" bIns="0" lIns="137150" spcFirstLastPara="1" rIns="102875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Networking</a:t>
            </a:r>
            <a:endParaRPr sz="1100"/>
          </a:p>
        </p:txBody>
      </p:sp>
      <p:sp>
        <p:nvSpPr>
          <p:cNvPr id="345" name="Google Shape;345;p40"/>
          <p:cNvSpPr/>
          <p:nvPr/>
        </p:nvSpPr>
        <p:spPr>
          <a:xfrm rot="2466615">
            <a:off x="1328410" y="1430257"/>
            <a:ext cx="128211" cy="455610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40"/>
          <p:cNvSpPr/>
          <p:nvPr/>
        </p:nvSpPr>
        <p:spPr>
          <a:xfrm>
            <a:off x="0" y="1011690"/>
            <a:ext cx="1560061" cy="3120121"/>
          </a:xfrm>
          <a:custGeom>
            <a:rect b="b" l="l" r="r" t="t"/>
            <a:pathLst>
              <a:path extrusionOk="0" h="4160161" w="2080081">
                <a:moveTo>
                  <a:pt x="1" y="0"/>
                </a:moveTo>
                <a:cubicBezTo>
                  <a:pt x="1148797" y="0"/>
                  <a:pt x="2080081" y="931285"/>
                  <a:pt x="2080081" y="2080080"/>
                </a:cubicBezTo>
                <a:cubicBezTo>
                  <a:pt x="2080081" y="3228877"/>
                  <a:pt x="1148797" y="4160161"/>
                  <a:pt x="1" y="4160161"/>
                </a:cubicBezTo>
                <a:lnTo>
                  <a:pt x="0" y="4160161"/>
                </a:lnTo>
                <a:lnTo>
                  <a:pt x="0" y="0"/>
                </a:lnTo>
                <a:close/>
              </a:path>
            </a:pathLst>
          </a:custGeom>
          <a:solidFill>
            <a:srgbClr val="0F7EB3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40"/>
          <p:cNvSpPr/>
          <p:nvPr/>
        </p:nvSpPr>
        <p:spPr>
          <a:xfrm rot="-2935317">
            <a:off x="190494" y="1242764"/>
            <a:ext cx="1225651" cy="785400"/>
          </a:xfrm>
          <a:custGeom>
            <a:rect b="b" l="l" r="r" t="t"/>
            <a:pathLst>
              <a:path extrusionOk="0" h="1047870" w="1635247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88900" rotWithShape="0" algn="t" dir="5400000" dist="50800">
              <a:srgbClr val="000000">
                <a:alpha val="40000"/>
              </a:srgbClr>
            </a:outerShdw>
          </a:effectLst>
        </p:spPr>
        <p:txBody>
          <a:bodyPr anchorCtr="0" anchor="ctr" bIns="0" lIns="137150" spcFirstLastPara="1" rIns="102875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100"/>
          </a:p>
        </p:txBody>
      </p:sp>
      <p:sp>
        <p:nvSpPr>
          <p:cNvPr id="348" name="Google Shape;348;p40"/>
          <p:cNvSpPr/>
          <p:nvPr/>
        </p:nvSpPr>
        <p:spPr>
          <a:xfrm>
            <a:off x="0" y="1790700"/>
            <a:ext cx="781052" cy="1562102"/>
          </a:xfrm>
          <a:custGeom>
            <a:rect b="b" l="l" r="r" t="t"/>
            <a:pathLst>
              <a:path extrusionOk="0" h="2082803" w="1041403">
                <a:moveTo>
                  <a:pt x="2" y="0"/>
                </a:moveTo>
                <a:cubicBezTo>
                  <a:pt x="575152" y="0"/>
                  <a:pt x="1041403" y="466251"/>
                  <a:pt x="1041403" y="1041402"/>
                </a:cubicBezTo>
                <a:cubicBezTo>
                  <a:pt x="1041403" y="1616551"/>
                  <a:pt x="575152" y="2082803"/>
                  <a:pt x="2" y="2082803"/>
                </a:cubicBezTo>
                <a:lnTo>
                  <a:pt x="0" y="2082802"/>
                </a:lnTo>
                <a:lnTo>
                  <a:pt x="0" y="1"/>
                </a:lnTo>
                <a:close/>
              </a:path>
            </a:pathLst>
          </a:custGeom>
          <a:solidFill>
            <a:srgbClr val="1D2E41"/>
          </a:solidFill>
          <a:ln>
            <a:noFill/>
          </a:ln>
          <a:effectLst>
            <a:outerShdw blurRad="88900" rotWithShape="0" algn="tl" dir="2700000" dist="635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NSDF</a:t>
            </a:r>
            <a:b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PLATFORM</a:t>
            </a:r>
            <a:endParaRPr sz="1100"/>
          </a:p>
        </p:txBody>
      </p:sp>
      <p:pic>
        <p:nvPicPr>
          <p:cNvPr id="349" name="Google Shape;34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5736" y="4423412"/>
            <a:ext cx="480060" cy="48006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0"/>
          <p:cNvSpPr txBox="1"/>
          <p:nvPr/>
        </p:nvSpPr>
        <p:spPr>
          <a:xfrm rot="-1035445">
            <a:off x="2813104" y="1271277"/>
            <a:ext cx="1560344" cy="477193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Education material, commercial clouds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511" y="2216048"/>
            <a:ext cx="480060" cy="48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3179" y="3219757"/>
            <a:ext cx="480060" cy="48006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0"/>
          <p:cNvSpPr txBox="1"/>
          <p:nvPr/>
        </p:nvSpPr>
        <p:spPr>
          <a:xfrm>
            <a:off x="3335325" y="2316797"/>
            <a:ext cx="17145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IBM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AWS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Cameleon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Jetstream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NSDF-Edu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734" y="315826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734" y="315826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9734" y="4364973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1"/>
          <p:cNvSpPr txBox="1"/>
          <p:nvPr/>
        </p:nvSpPr>
        <p:spPr>
          <a:xfrm>
            <a:off x="4404384" y="2560069"/>
            <a:ext cx="20574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1"/>
          <p:cNvSpPr txBox="1"/>
          <p:nvPr/>
        </p:nvSpPr>
        <p:spPr>
          <a:xfrm>
            <a:off x="4404384" y="3820955"/>
            <a:ext cx="20574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Data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1"/>
          <p:cNvSpPr txBox="1"/>
          <p:nvPr/>
        </p:nvSpPr>
        <p:spPr>
          <a:xfrm>
            <a:off x="4747284" y="3158269"/>
            <a:ext cx="17145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Service monitoring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1"/>
          <p:cNvSpPr txBox="1"/>
          <p:nvPr/>
        </p:nvSpPr>
        <p:spPr>
          <a:xfrm>
            <a:off x="4747284" y="4364973"/>
            <a:ext cx="1714500" cy="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Data inventory and discovery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5" name="Google Shape;365;p41"/>
          <p:cNvCxnSpPr/>
          <p:nvPr/>
        </p:nvCxnSpPr>
        <p:spPr>
          <a:xfrm>
            <a:off x="4510163" y="3699825"/>
            <a:ext cx="437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66" name="Google Shape;366;p41"/>
          <p:cNvSpPr/>
          <p:nvPr/>
        </p:nvSpPr>
        <p:spPr>
          <a:xfrm>
            <a:off x="0" y="-3675"/>
            <a:ext cx="5210926" cy="5143502"/>
          </a:xfrm>
          <a:custGeom>
            <a:rect b="b" l="l" r="r" t="t"/>
            <a:pathLst>
              <a:path extrusionOk="0" h="6858002" w="5197931">
                <a:moveTo>
                  <a:pt x="0" y="0"/>
                </a:moveTo>
                <a:lnTo>
                  <a:pt x="3904748" y="0"/>
                </a:lnTo>
                <a:lnTo>
                  <a:pt x="4010977" y="122634"/>
                </a:lnTo>
                <a:cubicBezTo>
                  <a:pt x="4752492" y="1021143"/>
                  <a:pt x="5197931" y="2173053"/>
                  <a:pt x="5197931" y="3429000"/>
                </a:cubicBezTo>
                <a:cubicBezTo>
                  <a:pt x="5197931" y="4684948"/>
                  <a:pt x="4752492" y="5836858"/>
                  <a:pt x="4010977" y="6735366"/>
                </a:cubicBezTo>
                <a:lnTo>
                  <a:pt x="3904747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D3DFEC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1"/>
          <p:cNvSpPr/>
          <p:nvPr/>
        </p:nvSpPr>
        <p:spPr>
          <a:xfrm rot="3957347">
            <a:off x="4209987" y="1007810"/>
            <a:ext cx="128117" cy="455383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sers" id="368" name="Google Shape;368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0582" y="2445243"/>
            <a:ext cx="479524" cy="47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2734" y="315826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4013" y="4364973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1"/>
          <p:cNvSpPr txBox="1"/>
          <p:nvPr/>
        </p:nvSpPr>
        <p:spPr>
          <a:xfrm>
            <a:off x="6892744" y="2573794"/>
            <a:ext cx="2057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Communities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1"/>
          <p:cNvSpPr txBox="1"/>
          <p:nvPr/>
        </p:nvSpPr>
        <p:spPr>
          <a:xfrm>
            <a:off x="6892734" y="3834680"/>
            <a:ext cx="2057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Networking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1"/>
          <p:cNvSpPr txBox="1"/>
          <p:nvPr/>
        </p:nvSpPr>
        <p:spPr>
          <a:xfrm>
            <a:off x="7235644" y="3158269"/>
            <a:ext cx="1714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Users and commercial partners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1"/>
          <p:cNvSpPr txBox="1"/>
          <p:nvPr/>
        </p:nvSpPr>
        <p:spPr>
          <a:xfrm>
            <a:off x="7235634" y="4364973"/>
            <a:ext cx="1714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Network characterization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5" name="Google Shape;375;p41"/>
          <p:cNvCxnSpPr/>
          <p:nvPr/>
        </p:nvCxnSpPr>
        <p:spPr>
          <a:xfrm>
            <a:off x="6663938" y="2537625"/>
            <a:ext cx="0" cy="245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76" name="Google Shape;376;p41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7" name="Google Shape;377;p41"/>
          <p:cNvSpPr txBox="1"/>
          <p:nvPr>
            <p:ph idx="10" type="dt"/>
          </p:nvPr>
        </p:nvSpPr>
        <p:spPr>
          <a:xfrm>
            <a:off x="385763" y="361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5/3/23</a:t>
            </a:r>
            <a:endParaRPr/>
          </a:p>
        </p:txBody>
      </p:sp>
      <p:sp>
        <p:nvSpPr>
          <p:cNvPr id="378" name="Google Shape;378;p41"/>
          <p:cNvSpPr txBox="1"/>
          <p:nvPr/>
        </p:nvSpPr>
        <p:spPr>
          <a:xfrm>
            <a:off x="4510163" y="608175"/>
            <a:ext cx="43716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Services &amp;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Building Blocks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1"/>
          <p:cNvSpPr/>
          <p:nvPr/>
        </p:nvSpPr>
        <p:spPr>
          <a:xfrm rot="7405758">
            <a:off x="2376987" y="4555397"/>
            <a:ext cx="127971" cy="455552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1"/>
          <p:cNvSpPr/>
          <p:nvPr/>
        </p:nvSpPr>
        <p:spPr>
          <a:xfrm>
            <a:off x="0" y="0"/>
            <a:ext cx="4459825" cy="5143501"/>
          </a:xfrm>
          <a:custGeom>
            <a:rect b="b" l="l" r="r" t="t"/>
            <a:pathLst>
              <a:path extrusionOk="0" h="6858001" w="4158345">
                <a:moveTo>
                  <a:pt x="0" y="0"/>
                </a:moveTo>
                <a:lnTo>
                  <a:pt x="2351919" y="0"/>
                </a:lnTo>
                <a:lnTo>
                  <a:pt x="2488005" y="96773"/>
                </a:lnTo>
                <a:cubicBezTo>
                  <a:pt x="3502004" y="855097"/>
                  <a:pt x="4158345" y="2065400"/>
                  <a:pt x="4158345" y="3429002"/>
                </a:cubicBezTo>
                <a:cubicBezTo>
                  <a:pt x="4158345" y="4792601"/>
                  <a:pt x="3502004" y="6002904"/>
                  <a:pt x="2488005" y="6761228"/>
                </a:cubicBezTo>
                <a:lnTo>
                  <a:pt x="2351919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9DDBF9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1"/>
          <p:cNvSpPr/>
          <p:nvPr/>
        </p:nvSpPr>
        <p:spPr>
          <a:xfrm rot="5400000">
            <a:off x="2405522" y="2801264"/>
            <a:ext cx="128400" cy="455700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1"/>
          <p:cNvSpPr/>
          <p:nvPr/>
        </p:nvSpPr>
        <p:spPr>
          <a:xfrm rot="-1365901">
            <a:off x="1950319" y="784242"/>
            <a:ext cx="2482753" cy="786710"/>
          </a:xfrm>
          <a:custGeom>
            <a:rect b="b" l="l" r="r" t="t"/>
            <a:pathLst>
              <a:path extrusionOk="0" h="1047870" w="1635247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88900" rotWithShape="0" algn="t" dir="5400000" dist="50800">
              <a:srgbClr val="000000">
                <a:alpha val="40000"/>
              </a:srgbClr>
            </a:outerShdw>
          </a:effectLst>
        </p:spPr>
        <p:txBody>
          <a:bodyPr anchorCtr="0" anchor="ctr" bIns="0" lIns="137150" spcFirstLastPara="1" rIns="102875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sz="1100"/>
          </a:p>
        </p:txBody>
      </p:sp>
      <p:sp>
        <p:nvSpPr>
          <p:cNvPr id="383" name="Google Shape;383;p41"/>
          <p:cNvSpPr/>
          <p:nvPr/>
        </p:nvSpPr>
        <p:spPr>
          <a:xfrm>
            <a:off x="0" y="223931"/>
            <a:ext cx="2316519" cy="4695644"/>
          </a:xfrm>
          <a:custGeom>
            <a:rect b="b" l="l" r="r" t="t"/>
            <a:pathLst>
              <a:path extrusionOk="0" h="6260858" w="3130431">
                <a:moveTo>
                  <a:pt x="2" y="0"/>
                </a:moveTo>
                <a:cubicBezTo>
                  <a:pt x="1728890" y="0"/>
                  <a:pt x="3130431" y="1401541"/>
                  <a:pt x="3130431" y="3130430"/>
                </a:cubicBezTo>
                <a:cubicBezTo>
                  <a:pt x="3130431" y="4859318"/>
                  <a:pt x="1728890" y="6260858"/>
                  <a:pt x="2" y="6260858"/>
                </a:cubicBezTo>
                <a:lnTo>
                  <a:pt x="0" y="6260858"/>
                </a:lnTo>
                <a:lnTo>
                  <a:pt x="0" y="0"/>
                </a:lnTo>
                <a:close/>
              </a:path>
            </a:pathLst>
          </a:custGeom>
          <a:solidFill>
            <a:srgbClr val="38B7F1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41"/>
          <p:cNvSpPr/>
          <p:nvPr/>
        </p:nvSpPr>
        <p:spPr>
          <a:xfrm>
            <a:off x="1485424" y="2179010"/>
            <a:ext cx="1226435" cy="785903"/>
          </a:xfrm>
          <a:custGeom>
            <a:rect b="b" l="l" r="r" t="t"/>
            <a:pathLst>
              <a:path extrusionOk="0" h="1047870" w="1635247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88900" rotWithShape="0" algn="t" dir="5400000" dist="50800">
              <a:srgbClr val="000000">
                <a:alpha val="40000"/>
              </a:srgbClr>
            </a:outerShdw>
          </a:effectLst>
        </p:spPr>
        <p:txBody>
          <a:bodyPr anchorCtr="0" anchor="ctr" bIns="0" lIns="137150" spcFirstLastPara="1" rIns="102875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Networking</a:t>
            </a:r>
            <a:endParaRPr sz="1100"/>
          </a:p>
        </p:txBody>
      </p:sp>
      <p:sp>
        <p:nvSpPr>
          <p:cNvPr id="385" name="Google Shape;385;p41"/>
          <p:cNvSpPr/>
          <p:nvPr/>
        </p:nvSpPr>
        <p:spPr>
          <a:xfrm rot="2466615">
            <a:off x="1328410" y="1430257"/>
            <a:ext cx="128211" cy="455610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41"/>
          <p:cNvSpPr/>
          <p:nvPr/>
        </p:nvSpPr>
        <p:spPr>
          <a:xfrm>
            <a:off x="-36881" y="1011694"/>
            <a:ext cx="1560061" cy="3120121"/>
          </a:xfrm>
          <a:custGeom>
            <a:rect b="b" l="l" r="r" t="t"/>
            <a:pathLst>
              <a:path extrusionOk="0" h="4160161" w="2080081">
                <a:moveTo>
                  <a:pt x="1" y="0"/>
                </a:moveTo>
                <a:cubicBezTo>
                  <a:pt x="1148797" y="0"/>
                  <a:pt x="2080081" y="931285"/>
                  <a:pt x="2080081" y="2080080"/>
                </a:cubicBezTo>
                <a:cubicBezTo>
                  <a:pt x="2080081" y="3228877"/>
                  <a:pt x="1148797" y="4160161"/>
                  <a:pt x="1" y="4160161"/>
                </a:cubicBezTo>
                <a:lnTo>
                  <a:pt x="0" y="4160161"/>
                </a:lnTo>
                <a:lnTo>
                  <a:pt x="0" y="0"/>
                </a:lnTo>
                <a:close/>
              </a:path>
            </a:pathLst>
          </a:custGeom>
          <a:solidFill>
            <a:srgbClr val="0F7EB3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1"/>
          <p:cNvSpPr/>
          <p:nvPr/>
        </p:nvSpPr>
        <p:spPr>
          <a:xfrm rot="-2935317">
            <a:off x="190494" y="1242764"/>
            <a:ext cx="1225651" cy="785400"/>
          </a:xfrm>
          <a:custGeom>
            <a:rect b="b" l="l" r="r" t="t"/>
            <a:pathLst>
              <a:path extrusionOk="0" h="1047870" w="1635247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88900" rotWithShape="0" algn="t" dir="5400000" dist="50800">
              <a:srgbClr val="000000">
                <a:alpha val="40000"/>
              </a:srgbClr>
            </a:outerShdw>
          </a:effectLst>
        </p:spPr>
        <p:txBody>
          <a:bodyPr anchorCtr="0" anchor="ctr" bIns="0" lIns="137150" spcFirstLastPara="1" rIns="102875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100"/>
          </a:p>
        </p:txBody>
      </p:sp>
      <p:sp>
        <p:nvSpPr>
          <p:cNvPr id="388" name="Google Shape;388;p41"/>
          <p:cNvSpPr/>
          <p:nvPr/>
        </p:nvSpPr>
        <p:spPr>
          <a:xfrm>
            <a:off x="0" y="1790700"/>
            <a:ext cx="781052" cy="1562102"/>
          </a:xfrm>
          <a:custGeom>
            <a:rect b="b" l="l" r="r" t="t"/>
            <a:pathLst>
              <a:path extrusionOk="0" h="2082803" w="1041403">
                <a:moveTo>
                  <a:pt x="2" y="0"/>
                </a:moveTo>
                <a:cubicBezTo>
                  <a:pt x="575152" y="0"/>
                  <a:pt x="1041403" y="466251"/>
                  <a:pt x="1041403" y="1041402"/>
                </a:cubicBezTo>
                <a:cubicBezTo>
                  <a:pt x="1041403" y="1616551"/>
                  <a:pt x="575152" y="2082803"/>
                  <a:pt x="2" y="2082803"/>
                </a:cubicBezTo>
                <a:lnTo>
                  <a:pt x="0" y="2082802"/>
                </a:lnTo>
                <a:lnTo>
                  <a:pt x="0" y="1"/>
                </a:lnTo>
                <a:close/>
              </a:path>
            </a:pathLst>
          </a:custGeom>
          <a:solidFill>
            <a:srgbClr val="1D2E41"/>
          </a:solidFill>
          <a:ln>
            <a:noFill/>
          </a:ln>
          <a:effectLst>
            <a:outerShdw blurRad="88900" rotWithShape="0" algn="tl" dir="2700000" dist="635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NSDF</a:t>
            </a:r>
            <a:b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PLATFORM</a:t>
            </a:r>
            <a:endParaRPr sz="1100"/>
          </a:p>
        </p:txBody>
      </p:sp>
      <p:pic>
        <p:nvPicPr>
          <p:cNvPr id="389" name="Google Shape;38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511" y="2216048"/>
            <a:ext cx="480060" cy="48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23179" y="3219757"/>
            <a:ext cx="480060" cy="48006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1"/>
          <p:cNvSpPr txBox="1"/>
          <p:nvPr/>
        </p:nvSpPr>
        <p:spPr>
          <a:xfrm rot="-1292094">
            <a:off x="2179378" y="1094513"/>
            <a:ext cx="1317467" cy="477148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Tracking data movements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1"/>
          <p:cNvSpPr txBox="1"/>
          <p:nvPr/>
        </p:nvSpPr>
        <p:spPr>
          <a:xfrm>
            <a:off x="2697563" y="2099606"/>
            <a:ext cx="17145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NSDF-Monitoring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2734" y="315826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9734" y="4364973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9734" y="315826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4013" y="4364973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2"/>
          <p:cNvSpPr txBox="1"/>
          <p:nvPr/>
        </p:nvSpPr>
        <p:spPr>
          <a:xfrm>
            <a:off x="6892744" y="2573794"/>
            <a:ext cx="2057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Communities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42"/>
          <p:cNvSpPr txBox="1"/>
          <p:nvPr/>
        </p:nvSpPr>
        <p:spPr>
          <a:xfrm>
            <a:off x="4404384" y="2560069"/>
            <a:ext cx="20574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42"/>
          <p:cNvSpPr txBox="1"/>
          <p:nvPr/>
        </p:nvSpPr>
        <p:spPr>
          <a:xfrm>
            <a:off x="6892734" y="3834680"/>
            <a:ext cx="2057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Networking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42"/>
          <p:cNvSpPr txBox="1"/>
          <p:nvPr/>
        </p:nvSpPr>
        <p:spPr>
          <a:xfrm>
            <a:off x="4404384" y="3820955"/>
            <a:ext cx="20574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Data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2"/>
          <p:cNvSpPr txBox="1"/>
          <p:nvPr/>
        </p:nvSpPr>
        <p:spPr>
          <a:xfrm>
            <a:off x="7235644" y="3158269"/>
            <a:ext cx="1714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Users and commercial partners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2"/>
          <p:cNvSpPr txBox="1"/>
          <p:nvPr/>
        </p:nvSpPr>
        <p:spPr>
          <a:xfrm>
            <a:off x="7235634" y="4364973"/>
            <a:ext cx="1714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Network characterization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2"/>
          <p:cNvSpPr txBox="1"/>
          <p:nvPr/>
        </p:nvSpPr>
        <p:spPr>
          <a:xfrm>
            <a:off x="4747284" y="3158269"/>
            <a:ext cx="17145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Service monitoring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2"/>
          <p:cNvSpPr txBox="1"/>
          <p:nvPr/>
        </p:nvSpPr>
        <p:spPr>
          <a:xfrm>
            <a:off x="4747284" y="4364973"/>
            <a:ext cx="1714500" cy="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Data inventory and discovery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9" name="Google Shape;409;p42"/>
          <p:cNvCxnSpPr/>
          <p:nvPr/>
        </p:nvCxnSpPr>
        <p:spPr>
          <a:xfrm>
            <a:off x="6663938" y="2537625"/>
            <a:ext cx="0" cy="245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10" name="Google Shape;410;p42"/>
          <p:cNvCxnSpPr/>
          <p:nvPr/>
        </p:nvCxnSpPr>
        <p:spPr>
          <a:xfrm>
            <a:off x="4510163" y="3699825"/>
            <a:ext cx="437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11" name="Google Shape;411;p42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2" name="Google Shape;41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9734" y="3158269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2"/>
          <p:cNvSpPr/>
          <p:nvPr/>
        </p:nvSpPr>
        <p:spPr>
          <a:xfrm>
            <a:off x="0" y="-3675"/>
            <a:ext cx="5210926" cy="5143502"/>
          </a:xfrm>
          <a:custGeom>
            <a:rect b="b" l="l" r="r" t="t"/>
            <a:pathLst>
              <a:path extrusionOk="0" h="6858002" w="5197931">
                <a:moveTo>
                  <a:pt x="0" y="0"/>
                </a:moveTo>
                <a:lnTo>
                  <a:pt x="3904748" y="0"/>
                </a:lnTo>
                <a:lnTo>
                  <a:pt x="4010977" y="122634"/>
                </a:lnTo>
                <a:cubicBezTo>
                  <a:pt x="4752492" y="1021143"/>
                  <a:pt x="5197931" y="2173053"/>
                  <a:pt x="5197931" y="3429000"/>
                </a:cubicBezTo>
                <a:cubicBezTo>
                  <a:pt x="5197931" y="4684948"/>
                  <a:pt x="4752492" y="5836858"/>
                  <a:pt x="4010977" y="6735366"/>
                </a:cubicBezTo>
                <a:lnTo>
                  <a:pt x="3904747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D3DFEC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42"/>
          <p:cNvSpPr txBox="1"/>
          <p:nvPr>
            <p:ph idx="10" type="dt"/>
          </p:nvPr>
        </p:nvSpPr>
        <p:spPr>
          <a:xfrm>
            <a:off x="385763" y="361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5/3/23</a:t>
            </a:r>
            <a:endParaRPr/>
          </a:p>
        </p:txBody>
      </p:sp>
      <p:sp>
        <p:nvSpPr>
          <p:cNvPr id="415" name="Google Shape;415;p42"/>
          <p:cNvSpPr txBox="1"/>
          <p:nvPr/>
        </p:nvSpPr>
        <p:spPr>
          <a:xfrm>
            <a:off x="4510163" y="608175"/>
            <a:ext cx="43716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Services &amp;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Building Blocks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2"/>
          <p:cNvSpPr/>
          <p:nvPr/>
        </p:nvSpPr>
        <p:spPr>
          <a:xfrm rot="7405758">
            <a:off x="2376987" y="4555397"/>
            <a:ext cx="127971" cy="455552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42"/>
          <p:cNvSpPr/>
          <p:nvPr/>
        </p:nvSpPr>
        <p:spPr>
          <a:xfrm>
            <a:off x="0" y="0"/>
            <a:ext cx="4459825" cy="5143501"/>
          </a:xfrm>
          <a:custGeom>
            <a:rect b="b" l="l" r="r" t="t"/>
            <a:pathLst>
              <a:path extrusionOk="0" h="6858001" w="4158345">
                <a:moveTo>
                  <a:pt x="0" y="0"/>
                </a:moveTo>
                <a:lnTo>
                  <a:pt x="2351919" y="0"/>
                </a:lnTo>
                <a:lnTo>
                  <a:pt x="2488005" y="96773"/>
                </a:lnTo>
                <a:cubicBezTo>
                  <a:pt x="3502004" y="855097"/>
                  <a:pt x="4158345" y="2065400"/>
                  <a:pt x="4158345" y="3429002"/>
                </a:cubicBezTo>
                <a:cubicBezTo>
                  <a:pt x="4158345" y="4792601"/>
                  <a:pt x="3502004" y="6002904"/>
                  <a:pt x="2488005" y="6761228"/>
                </a:cubicBezTo>
                <a:lnTo>
                  <a:pt x="2351919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9DDBF9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2"/>
          <p:cNvSpPr/>
          <p:nvPr/>
        </p:nvSpPr>
        <p:spPr>
          <a:xfrm rot="5400000">
            <a:off x="3681403" y="2801039"/>
            <a:ext cx="128400" cy="455700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42"/>
          <p:cNvSpPr/>
          <p:nvPr/>
        </p:nvSpPr>
        <p:spPr>
          <a:xfrm>
            <a:off x="0" y="223931"/>
            <a:ext cx="3646952" cy="4695644"/>
          </a:xfrm>
          <a:custGeom>
            <a:rect b="b" l="l" r="r" t="t"/>
            <a:pathLst>
              <a:path extrusionOk="0" h="6260858" w="3130431">
                <a:moveTo>
                  <a:pt x="2" y="0"/>
                </a:moveTo>
                <a:cubicBezTo>
                  <a:pt x="1728890" y="0"/>
                  <a:pt x="3130431" y="1401541"/>
                  <a:pt x="3130431" y="3130430"/>
                </a:cubicBezTo>
                <a:cubicBezTo>
                  <a:pt x="3130431" y="4859318"/>
                  <a:pt x="1728890" y="6260858"/>
                  <a:pt x="2" y="6260858"/>
                </a:cubicBezTo>
                <a:lnTo>
                  <a:pt x="0" y="6260858"/>
                </a:lnTo>
                <a:lnTo>
                  <a:pt x="0" y="0"/>
                </a:lnTo>
                <a:close/>
              </a:path>
            </a:pathLst>
          </a:custGeom>
          <a:solidFill>
            <a:srgbClr val="38B7F1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sers" id="420" name="Google Shape;420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60582" y="2445243"/>
            <a:ext cx="479524" cy="47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53521" y="2331719"/>
            <a:ext cx="480060" cy="48006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2"/>
          <p:cNvSpPr/>
          <p:nvPr/>
        </p:nvSpPr>
        <p:spPr>
          <a:xfrm>
            <a:off x="1425394" y="2178797"/>
            <a:ext cx="2591866" cy="785903"/>
          </a:xfrm>
          <a:custGeom>
            <a:rect b="b" l="l" r="r" t="t"/>
            <a:pathLst>
              <a:path extrusionOk="0" h="1047870" w="1635247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88900" rotWithShape="0" algn="t" dir="5400000" dist="50800">
              <a:srgbClr val="000000">
                <a:alpha val="40000"/>
              </a:srgbClr>
            </a:outerShdw>
          </a:effectLst>
        </p:spPr>
        <p:txBody>
          <a:bodyPr anchorCtr="0" anchor="ctr" bIns="0" lIns="137150" spcFirstLastPara="1" rIns="102875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Networking</a:t>
            </a:r>
            <a:endParaRPr sz="1100"/>
          </a:p>
        </p:txBody>
      </p:sp>
      <p:sp>
        <p:nvSpPr>
          <p:cNvPr id="423" name="Google Shape;423;p42"/>
          <p:cNvSpPr txBox="1"/>
          <p:nvPr/>
        </p:nvSpPr>
        <p:spPr>
          <a:xfrm>
            <a:off x="1595813" y="2418000"/>
            <a:ext cx="225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 optimization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42"/>
          <p:cNvSpPr/>
          <p:nvPr/>
        </p:nvSpPr>
        <p:spPr>
          <a:xfrm rot="2466615">
            <a:off x="1328410" y="1430257"/>
            <a:ext cx="128211" cy="455610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42"/>
          <p:cNvSpPr/>
          <p:nvPr/>
        </p:nvSpPr>
        <p:spPr>
          <a:xfrm>
            <a:off x="-36881" y="1011694"/>
            <a:ext cx="1560061" cy="3120121"/>
          </a:xfrm>
          <a:custGeom>
            <a:rect b="b" l="l" r="r" t="t"/>
            <a:pathLst>
              <a:path extrusionOk="0" h="4160161" w="2080081">
                <a:moveTo>
                  <a:pt x="1" y="0"/>
                </a:moveTo>
                <a:cubicBezTo>
                  <a:pt x="1148797" y="0"/>
                  <a:pt x="2080081" y="931285"/>
                  <a:pt x="2080081" y="2080080"/>
                </a:cubicBezTo>
                <a:cubicBezTo>
                  <a:pt x="2080081" y="3228877"/>
                  <a:pt x="1148797" y="4160161"/>
                  <a:pt x="1" y="4160161"/>
                </a:cubicBezTo>
                <a:lnTo>
                  <a:pt x="0" y="4160161"/>
                </a:lnTo>
                <a:lnTo>
                  <a:pt x="0" y="0"/>
                </a:lnTo>
                <a:close/>
              </a:path>
            </a:pathLst>
          </a:custGeom>
          <a:solidFill>
            <a:srgbClr val="0F7EB3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42"/>
          <p:cNvSpPr/>
          <p:nvPr/>
        </p:nvSpPr>
        <p:spPr>
          <a:xfrm rot="-2935317">
            <a:off x="190494" y="1242764"/>
            <a:ext cx="1225651" cy="785400"/>
          </a:xfrm>
          <a:custGeom>
            <a:rect b="b" l="l" r="r" t="t"/>
            <a:pathLst>
              <a:path extrusionOk="0" h="1047870" w="1635247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88900" rotWithShape="0" algn="t" dir="5400000" dist="50800">
              <a:srgbClr val="000000">
                <a:alpha val="40000"/>
              </a:srgbClr>
            </a:outerShdw>
          </a:effectLst>
        </p:spPr>
        <p:txBody>
          <a:bodyPr anchorCtr="0" anchor="ctr" bIns="0" lIns="137150" spcFirstLastPara="1" rIns="102875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100"/>
          </a:p>
        </p:txBody>
      </p:sp>
      <p:sp>
        <p:nvSpPr>
          <p:cNvPr id="427" name="Google Shape;427;p42"/>
          <p:cNvSpPr/>
          <p:nvPr/>
        </p:nvSpPr>
        <p:spPr>
          <a:xfrm>
            <a:off x="0" y="1790700"/>
            <a:ext cx="781052" cy="1562102"/>
          </a:xfrm>
          <a:custGeom>
            <a:rect b="b" l="l" r="r" t="t"/>
            <a:pathLst>
              <a:path extrusionOk="0" h="2082803" w="1041403">
                <a:moveTo>
                  <a:pt x="2" y="0"/>
                </a:moveTo>
                <a:cubicBezTo>
                  <a:pt x="575152" y="0"/>
                  <a:pt x="1041403" y="466251"/>
                  <a:pt x="1041403" y="1041402"/>
                </a:cubicBezTo>
                <a:cubicBezTo>
                  <a:pt x="1041403" y="1616551"/>
                  <a:pt x="575152" y="2082803"/>
                  <a:pt x="2" y="2082803"/>
                </a:cubicBezTo>
                <a:lnTo>
                  <a:pt x="0" y="2082802"/>
                </a:lnTo>
                <a:lnTo>
                  <a:pt x="0" y="1"/>
                </a:lnTo>
                <a:close/>
              </a:path>
            </a:pathLst>
          </a:custGeom>
          <a:solidFill>
            <a:srgbClr val="1D2E41"/>
          </a:solidFill>
          <a:ln>
            <a:noFill/>
          </a:ln>
          <a:effectLst>
            <a:outerShdw blurRad="88900" rotWithShape="0" algn="tl" dir="2700000" dist="635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NSDF</a:t>
            </a:r>
            <a:b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PLATFORM</a:t>
            </a:r>
            <a:endParaRPr sz="1100"/>
          </a:p>
        </p:txBody>
      </p:sp>
      <p:pic>
        <p:nvPicPr>
          <p:cNvPr id="428" name="Google Shape;42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511" y="2216048"/>
            <a:ext cx="480060" cy="48006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2"/>
          <p:cNvSpPr txBox="1"/>
          <p:nvPr/>
        </p:nvSpPr>
        <p:spPr>
          <a:xfrm>
            <a:off x="1583672" y="2999034"/>
            <a:ext cx="17145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NSDF-Plugin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NSDF-cdn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2734" y="315826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9734" y="4364973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9734" y="315826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4013" y="4364973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3"/>
          <p:cNvSpPr txBox="1"/>
          <p:nvPr/>
        </p:nvSpPr>
        <p:spPr>
          <a:xfrm>
            <a:off x="6892744" y="2573794"/>
            <a:ext cx="2057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Communities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43"/>
          <p:cNvSpPr txBox="1"/>
          <p:nvPr/>
        </p:nvSpPr>
        <p:spPr>
          <a:xfrm>
            <a:off x="4404384" y="2560069"/>
            <a:ext cx="20574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43"/>
          <p:cNvSpPr txBox="1"/>
          <p:nvPr/>
        </p:nvSpPr>
        <p:spPr>
          <a:xfrm>
            <a:off x="6892734" y="3834680"/>
            <a:ext cx="2057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Networking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3"/>
          <p:cNvSpPr txBox="1"/>
          <p:nvPr/>
        </p:nvSpPr>
        <p:spPr>
          <a:xfrm>
            <a:off x="4404384" y="3820955"/>
            <a:ext cx="20574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Calibri"/>
                <a:ea typeface="Calibri"/>
                <a:cs typeface="Calibri"/>
                <a:sym typeface="Calibri"/>
              </a:rPr>
              <a:t>Data</a:t>
            </a:r>
            <a:endParaRPr b="1" sz="2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43"/>
          <p:cNvSpPr txBox="1"/>
          <p:nvPr/>
        </p:nvSpPr>
        <p:spPr>
          <a:xfrm>
            <a:off x="7235644" y="3158269"/>
            <a:ext cx="1714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Users and commercial partners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43"/>
          <p:cNvSpPr txBox="1"/>
          <p:nvPr/>
        </p:nvSpPr>
        <p:spPr>
          <a:xfrm>
            <a:off x="7235634" y="4364973"/>
            <a:ext cx="17145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Network characterization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43"/>
          <p:cNvSpPr txBox="1"/>
          <p:nvPr/>
        </p:nvSpPr>
        <p:spPr>
          <a:xfrm>
            <a:off x="4747284" y="3158269"/>
            <a:ext cx="17145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Service monitoring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3"/>
          <p:cNvSpPr txBox="1"/>
          <p:nvPr/>
        </p:nvSpPr>
        <p:spPr>
          <a:xfrm>
            <a:off x="4747284" y="4364973"/>
            <a:ext cx="1714500" cy="1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Data inventory and discovery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6" name="Google Shape;446;p43"/>
          <p:cNvCxnSpPr/>
          <p:nvPr/>
        </p:nvCxnSpPr>
        <p:spPr>
          <a:xfrm>
            <a:off x="6663938" y="2537625"/>
            <a:ext cx="0" cy="245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47" name="Google Shape;447;p43"/>
          <p:cNvCxnSpPr/>
          <p:nvPr/>
        </p:nvCxnSpPr>
        <p:spPr>
          <a:xfrm>
            <a:off x="4510163" y="3699825"/>
            <a:ext cx="4371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48" name="Google Shape;448;p43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9" name="Google Shape;44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9734" y="3158269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3"/>
          <p:cNvSpPr/>
          <p:nvPr/>
        </p:nvSpPr>
        <p:spPr>
          <a:xfrm>
            <a:off x="0" y="-3675"/>
            <a:ext cx="5210926" cy="5143502"/>
          </a:xfrm>
          <a:custGeom>
            <a:rect b="b" l="l" r="r" t="t"/>
            <a:pathLst>
              <a:path extrusionOk="0" h="6858002" w="5197931">
                <a:moveTo>
                  <a:pt x="0" y="0"/>
                </a:moveTo>
                <a:lnTo>
                  <a:pt x="3904748" y="0"/>
                </a:lnTo>
                <a:lnTo>
                  <a:pt x="4010977" y="122634"/>
                </a:lnTo>
                <a:cubicBezTo>
                  <a:pt x="4752492" y="1021143"/>
                  <a:pt x="5197931" y="2173053"/>
                  <a:pt x="5197931" y="3429000"/>
                </a:cubicBezTo>
                <a:cubicBezTo>
                  <a:pt x="5197931" y="4684948"/>
                  <a:pt x="4752492" y="5836858"/>
                  <a:pt x="4010977" y="6735366"/>
                </a:cubicBezTo>
                <a:lnTo>
                  <a:pt x="3904747" y="6858002"/>
                </a:lnTo>
                <a:lnTo>
                  <a:pt x="0" y="6858002"/>
                </a:lnTo>
                <a:close/>
              </a:path>
            </a:pathLst>
          </a:custGeom>
          <a:solidFill>
            <a:srgbClr val="D3DFEC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3"/>
          <p:cNvSpPr txBox="1"/>
          <p:nvPr>
            <p:ph idx="10" type="dt"/>
          </p:nvPr>
        </p:nvSpPr>
        <p:spPr>
          <a:xfrm>
            <a:off x="385763" y="361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5/3/23</a:t>
            </a:r>
            <a:endParaRPr/>
          </a:p>
        </p:txBody>
      </p:sp>
      <p:sp>
        <p:nvSpPr>
          <p:cNvPr id="452" name="Google Shape;452;p43"/>
          <p:cNvSpPr txBox="1"/>
          <p:nvPr/>
        </p:nvSpPr>
        <p:spPr>
          <a:xfrm>
            <a:off x="4510163" y="608175"/>
            <a:ext cx="43716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Services &amp;</a:t>
            </a:r>
            <a:endParaRPr b="1"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Building Blocks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43"/>
          <p:cNvSpPr/>
          <p:nvPr/>
        </p:nvSpPr>
        <p:spPr>
          <a:xfrm rot="7405758">
            <a:off x="2376987" y="4555397"/>
            <a:ext cx="127971" cy="455552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43"/>
          <p:cNvSpPr/>
          <p:nvPr/>
        </p:nvSpPr>
        <p:spPr>
          <a:xfrm>
            <a:off x="0" y="0"/>
            <a:ext cx="4459825" cy="5143501"/>
          </a:xfrm>
          <a:custGeom>
            <a:rect b="b" l="l" r="r" t="t"/>
            <a:pathLst>
              <a:path extrusionOk="0" h="6858001" w="4158345">
                <a:moveTo>
                  <a:pt x="0" y="0"/>
                </a:moveTo>
                <a:lnTo>
                  <a:pt x="2351919" y="0"/>
                </a:lnTo>
                <a:lnTo>
                  <a:pt x="2488005" y="96773"/>
                </a:lnTo>
                <a:cubicBezTo>
                  <a:pt x="3502004" y="855097"/>
                  <a:pt x="4158345" y="2065400"/>
                  <a:pt x="4158345" y="3429002"/>
                </a:cubicBezTo>
                <a:cubicBezTo>
                  <a:pt x="4158345" y="4792601"/>
                  <a:pt x="3502004" y="6002904"/>
                  <a:pt x="2488005" y="6761228"/>
                </a:cubicBezTo>
                <a:lnTo>
                  <a:pt x="2351919" y="6858001"/>
                </a:lnTo>
                <a:lnTo>
                  <a:pt x="0" y="6858001"/>
                </a:lnTo>
                <a:close/>
              </a:path>
            </a:pathLst>
          </a:custGeom>
          <a:solidFill>
            <a:srgbClr val="9DDBF9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43"/>
          <p:cNvSpPr/>
          <p:nvPr/>
        </p:nvSpPr>
        <p:spPr>
          <a:xfrm>
            <a:off x="0" y="223931"/>
            <a:ext cx="3646952" cy="4695644"/>
          </a:xfrm>
          <a:custGeom>
            <a:rect b="b" l="l" r="r" t="t"/>
            <a:pathLst>
              <a:path extrusionOk="0" h="6260858" w="3130431">
                <a:moveTo>
                  <a:pt x="2" y="0"/>
                </a:moveTo>
                <a:cubicBezTo>
                  <a:pt x="1728890" y="0"/>
                  <a:pt x="3130431" y="1401541"/>
                  <a:pt x="3130431" y="3130430"/>
                </a:cubicBezTo>
                <a:cubicBezTo>
                  <a:pt x="3130431" y="4859318"/>
                  <a:pt x="1728890" y="6260858"/>
                  <a:pt x="2" y="6260858"/>
                </a:cubicBezTo>
                <a:lnTo>
                  <a:pt x="0" y="6260858"/>
                </a:lnTo>
                <a:lnTo>
                  <a:pt x="0" y="0"/>
                </a:lnTo>
                <a:close/>
              </a:path>
            </a:pathLst>
          </a:custGeom>
          <a:solidFill>
            <a:srgbClr val="38B7F1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6" name="Google Shape;456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53521" y="2331719"/>
            <a:ext cx="480060" cy="48006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3"/>
          <p:cNvSpPr/>
          <p:nvPr/>
        </p:nvSpPr>
        <p:spPr>
          <a:xfrm rot="2466615">
            <a:off x="1710414" y="1002555"/>
            <a:ext cx="128211" cy="414576"/>
          </a:xfrm>
          <a:prstGeom prst="rtTriangle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43"/>
          <p:cNvSpPr/>
          <p:nvPr/>
        </p:nvSpPr>
        <p:spPr>
          <a:xfrm>
            <a:off x="-36881" y="1011694"/>
            <a:ext cx="2823710" cy="3120121"/>
          </a:xfrm>
          <a:custGeom>
            <a:rect b="b" l="l" r="r" t="t"/>
            <a:pathLst>
              <a:path extrusionOk="0" h="4160161" w="2080081">
                <a:moveTo>
                  <a:pt x="1" y="0"/>
                </a:moveTo>
                <a:cubicBezTo>
                  <a:pt x="1148797" y="0"/>
                  <a:pt x="2080081" y="931285"/>
                  <a:pt x="2080081" y="2080080"/>
                </a:cubicBezTo>
                <a:cubicBezTo>
                  <a:pt x="2080081" y="3228877"/>
                  <a:pt x="1148797" y="4160161"/>
                  <a:pt x="1" y="4160161"/>
                </a:cubicBezTo>
                <a:lnTo>
                  <a:pt x="0" y="4160161"/>
                </a:lnTo>
                <a:lnTo>
                  <a:pt x="0" y="0"/>
                </a:lnTo>
                <a:close/>
              </a:path>
            </a:pathLst>
          </a:custGeom>
          <a:solidFill>
            <a:srgbClr val="0F7EB3"/>
          </a:solidFill>
          <a:ln>
            <a:noFill/>
          </a:ln>
          <a:effectLst>
            <a:outerShdw blurRad="127000" rotWithShape="0" algn="tl" dir="2700000" dist="762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3"/>
          <p:cNvSpPr/>
          <p:nvPr/>
        </p:nvSpPr>
        <p:spPr>
          <a:xfrm rot="-2931779">
            <a:off x="92359" y="1026088"/>
            <a:ext cx="1802132" cy="785400"/>
          </a:xfrm>
          <a:custGeom>
            <a:rect b="b" l="l" r="r" t="t"/>
            <a:pathLst>
              <a:path extrusionOk="0" h="1047870" w="1635247">
                <a:moveTo>
                  <a:pt x="0" y="0"/>
                </a:moveTo>
                <a:lnTo>
                  <a:pt x="1597295" y="0"/>
                </a:lnTo>
                <a:lnTo>
                  <a:pt x="1605064" y="51408"/>
                </a:lnTo>
                <a:cubicBezTo>
                  <a:pt x="1624992" y="216484"/>
                  <a:pt x="1635247" y="384539"/>
                  <a:pt x="1635247" y="554989"/>
                </a:cubicBezTo>
                <a:cubicBezTo>
                  <a:pt x="1635247" y="640214"/>
                  <a:pt x="1632683" y="724840"/>
                  <a:pt x="1627628" y="808795"/>
                </a:cubicBezTo>
                <a:lnTo>
                  <a:pt x="1606031" y="1047870"/>
                </a:lnTo>
                <a:lnTo>
                  <a:pt x="0" y="1047870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ffectLst>
            <a:outerShdw blurRad="88900" rotWithShape="0" algn="t" dir="5400000" dist="50800">
              <a:srgbClr val="000000">
                <a:alpha val="40000"/>
              </a:srgbClr>
            </a:outerShdw>
          </a:effectLst>
        </p:spPr>
        <p:txBody>
          <a:bodyPr anchorCtr="0" anchor="ctr" bIns="0" lIns="137150" spcFirstLastPara="1" rIns="102875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100"/>
          </a:p>
        </p:txBody>
      </p:sp>
      <p:sp>
        <p:nvSpPr>
          <p:cNvPr id="460" name="Google Shape;460;p43"/>
          <p:cNvSpPr txBox="1"/>
          <p:nvPr/>
        </p:nvSpPr>
        <p:spPr>
          <a:xfrm rot="-2921178">
            <a:off x="18532" y="1213598"/>
            <a:ext cx="1771786" cy="646644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Storage, transfer,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visualization</a:t>
            </a:r>
            <a:br>
              <a:rPr b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NSDF-Catalog</a:t>
            </a:r>
            <a:endParaRPr b="1"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3"/>
          <p:cNvSpPr/>
          <p:nvPr/>
        </p:nvSpPr>
        <p:spPr>
          <a:xfrm>
            <a:off x="0" y="1790700"/>
            <a:ext cx="781052" cy="1562102"/>
          </a:xfrm>
          <a:custGeom>
            <a:rect b="b" l="l" r="r" t="t"/>
            <a:pathLst>
              <a:path extrusionOk="0" h="2082803" w="1041403">
                <a:moveTo>
                  <a:pt x="2" y="0"/>
                </a:moveTo>
                <a:cubicBezTo>
                  <a:pt x="575152" y="0"/>
                  <a:pt x="1041403" y="466251"/>
                  <a:pt x="1041403" y="1041402"/>
                </a:cubicBezTo>
                <a:cubicBezTo>
                  <a:pt x="1041403" y="1616551"/>
                  <a:pt x="575152" y="2082803"/>
                  <a:pt x="2" y="2082803"/>
                </a:cubicBezTo>
                <a:lnTo>
                  <a:pt x="0" y="2082802"/>
                </a:lnTo>
                <a:lnTo>
                  <a:pt x="0" y="1"/>
                </a:lnTo>
                <a:close/>
              </a:path>
            </a:pathLst>
          </a:custGeom>
          <a:solidFill>
            <a:srgbClr val="1D2E41"/>
          </a:solidFill>
          <a:ln>
            <a:noFill/>
          </a:ln>
          <a:effectLst>
            <a:outerShdw blurRad="88900" rotWithShape="0" algn="tl" dir="2700000" dist="635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NSDF</a:t>
            </a:r>
            <a:b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PLATFORM</a:t>
            </a:r>
            <a:endParaRPr sz="1100"/>
          </a:p>
        </p:txBody>
      </p:sp>
      <p:pic>
        <p:nvPicPr>
          <p:cNvPr id="462" name="Google Shape;462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97566" y="2331719"/>
            <a:ext cx="480060" cy="4800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s" id="463" name="Google Shape;463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60582" y="2445243"/>
            <a:ext cx="479524" cy="479524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3"/>
          <p:cNvSpPr txBox="1"/>
          <p:nvPr/>
        </p:nvSpPr>
        <p:spPr>
          <a:xfrm>
            <a:off x="871866" y="2136853"/>
            <a:ext cx="17145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NSDF-Catalog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Clr>
                <a:srgbClr val="D3D3D3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rgbClr val="D3D3D3"/>
                </a:solidFill>
                <a:latin typeface="Calibri"/>
                <a:ea typeface="Calibri"/>
                <a:cs typeface="Calibri"/>
                <a:sym typeface="Calibri"/>
              </a:rPr>
              <a:t>NSDF-Fuse</a:t>
            </a:r>
            <a:endParaRPr sz="1400">
              <a:solidFill>
                <a:srgbClr val="D3D3D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Clr>
                <a:srgbClr val="D3D3D3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rgbClr val="D3D3D3"/>
                </a:solidFill>
                <a:latin typeface="Calibri"/>
                <a:ea typeface="Calibri"/>
                <a:cs typeface="Calibri"/>
                <a:sym typeface="Calibri"/>
              </a:rPr>
              <a:t>NSDF-Stream</a:t>
            </a:r>
            <a:endParaRPr sz="1400">
              <a:solidFill>
                <a:srgbClr val="D3D3D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Clr>
                <a:srgbClr val="D3D3D3"/>
              </a:buClr>
              <a:buSzPts val="1400"/>
              <a:buFont typeface="Calibri"/>
              <a:buChar char="●"/>
            </a:pPr>
            <a:r>
              <a:rPr lang="en" sz="1400">
                <a:solidFill>
                  <a:srgbClr val="D3D3D3"/>
                </a:solidFill>
                <a:latin typeface="Calibri"/>
                <a:ea typeface="Calibri"/>
                <a:cs typeface="Calibri"/>
                <a:sym typeface="Calibri"/>
              </a:rPr>
              <a:t>NSDF-Openvisus</a:t>
            </a:r>
            <a:endParaRPr sz="1400">
              <a:solidFill>
                <a:srgbClr val="D3D3D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4"/>
          <p:cNvSpPr txBox="1"/>
          <p:nvPr>
            <p:ph idx="10" type="dt"/>
          </p:nvPr>
        </p:nvSpPr>
        <p:spPr>
          <a:xfrm>
            <a:off x="385763" y="361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5/3/23</a:t>
            </a:r>
            <a:endParaRPr/>
          </a:p>
        </p:txBody>
      </p:sp>
      <p:sp>
        <p:nvSpPr>
          <p:cNvPr id="470" name="Google Shape;470;p44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1" name="Google Shape;471;p44"/>
          <p:cNvSpPr txBox="1"/>
          <p:nvPr/>
        </p:nvSpPr>
        <p:spPr>
          <a:xfrm>
            <a:off x="341119" y="286181"/>
            <a:ext cx="4371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NSDF-Catalog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44"/>
          <p:cNvSpPr txBox="1"/>
          <p:nvPr/>
        </p:nvSpPr>
        <p:spPr>
          <a:xfrm>
            <a:off x="381769" y="953513"/>
            <a:ext cx="2931600" cy="3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Lightweight indexing service for democratizing data delivery: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Support </a:t>
            </a: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different repositorie</a:t>
            </a: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s’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pr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oviders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Potentially </a:t>
            </a: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trillions of datasets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Solutions </a:t>
            </a: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containerized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Efficient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indexing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Easy to use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3" name="Google Shape;4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3294" y="351019"/>
            <a:ext cx="5458500" cy="4343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5"/>
          <p:cNvSpPr txBox="1"/>
          <p:nvPr>
            <p:ph idx="10" type="dt"/>
          </p:nvPr>
        </p:nvSpPr>
        <p:spPr>
          <a:xfrm>
            <a:off x="385763" y="361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5/3/23</a:t>
            </a:r>
            <a:endParaRPr/>
          </a:p>
        </p:txBody>
      </p:sp>
      <p:sp>
        <p:nvSpPr>
          <p:cNvPr id="479" name="Google Shape;479;p45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0" name="Google Shape;480;p45"/>
          <p:cNvSpPr txBox="1"/>
          <p:nvPr/>
        </p:nvSpPr>
        <p:spPr>
          <a:xfrm>
            <a:off x="341119" y="286181"/>
            <a:ext cx="8463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NSDF-Catalog: Challenges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45"/>
          <p:cNvSpPr txBox="1"/>
          <p:nvPr/>
        </p:nvSpPr>
        <p:spPr>
          <a:xfrm>
            <a:off x="373294" y="1182113"/>
            <a:ext cx="83358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794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The necessity of multiple harvesting strategies: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794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Inputs obtained from different repository providers vary a lot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79400" lvl="1" marL="685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Different protocols to collect the data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The ingest performance change with the hardware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The correct order to improve the query performance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The fragmentation strategies for the different repositories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>
            <p:ph type="title"/>
          </p:nvPr>
        </p:nvSpPr>
        <p:spPr>
          <a:xfrm>
            <a:off x="514351" y="293543"/>
            <a:ext cx="8115300" cy="749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8"/>
          <p:cNvSpPr txBox="1"/>
          <p:nvPr>
            <p:ph idx="1" type="body"/>
          </p:nvPr>
        </p:nvSpPr>
        <p:spPr>
          <a:xfrm>
            <a:off x="514351" y="1106632"/>
            <a:ext cx="8115300" cy="32370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8"/>
          <p:cNvSpPr txBox="1"/>
          <p:nvPr>
            <p:ph idx="12" type="sldNum"/>
          </p:nvPr>
        </p:nvSpPr>
        <p:spPr>
          <a:xfrm>
            <a:off x="8216274" y="4819400"/>
            <a:ext cx="413400" cy="242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50"/>
            <a:ext cx="9144000" cy="51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6"/>
          <p:cNvSpPr txBox="1"/>
          <p:nvPr>
            <p:ph idx="10" type="dt"/>
          </p:nvPr>
        </p:nvSpPr>
        <p:spPr>
          <a:xfrm>
            <a:off x="385763" y="361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5/3/23</a:t>
            </a:r>
            <a:endParaRPr/>
          </a:p>
        </p:txBody>
      </p:sp>
      <p:sp>
        <p:nvSpPr>
          <p:cNvPr id="487" name="Google Shape;487;p46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8" name="Google Shape;488;p46"/>
          <p:cNvSpPr txBox="1"/>
          <p:nvPr/>
        </p:nvSpPr>
        <p:spPr>
          <a:xfrm>
            <a:off x="341119" y="286181"/>
            <a:ext cx="8463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NSDF-Catalog: How to use it?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9" name="Google Shape;489;p46"/>
          <p:cNvPicPr preferRelativeResize="0"/>
          <p:nvPr/>
        </p:nvPicPr>
        <p:blipFill rotWithShape="1">
          <a:blip r:embed="rId3">
            <a:alphaModFix/>
          </a:blip>
          <a:srcRect b="0" l="0" r="37011" t="0"/>
          <a:stretch/>
        </p:blipFill>
        <p:spPr>
          <a:xfrm>
            <a:off x="439013" y="1533731"/>
            <a:ext cx="4228800" cy="30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2744" y="968794"/>
            <a:ext cx="3687000" cy="125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2744" y="2280506"/>
            <a:ext cx="3687000" cy="234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6"/>
          <p:cNvSpPr txBox="1"/>
          <p:nvPr/>
        </p:nvSpPr>
        <p:spPr>
          <a:xfrm>
            <a:off x="439013" y="1054406"/>
            <a:ext cx="42288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alibri"/>
                <a:ea typeface="Calibri"/>
                <a:cs typeface="Calibri"/>
                <a:sym typeface="Calibri"/>
              </a:rPr>
              <a:t>Select Catalog &gt; Apply Filters &gt; Visualize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7"/>
          <p:cNvSpPr txBox="1"/>
          <p:nvPr>
            <p:ph idx="10" type="dt"/>
          </p:nvPr>
        </p:nvSpPr>
        <p:spPr>
          <a:xfrm>
            <a:off x="385763" y="361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5/3/23</a:t>
            </a:r>
            <a:endParaRPr/>
          </a:p>
        </p:txBody>
      </p:sp>
      <p:sp>
        <p:nvSpPr>
          <p:cNvPr id="498" name="Google Shape;498;p47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9" name="Google Shape;499;p47"/>
          <p:cNvSpPr txBox="1"/>
          <p:nvPr/>
        </p:nvSpPr>
        <p:spPr>
          <a:xfrm>
            <a:off x="341119" y="286181"/>
            <a:ext cx="35625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WIP: Catalog Comparison Tool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47"/>
          <p:cNvSpPr txBox="1"/>
          <p:nvPr/>
        </p:nvSpPr>
        <p:spPr>
          <a:xfrm>
            <a:off x="341119" y="1775100"/>
            <a:ext cx="33366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NSDF Catalog Comparison Tool 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compares multiple catalogs presenting in a simple way the proxy fragmentation, the number of available buckets, and the total data stored in TeraBytes.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1" name="Google Shape;50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769" y="130519"/>
            <a:ext cx="4891875" cy="4688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8"/>
          <p:cNvSpPr txBox="1"/>
          <p:nvPr>
            <p:ph idx="10" type="dt"/>
          </p:nvPr>
        </p:nvSpPr>
        <p:spPr>
          <a:xfrm>
            <a:off x="385763" y="361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5/3/23</a:t>
            </a:r>
            <a:endParaRPr/>
          </a:p>
        </p:txBody>
      </p:sp>
      <p:sp>
        <p:nvSpPr>
          <p:cNvPr id="507" name="Google Shape;507;p48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8" name="Google Shape;508;p48"/>
          <p:cNvSpPr txBox="1"/>
          <p:nvPr/>
        </p:nvSpPr>
        <p:spPr>
          <a:xfrm>
            <a:off x="341119" y="286181"/>
            <a:ext cx="8463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Catalog Comparison Tool: How to use it?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48"/>
          <p:cNvPicPr preferRelativeResize="0"/>
          <p:nvPr/>
        </p:nvPicPr>
        <p:blipFill rotWithShape="1">
          <a:blip r:embed="rId3">
            <a:alphaModFix/>
          </a:blip>
          <a:srcRect b="14302" l="0" r="0" t="0"/>
          <a:stretch/>
        </p:blipFill>
        <p:spPr>
          <a:xfrm>
            <a:off x="2951944" y="1011027"/>
            <a:ext cx="5493000" cy="133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8"/>
          <p:cNvSpPr txBox="1"/>
          <p:nvPr/>
        </p:nvSpPr>
        <p:spPr>
          <a:xfrm>
            <a:off x="272137" y="1581290"/>
            <a:ext cx="27432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Select the datasets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48"/>
          <p:cNvSpPr txBox="1"/>
          <p:nvPr/>
        </p:nvSpPr>
        <p:spPr>
          <a:xfrm>
            <a:off x="272137" y="3610434"/>
            <a:ext cx="27432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Visualize the information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" name="Google Shape;51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1944" y="2424234"/>
            <a:ext cx="5493000" cy="256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9"/>
          <p:cNvSpPr txBox="1"/>
          <p:nvPr>
            <p:ph idx="10" type="dt"/>
          </p:nvPr>
        </p:nvSpPr>
        <p:spPr>
          <a:xfrm>
            <a:off x="385763" y="361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5/3/23</a:t>
            </a:r>
            <a:endParaRPr/>
          </a:p>
        </p:txBody>
      </p:sp>
      <p:sp>
        <p:nvSpPr>
          <p:cNvPr id="518" name="Google Shape;518;p49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9" name="Google Shape;519;p49"/>
          <p:cNvSpPr txBox="1"/>
          <p:nvPr/>
        </p:nvSpPr>
        <p:spPr>
          <a:xfrm>
            <a:off x="341119" y="286181"/>
            <a:ext cx="8463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out more . . .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0" name="Google Shape;52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609" y="1224554"/>
            <a:ext cx="1914882" cy="1914882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9"/>
          <p:cNvSpPr/>
          <p:nvPr/>
        </p:nvSpPr>
        <p:spPr>
          <a:xfrm>
            <a:off x="252038" y="3458659"/>
            <a:ext cx="4268100" cy="10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Find out more about NSDF-Catalog:</a:t>
            </a:r>
            <a:endParaRPr b="1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sng" cap="none" strike="noStrike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http://nationalsciencedatafabric.org/</a:t>
            </a:r>
            <a:endParaRPr b="1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sng" cap="none" strike="noStrike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http://github.org/nsdf-fabric</a:t>
            </a: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Google Shape;522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92557" y="2826138"/>
            <a:ext cx="12001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33312" y="436468"/>
            <a:ext cx="1200151" cy="1200151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9"/>
          <p:cNvSpPr txBox="1"/>
          <p:nvPr/>
        </p:nvSpPr>
        <p:spPr>
          <a:xfrm>
            <a:off x="5421225" y="1709925"/>
            <a:ext cx="2024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Dr. Michela Taufer</a:t>
            </a:r>
            <a:br>
              <a:rPr lang="en" sz="1400">
                <a:latin typeface="Calibri"/>
                <a:ea typeface="Calibri"/>
                <a:cs typeface="Calibri"/>
                <a:sym typeface="Calibri"/>
              </a:rPr>
            </a:b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Global Computing Lab</a:t>
            </a:r>
            <a:br>
              <a:rPr lang="en" sz="1400">
                <a:latin typeface="Calibri"/>
                <a:ea typeface="Calibri"/>
                <a:cs typeface="Calibri"/>
                <a:sym typeface="Calibri"/>
              </a:rPr>
            </a:b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University of Tennessee 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49"/>
          <p:cNvSpPr txBox="1"/>
          <p:nvPr/>
        </p:nvSpPr>
        <p:spPr>
          <a:xfrm>
            <a:off x="5480470" y="4089131"/>
            <a:ext cx="2024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Dr. Valerio Pascucci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University of Utah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0"/>
          <p:cNvSpPr txBox="1"/>
          <p:nvPr>
            <p:ph type="ctrTitle"/>
          </p:nvPr>
        </p:nvSpPr>
        <p:spPr>
          <a:xfrm>
            <a:off x="787719" y="628035"/>
            <a:ext cx="80031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 National Science Data Fabric to</a:t>
            </a:r>
            <a:br>
              <a:rPr lang="en"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latin typeface="Calibri"/>
                <a:ea typeface="Calibri"/>
                <a:cs typeface="Calibri"/>
                <a:sym typeface="Calibri"/>
              </a:rPr>
              <a:t>Democratize Data Access and Reusability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50"/>
          <p:cNvSpPr txBox="1"/>
          <p:nvPr>
            <p:ph idx="1" type="subTitle"/>
          </p:nvPr>
        </p:nvSpPr>
        <p:spPr>
          <a:xfrm>
            <a:off x="263775" y="3322744"/>
            <a:ext cx="8914800" cy="14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Moderators: </a:t>
            </a:r>
            <a:r>
              <a:rPr b="1" lang="en" sz="1500"/>
              <a:t>Valerio Pascucci </a:t>
            </a:r>
            <a:r>
              <a:rPr lang="en" sz="1500"/>
              <a:t>(University of Utah), </a:t>
            </a:r>
            <a:r>
              <a:rPr b="1" lang="en" sz="1500"/>
              <a:t>Michela Taufer</a:t>
            </a:r>
            <a:r>
              <a:rPr lang="en" sz="1500"/>
              <a:t> (University of Tennessee Knoxville,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1500"/>
              <a:t>Christine  Kirkpatrick </a:t>
            </a:r>
            <a:r>
              <a:rPr lang="en" sz="1500"/>
              <a:t>(San Diego Supercomputer Center)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Participants: </a:t>
            </a:r>
            <a:r>
              <a:rPr b="1" lang="en" sz="1500"/>
              <a:t>Heberth Martinez</a:t>
            </a:r>
            <a:r>
              <a:rPr lang="en" sz="1500"/>
              <a:t> (University of Tennessee Knoxville), </a:t>
            </a:r>
            <a:r>
              <a:rPr b="1" lang="en" sz="1500"/>
              <a:t>Keara Soloway </a:t>
            </a:r>
            <a:r>
              <a:rPr lang="en" sz="1500"/>
              <a:t>(CHESS),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1500"/>
              <a:t>Chuntida Harinnitisuk </a:t>
            </a:r>
            <a:r>
              <a:rPr lang="en" sz="1500"/>
              <a:t>(University of Texas Health San Antonio), </a:t>
            </a:r>
            <a:r>
              <a:rPr b="1" lang="en" sz="1500"/>
              <a:t>Amy Roberts </a:t>
            </a:r>
            <a:r>
              <a:rPr lang="en" sz="1500"/>
              <a:t>(University of Colorado Denver)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/>
          </a:p>
        </p:txBody>
      </p:sp>
      <p:sp>
        <p:nvSpPr>
          <p:cNvPr id="533" name="Google Shape;533;p50"/>
          <p:cNvSpPr txBox="1"/>
          <p:nvPr>
            <p:ph idx="10" type="dt"/>
          </p:nvPr>
        </p:nvSpPr>
        <p:spPr>
          <a:xfrm>
            <a:off x="511347" y="4816603"/>
            <a:ext cx="1200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11/9/23</a:t>
            </a:r>
            <a:endParaRPr/>
          </a:p>
        </p:txBody>
      </p:sp>
      <p:sp>
        <p:nvSpPr>
          <p:cNvPr id="534" name="Google Shape;534;p50"/>
          <p:cNvSpPr txBox="1"/>
          <p:nvPr>
            <p:ph idx="12" type="sldNum"/>
          </p:nvPr>
        </p:nvSpPr>
        <p:spPr>
          <a:xfrm>
            <a:off x="6021441" y="4590936"/>
            <a:ext cx="2900400" cy="6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5" name="Google Shape;53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3821" y="1988495"/>
            <a:ext cx="1200151" cy="12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523" y="1989280"/>
            <a:ext cx="12001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9711" y="1989280"/>
            <a:ext cx="1200151" cy="12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98365" y="1985410"/>
            <a:ext cx="1122377" cy="1207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93736" y="1989288"/>
            <a:ext cx="1200152" cy="1200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39575" y="1986181"/>
            <a:ext cx="1039314" cy="120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25221" y="1995856"/>
            <a:ext cx="1244438" cy="11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9169" y="-1"/>
            <a:ext cx="1978275" cy="10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1"/>
          <p:cNvSpPr txBox="1"/>
          <p:nvPr>
            <p:ph type="ctrTitle"/>
          </p:nvPr>
        </p:nvSpPr>
        <p:spPr>
          <a:xfrm>
            <a:off x="383498" y="1679300"/>
            <a:ext cx="7395600" cy="12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lang="en"/>
              <a:t>NSDF @ Cornell High Energy Synchrotron Source</a:t>
            </a:r>
            <a:endParaRPr/>
          </a:p>
        </p:txBody>
      </p:sp>
      <p:sp>
        <p:nvSpPr>
          <p:cNvPr id="549" name="Google Shape;549;p51"/>
          <p:cNvSpPr txBox="1"/>
          <p:nvPr>
            <p:ph idx="1" type="subTitle"/>
          </p:nvPr>
        </p:nvSpPr>
        <p:spPr>
          <a:xfrm>
            <a:off x="383510" y="3402012"/>
            <a:ext cx="6088800" cy="10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Keara Soloway </a:t>
            </a:r>
            <a:r>
              <a:rPr lang="en" sz="900"/>
              <a:t>she/they </a:t>
            </a:r>
            <a:r>
              <a:rPr lang="en"/>
              <a:t>(Cornell University)</a:t>
            </a:r>
            <a:endParaRPr/>
          </a:p>
        </p:txBody>
      </p:sp>
      <p:sp>
        <p:nvSpPr>
          <p:cNvPr id="550" name="Google Shape;550;p51"/>
          <p:cNvSpPr txBox="1"/>
          <p:nvPr>
            <p:ph idx="10" type="dt"/>
          </p:nvPr>
        </p:nvSpPr>
        <p:spPr>
          <a:xfrm>
            <a:off x="490560" y="4843527"/>
            <a:ext cx="900300" cy="1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11/16/2023</a:t>
            </a:r>
            <a:endParaRPr/>
          </a:p>
        </p:txBody>
      </p:sp>
      <p:sp>
        <p:nvSpPr>
          <p:cNvPr id="551" name="Google Shape;551;p51"/>
          <p:cNvSpPr txBox="1"/>
          <p:nvPr>
            <p:ph idx="12" type="sldNum"/>
          </p:nvPr>
        </p:nvSpPr>
        <p:spPr>
          <a:xfrm>
            <a:off x="8686831" y="4843527"/>
            <a:ext cx="310200" cy="1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erial view of a sports field and buildings&#10;&#10;Description automatically generated" id="557" name="Google Shape;55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8748" y="1241365"/>
            <a:ext cx="4572000" cy="2664619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2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lang="en"/>
              <a:t>What is CHESS?</a:t>
            </a:r>
            <a:endParaRPr/>
          </a:p>
        </p:txBody>
      </p:sp>
      <p:sp>
        <p:nvSpPr>
          <p:cNvPr id="559" name="Google Shape;559;p52"/>
          <p:cNvSpPr txBox="1"/>
          <p:nvPr>
            <p:ph idx="1" type="body"/>
          </p:nvPr>
        </p:nvSpPr>
        <p:spPr>
          <a:xfrm>
            <a:off x="514351" y="1240577"/>
            <a:ext cx="3910200" cy="323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2500"/>
          </a:bodyPr>
          <a:lstStyle/>
          <a:p>
            <a:pPr indent="-209232" lvl="0" marL="215900" rtl="0" algn="l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A high energy synchrotron source provides X-rays to researchers across many different domain sciences</a:t>
            </a:r>
            <a:endParaRPr/>
          </a:p>
          <a:p>
            <a:pPr indent="-209232" lvl="0" marL="215900" rtl="0" algn="l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CHESS is a national user facility funded by NSF, AFRL, and NIH</a:t>
            </a:r>
            <a:endParaRPr/>
          </a:p>
          <a:p>
            <a:pPr indent="-209232" lvl="0" marL="215900" rtl="0" algn="l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CHESS has seven X-ray beamlines specializing in macromolecular crystallography, structural biology, quantum materials, and materials sciences</a:t>
            </a:r>
            <a:endParaRPr/>
          </a:p>
          <a:p>
            <a:pPr indent="-209232" lvl="0" marL="215900" rtl="0" algn="l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CHESS beamline scientists provide support to users to setup experiments and collect / analyze data</a:t>
            </a:r>
            <a:endParaRPr/>
          </a:p>
          <a:p>
            <a:pPr indent="-209232" lvl="0" marL="215900" rtl="0" algn="l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Began NSDF collaboration in March 2022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127000" lvl="0" marL="215900" rtl="0" algn="l">
              <a:spcBef>
                <a:spcPts val="8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560" name="Google Shape;560;p52"/>
          <p:cNvSpPr txBox="1"/>
          <p:nvPr>
            <p:ph idx="10" type="dt"/>
          </p:nvPr>
        </p:nvSpPr>
        <p:spPr>
          <a:xfrm>
            <a:off x="514338" y="4840575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11/16/2023</a:t>
            </a:r>
            <a:endParaRPr/>
          </a:p>
        </p:txBody>
      </p:sp>
      <p:sp>
        <p:nvSpPr>
          <p:cNvPr id="561" name="Google Shape;561;p52"/>
          <p:cNvSpPr txBox="1"/>
          <p:nvPr>
            <p:ph idx="12" type="sldNum"/>
          </p:nvPr>
        </p:nvSpPr>
        <p:spPr>
          <a:xfrm>
            <a:off x="8677906" y="4840575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2" name="Google Shape;562;p52"/>
          <p:cNvSpPr txBox="1"/>
          <p:nvPr/>
        </p:nvSpPr>
        <p:spPr>
          <a:xfrm>
            <a:off x="5525602" y="4018321"/>
            <a:ext cx="2541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https://www.chess.cornell.edu</a:t>
            </a:r>
            <a:endParaRPr sz="1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iagram of a computer&#10;&#10;Description automatically generated" id="568" name="Google Shape;56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7712" y="1286888"/>
            <a:ext cx="5768582" cy="313229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53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lang="en"/>
              <a:t>CHESS User Data Lifecycle</a:t>
            </a:r>
            <a:endParaRPr/>
          </a:p>
        </p:txBody>
      </p:sp>
      <p:sp>
        <p:nvSpPr>
          <p:cNvPr id="570" name="Google Shape;570;p53"/>
          <p:cNvSpPr txBox="1"/>
          <p:nvPr>
            <p:ph idx="10" type="dt"/>
          </p:nvPr>
        </p:nvSpPr>
        <p:spPr>
          <a:xfrm>
            <a:off x="537438" y="4845625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11/16/2023</a:t>
            </a:r>
            <a:endParaRPr/>
          </a:p>
        </p:txBody>
      </p:sp>
      <p:sp>
        <p:nvSpPr>
          <p:cNvPr id="571" name="Google Shape;571;p53"/>
          <p:cNvSpPr txBox="1"/>
          <p:nvPr>
            <p:ph idx="12" type="sldNum"/>
          </p:nvPr>
        </p:nvSpPr>
        <p:spPr>
          <a:xfrm>
            <a:off x="8660081" y="4845625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4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en"/>
              <a:t>Data Challenges at CHESS – Collection &amp; Access</a:t>
            </a:r>
            <a:endParaRPr/>
          </a:p>
        </p:txBody>
      </p:sp>
      <p:sp>
        <p:nvSpPr>
          <p:cNvPr id="578" name="Google Shape;578;p54"/>
          <p:cNvSpPr txBox="1"/>
          <p:nvPr>
            <p:ph idx="1" type="body"/>
          </p:nvPr>
        </p:nvSpPr>
        <p:spPr>
          <a:xfrm>
            <a:off x="513755" y="1043132"/>
            <a:ext cx="7963800" cy="37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A </a:t>
            </a:r>
            <a:r>
              <a:rPr i="1" lang="en"/>
              <a:t>complete</a:t>
            </a:r>
            <a:r>
              <a:rPr lang="en"/>
              <a:t> dataset consists of data from many sources: detectors, motors, ion counters, thermocouples, etc.</a:t>
            </a:r>
            <a:endParaRPr/>
          </a:p>
          <a:p>
            <a:pPr indent="-215900" lvl="0" marL="2159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Collection strategies and formats vary between beamlines, techniques, and user groups</a:t>
            </a:r>
            <a:endParaRPr/>
          </a:p>
          <a:p>
            <a:pPr indent="-215900" lvl="0" marL="2159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Variance in collection strategies -&gt; almost no standard tools for:</a:t>
            </a:r>
            <a:endParaRPr/>
          </a:p>
          <a:p>
            <a:pPr indent="-215900" lvl="1" marL="558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/>
              <a:t>Checking quality of incoming data</a:t>
            </a:r>
            <a:endParaRPr sz="1400"/>
          </a:p>
          <a:p>
            <a:pPr indent="-222250" lvl="2" marL="901700" rtl="0" algn="l">
              <a:spcBef>
                <a:spcPts val="80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Sometimes, the best check is simply a visual inspection from an experienced eye</a:t>
            </a:r>
            <a:endParaRPr sz="1200"/>
          </a:p>
          <a:p>
            <a:pPr indent="-222250" lvl="2" marL="901700" rtl="0" algn="l">
              <a:spcBef>
                <a:spcPts val="80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Current visualization tools are at least one of the following:</a:t>
            </a:r>
            <a:endParaRPr/>
          </a:p>
          <a:p>
            <a:pPr indent="-133350" lvl="3" marL="1244600" rtl="0" algn="l">
              <a:spcBef>
                <a:spcPts val="800"/>
              </a:spcBef>
              <a:spcAft>
                <a:spcPts val="0"/>
              </a:spcAft>
              <a:buSzPts val="900"/>
              <a:buChar char="•"/>
            </a:pPr>
            <a:r>
              <a:rPr lang="en"/>
              <a:t>Hard to access remotely</a:t>
            </a:r>
            <a:endParaRPr/>
          </a:p>
          <a:p>
            <a:pPr indent="-133350" lvl="3" marL="1244600" rtl="0" algn="l">
              <a:spcBef>
                <a:spcPts val="800"/>
              </a:spcBef>
              <a:spcAft>
                <a:spcPts val="0"/>
              </a:spcAft>
              <a:buSzPts val="900"/>
              <a:buChar char="•"/>
            </a:pPr>
            <a:r>
              <a:rPr lang="en"/>
              <a:t>Hard to use without prior training</a:t>
            </a:r>
            <a:endParaRPr/>
          </a:p>
          <a:p>
            <a:pPr indent="-133350" lvl="3" marL="1244600" rtl="0" algn="l">
              <a:spcBef>
                <a:spcPts val="800"/>
              </a:spcBef>
              <a:spcAft>
                <a:spcPts val="0"/>
              </a:spcAft>
              <a:buSzPts val="900"/>
              <a:buChar char="•"/>
            </a:pPr>
            <a:r>
              <a:rPr lang="en"/>
              <a:t>Inaccessible after the data have been written to disk</a:t>
            </a:r>
            <a:endParaRPr/>
          </a:p>
          <a:p>
            <a:pPr indent="-133350" lvl="3" marL="1244600" rtl="0" algn="l">
              <a:spcBef>
                <a:spcPts val="800"/>
              </a:spcBef>
              <a:spcAft>
                <a:spcPts val="0"/>
              </a:spcAft>
              <a:buSzPts val="900"/>
              <a:buChar char="•"/>
            </a:pPr>
            <a:r>
              <a:rPr lang="en"/>
              <a:t>Do not handle large datasets well</a:t>
            </a:r>
            <a:endParaRPr/>
          </a:p>
          <a:p>
            <a:pPr indent="-215900" lvl="1" marL="558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/>
              <a:t>Accessing complete datasets that are ready for analysis</a:t>
            </a:r>
            <a:endParaRPr/>
          </a:p>
          <a:p>
            <a:pPr indent="-222250" lvl="2" marL="901700" rtl="0" algn="l">
              <a:spcBef>
                <a:spcPts val="80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Disconnected data streams must be collected and </a:t>
            </a:r>
            <a:r>
              <a:rPr i="1" lang="en"/>
              <a:t>oriented in the coordinate space of the measurement</a:t>
            </a:r>
            <a:endParaRPr/>
          </a:p>
        </p:txBody>
      </p:sp>
      <p:sp>
        <p:nvSpPr>
          <p:cNvPr id="579" name="Google Shape;579;p54"/>
          <p:cNvSpPr txBox="1"/>
          <p:nvPr>
            <p:ph idx="10" type="dt"/>
          </p:nvPr>
        </p:nvSpPr>
        <p:spPr>
          <a:xfrm>
            <a:off x="513738" y="485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11/16/2023</a:t>
            </a:r>
            <a:endParaRPr/>
          </a:p>
        </p:txBody>
      </p:sp>
      <p:sp>
        <p:nvSpPr>
          <p:cNvPr id="580" name="Google Shape;580;p54"/>
          <p:cNvSpPr txBox="1"/>
          <p:nvPr>
            <p:ph idx="12" type="sldNum"/>
          </p:nvPr>
        </p:nvSpPr>
        <p:spPr>
          <a:xfrm>
            <a:off x="8713581" y="485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5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en"/>
              <a:t>Data Challenges at CHESS – Collection &amp; Access</a:t>
            </a:r>
            <a:endParaRPr/>
          </a:p>
        </p:txBody>
      </p:sp>
      <p:sp>
        <p:nvSpPr>
          <p:cNvPr id="587" name="Google Shape;587;p55"/>
          <p:cNvSpPr txBox="1"/>
          <p:nvPr>
            <p:ph idx="1" type="body"/>
          </p:nvPr>
        </p:nvSpPr>
        <p:spPr>
          <a:xfrm>
            <a:off x="513755" y="1043132"/>
            <a:ext cx="7963800" cy="37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A </a:t>
            </a:r>
            <a:r>
              <a:rPr i="1" lang="en"/>
              <a:t>complete</a:t>
            </a:r>
            <a:r>
              <a:rPr lang="en"/>
              <a:t> dataset consists of data from many sources: detectors, motors, ion counters, thermocouples, etc.</a:t>
            </a:r>
            <a:endParaRPr/>
          </a:p>
          <a:p>
            <a:pPr indent="-215900" lvl="0" marL="2159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Collection strategies and formats vary between beamlines, techniques, and user groups</a:t>
            </a:r>
            <a:endParaRPr/>
          </a:p>
          <a:p>
            <a:pPr indent="-215900" lvl="0" marL="2159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Variance in collection strategies -&gt; almost no standard tools for:</a:t>
            </a:r>
            <a:endParaRPr/>
          </a:p>
          <a:p>
            <a:pPr indent="-215900" lvl="1" marL="558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/>
              <a:t>Checking quality of incoming data</a:t>
            </a:r>
            <a:endParaRPr sz="1400"/>
          </a:p>
          <a:p>
            <a:pPr indent="-222250" lvl="2" marL="901700" rtl="0" algn="l">
              <a:spcBef>
                <a:spcPts val="800"/>
              </a:spcBef>
              <a:spcAft>
                <a:spcPts val="0"/>
              </a:spcAft>
              <a:buSzPts val="1500"/>
              <a:buChar char="•"/>
            </a:pPr>
            <a:r>
              <a:rPr b="1" lang="en" sz="1500"/>
              <a:t>Sometimes, the best check is simply a visual inspection from an experienced eye</a:t>
            </a:r>
            <a:endParaRPr/>
          </a:p>
          <a:p>
            <a:pPr indent="-222250" lvl="2" marL="901700" rtl="0" algn="l">
              <a:spcBef>
                <a:spcPts val="80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Current visualization tools are at least one of the following:</a:t>
            </a:r>
            <a:endParaRPr/>
          </a:p>
          <a:p>
            <a:pPr indent="-133350" lvl="3" marL="1244600" rtl="0" algn="l">
              <a:spcBef>
                <a:spcPts val="800"/>
              </a:spcBef>
              <a:spcAft>
                <a:spcPts val="0"/>
              </a:spcAft>
              <a:buSzPts val="900"/>
              <a:buChar char="•"/>
            </a:pPr>
            <a:r>
              <a:rPr lang="en"/>
              <a:t>Hard to access remotely</a:t>
            </a:r>
            <a:endParaRPr/>
          </a:p>
          <a:p>
            <a:pPr indent="-133350" lvl="3" marL="1244600" rtl="0" algn="l">
              <a:spcBef>
                <a:spcPts val="800"/>
              </a:spcBef>
              <a:spcAft>
                <a:spcPts val="0"/>
              </a:spcAft>
              <a:buSzPts val="900"/>
              <a:buChar char="•"/>
            </a:pPr>
            <a:r>
              <a:rPr lang="en"/>
              <a:t>Hard to use without prior training</a:t>
            </a:r>
            <a:endParaRPr/>
          </a:p>
          <a:p>
            <a:pPr indent="-133350" lvl="3" marL="1244600" rtl="0" algn="l">
              <a:spcBef>
                <a:spcPts val="800"/>
              </a:spcBef>
              <a:spcAft>
                <a:spcPts val="0"/>
              </a:spcAft>
              <a:buSzPts val="900"/>
              <a:buChar char="•"/>
            </a:pPr>
            <a:r>
              <a:rPr lang="en"/>
              <a:t>Inaccessible after the data have been written to disk</a:t>
            </a:r>
            <a:endParaRPr/>
          </a:p>
          <a:p>
            <a:pPr indent="-133350" lvl="3" marL="1244600" rtl="0" algn="l">
              <a:spcBef>
                <a:spcPts val="800"/>
              </a:spcBef>
              <a:spcAft>
                <a:spcPts val="0"/>
              </a:spcAft>
              <a:buSzPts val="900"/>
              <a:buChar char="•"/>
            </a:pPr>
            <a:r>
              <a:rPr lang="en"/>
              <a:t>Do not handle large datasets well</a:t>
            </a:r>
            <a:endParaRPr/>
          </a:p>
          <a:p>
            <a:pPr indent="-215900" lvl="1" marL="558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/>
              <a:t>Accessing complete datasets that are ready for analysis</a:t>
            </a:r>
            <a:endParaRPr/>
          </a:p>
          <a:p>
            <a:pPr indent="-222250" lvl="2" marL="901700" rtl="0" algn="l">
              <a:spcBef>
                <a:spcPts val="80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Disconnected data streams must be collected and </a:t>
            </a:r>
            <a:r>
              <a:rPr i="1" lang="en"/>
              <a:t>oriented in the coordinate space of the measurement</a:t>
            </a:r>
            <a:endParaRPr/>
          </a:p>
        </p:txBody>
      </p:sp>
      <p:sp>
        <p:nvSpPr>
          <p:cNvPr id="588" name="Google Shape;588;p55"/>
          <p:cNvSpPr txBox="1"/>
          <p:nvPr>
            <p:ph idx="10" type="dt"/>
          </p:nvPr>
        </p:nvSpPr>
        <p:spPr>
          <a:xfrm>
            <a:off x="513738" y="485870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11/16/2023</a:t>
            </a:r>
            <a:endParaRPr/>
          </a:p>
        </p:txBody>
      </p:sp>
      <p:sp>
        <p:nvSpPr>
          <p:cNvPr id="589" name="Google Shape;589;p55"/>
          <p:cNvSpPr txBox="1"/>
          <p:nvPr>
            <p:ph idx="12" type="sldNum"/>
          </p:nvPr>
        </p:nvSpPr>
        <p:spPr>
          <a:xfrm>
            <a:off x="8727331" y="485870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0" name="Google Shape;590;p55"/>
          <p:cNvSpPr/>
          <p:nvPr/>
        </p:nvSpPr>
        <p:spPr>
          <a:xfrm>
            <a:off x="1444449" y="2571738"/>
            <a:ext cx="6512400" cy="307500"/>
          </a:xfrm>
          <a:prstGeom prst="rect">
            <a:avLst/>
          </a:prstGeom>
          <a:noFill/>
          <a:ln cap="rnd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/>
          <p:nvPr>
            <p:ph type="title"/>
          </p:nvPr>
        </p:nvSpPr>
        <p:spPr>
          <a:xfrm>
            <a:off x="742951" y="293543"/>
            <a:ext cx="8115300" cy="749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9"/>
          <p:cNvSpPr txBox="1"/>
          <p:nvPr>
            <p:ph idx="1" type="body"/>
          </p:nvPr>
        </p:nvSpPr>
        <p:spPr>
          <a:xfrm>
            <a:off x="742951" y="1106632"/>
            <a:ext cx="8115300" cy="32370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9"/>
          <p:cNvSpPr txBox="1"/>
          <p:nvPr>
            <p:ph idx="12" type="sldNum"/>
          </p:nvPr>
        </p:nvSpPr>
        <p:spPr>
          <a:xfrm>
            <a:off x="8444874" y="4819400"/>
            <a:ext cx="413400" cy="242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7" name="Google Shape;1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861" y="-57150"/>
            <a:ext cx="8944732" cy="525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6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lang="en"/>
              <a:t>Data Challenges at CHESS – Analysis</a:t>
            </a:r>
            <a:endParaRPr/>
          </a:p>
        </p:txBody>
      </p:sp>
      <p:sp>
        <p:nvSpPr>
          <p:cNvPr id="597" name="Google Shape;597;p56"/>
          <p:cNvSpPr txBox="1"/>
          <p:nvPr>
            <p:ph idx="1" type="body"/>
          </p:nvPr>
        </p:nvSpPr>
        <p:spPr>
          <a:xfrm>
            <a:off x="514351" y="1106632"/>
            <a:ext cx="8115300" cy="34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Processing procedures vary significantly depending on the X-ray technique used</a:t>
            </a:r>
            <a:endParaRPr/>
          </a:p>
          <a:p>
            <a:pPr indent="-215900" lvl="0" marL="2159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Some workflows currently require a significant amount of computing expertise even at the first stages of data inspection and reduction. For example:</a:t>
            </a:r>
            <a:endParaRPr/>
          </a:p>
          <a:p>
            <a:pPr indent="-215900" lvl="1" marL="558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/>
              <a:t>Fluency in UNIX commands</a:t>
            </a:r>
            <a:endParaRPr/>
          </a:p>
          <a:p>
            <a:pPr indent="-215900" lvl="1" marL="558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/>
              <a:t>Fluency with environment managers like conda</a:t>
            </a:r>
            <a:endParaRPr/>
          </a:p>
          <a:p>
            <a:pPr indent="-215900" lvl="1" marL="558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/>
              <a:t>Intimate knowledge of the specific data collection strategies and formats used</a:t>
            </a:r>
            <a:endParaRPr/>
          </a:p>
          <a:p>
            <a:pPr indent="-215900" lvl="1" marL="558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/>
              <a:t>Determining the computing resources needed to run an analysis job</a:t>
            </a:r>
            <a:endParaRPr/>
          </a:p>
          <a:p>
            <a:pPr indent="-215900" lvl="0" marL="2159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Analysis is our users' main bottleneck to publishing</a:t>
            </a:r>
            <a:endParaRPr/>
          </a:p>
          <a:p>
            <a:pPr indent="-215900" lvl="1" marL="558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/>
              <a:t>The actual science behind the analysis code is already difficult and new to many users – we can't require every one of them to become computing experts, too</a:t>
            </a:r>
            <a:endParaRPr/>
          </a:p>
        </p:txBody>
      </p:sp>
      <p:sp>
        <p:nvSpPr>
          <p:cNvPr id="598" name="Google Shape;598;p56"/>
          <p:cNvSpPr txBox="1"/>
          <p:nvPr>
            <p:ph idx="10" type="dt"/>
          </p:nvPr>
        </p:nvSpPr>
        <p:spPr>
          <a:xfrm>
            <a:off x="514338" y="4847225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11/16/2023</a:t>
            </a:r>
            <a:endParaRPr/>
          </a:p>
        </p:txBody>
      </p:sp>
      <p:sp>
        <p:nvSpPr>
          <p:cNvPr id="599" name="Google Shape;599;p56"/>
          <p:cNvSpPr txBox="1"/>
          <p:nvPr>
            <p:ph idx="12" type="sldNum"/>
          </p:nvPr>
        </p:nvSpPr>
        <p:spPr>
          <a:xfrm>
            <a:off x="8704681" y="4847225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7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en"/>
              <a:t>Democratizing Synchrotron Science at CHESS</a:t>
            </a:r>
            <a:endParaRPr/>
          </a:p>
        </p:txBody>
      </p:sp>
      <p:sp>
        <p:nvSpPr>
          <p:cNvPr id="606" name="Google Shape;606;p57"/>
          <p:cNvSpPr txBox="1"/>
          <p:nvPr>
            <p:ph idx="1" type="body"/>
          </p:nvPr>
        </p:nvSpPr>
        <p:spPr>
          <a:xfrm>
            <a:off x="514351" y="1106632"/>
            <a:ext cx="8115300" cy="34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Establishing standards for collecting and accessing </a:t>
            </a:r>
            <a:r>
              <a:rPr i="1" lang="en"/>
              <a:t>complete </a:t>
            </a:r>
            <a:r>
              <a:rPr lang="en"/>
              <a:t>datasets</a:t>
            </a:r>
            <a:endParaRPr/>
          </a:p>
          <a:p>
            <a:pPr indent="-215900" lvl="0" marL="2159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Constructing tools for running analysis pipelines that can be executed identically on the command line (ChessAnalysisPipeline), through a science gateway (Galaxy -- 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https://usegalaxy.org</a:t>
            </a:r>
            <a:r>
              <a:rPr lang="en"/>
              <a:t>), or through a service that enables users to insert their own code into those pipelines (CHAPaaS)</a:t>
            </a:r>
            <a:endParaRPr/>
          </a:p>
          <a:p>
            <a:pPr indent="-215900" lvl="0" marL="2159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Give researchers access to visualizations of their data at every stage of analysis</a:t>
            </a:r>
            <a:endParaRPr/>
          </a:p>
          <a:p>
            <a:pPr indent="-215900" lvl="1" marL="558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/>
              <a:t>More experienced researchers perform quality checks and make decisions about how to perform the next step of data collection or analysis</a:t>
            </a:r>
            <a:endParaRPr/>
          </a:p>
          <a:p>
            <a:pPr indent="-215900" lvl="1" marL="558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/>
              <a:t>Less experienced researchers build intuition for the technique used</a:t>
            </a:r>
            <a:endParaRPr/>
          </a:p>
          <a:p>
            <a:pPr indent="-222250" lvl="2" marL="901700" rtl="0" algn="l">
              <a:spcBef>
                <a:spcPts val="80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Deeper understanding of the physics of the measurement</a:t>
            </a:r>
            <a:endParaRPr/>
          </a:p>
          <a:p>
            <a:pPr indent="-222250" lvl="2" marL="901700" rtl="0" algn="l">
              <a:spcBef>
                <a:spcPts val="800"/>
              </a:spcBef>
              <a:spcAft>
                <a:spcPts val="0"/>
              </a:spcAft>
              <a:buSzPts val="1100"/>
              <a:buChar char="•"/>
            </a:pPr>
            <a:r>
              <a:rPr lang="en"/>
              <a:t>Intuition for what variables affect their data and how</a:t>
            </a:r>
            <a:endParaRPr/>
          </a:p>
          <a:p>
            <a:pPr indent="-215900" lvl="1" marL="558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/>
              <a:t>All researchers become more responsible stewards of the measurements CHESS can provide</a:t>
            </a:r>
            <a:endParaRPr/>
          </a:p>
          <a:p>
            <a:pPr indent="-152400" lvl="2" marL="901700" rtl="0" algn="l"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7" name="Google Shape;607;p57"/>
          <p:cNvSpPr txBox="1"/>
          <p:nvPr>
            <p:ph idx="10" type="dt"/>
          </p:nvPr>
        </p:nvSpPr>
        <p:spPr>
          <a:xfrm>
            <a:off x="514338" y="484720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11/16/2023</a:t>
            </a:r>
            <a:endParaRPr/>
          </a:p>
        </p:txBody>
      </p:sp>
      <p:sp>
        <p:nvSpPr>
          <p:cNvPr id="608" name="Google Shape;608;p57"/>
          <p:cNvSpPr txBox="1"/>
          <p:nvPr>
            <p:ph idx="12" type="sldNum"/>
          </p:nvPr>
        </p:nvSpPr>
        <p:spPr>
          <a:xfrm>
            <a:off x="8704706" y="484720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8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en"/>
              <a:t>Democratizing Synchrotron Science at CHESS</a:t>
            </a:r>
            <a:endParaRPr/>
          </a:p>
        </p:txBody>
      </p:sp>
      <p:sp>
        <p:nvSpPr>
          <p:cNvPr id="615" name="Google Shape;615;p58"/>
          <p:cNvSpPr txBox="1"/>
          <p:nvPr>
            <p:ph idx="1" type="body"/>
          </p:nvPr>
        </p:nvSpPr>
        <p:spPr>
          <a:xfrm>
            <a:off x="514351" y="1106632"/>
            <a:ext cx="8115300" cy="34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Establishing standards for collecting and accessing </a:t>
            </a:r>
            <a:r>
              <a:rPr i="1" lang="en"/>
              <a:t>complete </a:t>
            </a:r>
            <a:r>
              <a:rPr lang="en"/>
              <a:t>datasets</a:t>
            </a:r>
            <a:endParaRPr/>
          </a:p>
          <a:p>
            <a:pPr indent="-215900" lvl="0" marL="2159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Constructing tools for running analysis pipelines that can be identically executed on the command line (ChessAnalysisPipeline), through a science gateway (Galaxy -- 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https://usegalaxy.org</a:t>
            </a:r>
            <a:r>
              <a:rPr lang="en"/>
              <a:t>), or through a service that enables users to insert their own code into those pipelines (CHAPaaS)</a:t>
            </a:r>
            <a:endParaRPr/>
          </a:p>
          <a:p>
            <a:pPr indent="-215900" lvl="0" marL="2159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b="1" lang="en"/>
              <a:t>Give researchers access to visualizations of their data at every stage of analysis</a:t>
            </a:r>
            <a:endParaRPr/>
          </a:p>
          <a:p>
            <a:pPr indent="-215900" lvl="1" marL="558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b="1" lang="en"/>
              <a:t>More experienced researchers perform quality checks and make decisions about how to perform the next step of data collection or analysis</a:t>
            </a:r>
            <a:endParaRPr/>
          </a:p>
          <a:p>
            <a:pPr indent="-215900" lvl="1" marL="558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b="1" lang="en"/>
              <a:t>Less experienced researchers build intuition for the technique used</a:t>
            </a:r>
            <a:endParaRPr/>
          </a:p>
          <a:p>
            <a:pPr indent="-222250" lvl="2" marL="901700" rtl="0" algn="l">
              <a:spcBef>
                <a:spcPts val="800"/>
              </a:spcBef>
              <a:spcAft>
                <a:spcPts val="0"/>
              </a:spcAft>
              <a:buSzPts val="1100"/>
              <a:buChar char="•"/>
            </a:pPr>
            <a:r>
              <a:rPr b="1" lang="en"/>
              <a:t>Deeper understanding of the physics of the measurement</a:t>
            </a:r>
            <a:endParaRPr/>
          </a:p>
          <a:p>
            <a:pPr indent="-222250" lvl="2" marL="901700" rtl="0" algn="l">
              <a:spcBef>
                <a:spcPts val="800"/>
              </a:spcBef>
              <a:spcAft>
                <a:spcPts val="0"/>
              </a:spcAft>
              <a:buSzPts val="1100"/>
              <a:buChar char="•"/>
            </a:pPr>
            <a:r>
              <a:rPr b="1" lang="en"/>
              <a:t>Intuition for what variables affect their data and how</a:t>
            </a:r>
            <a:endParaRPr/>
          </a:p>
          <a:p>
            <a:pPr indent="-215900" lvl="1" marL="558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b="1" lang="en"/>
              <a:t>All researchers become more responsible stewards of the measurements CHESS can provide</a:t>
            </a:r>
            <a:endParaRPr/>
          </a:p>
          <a:p>
            <a:pPr indent="-152400" lvl="2" marL="901700" rtl="0" algn="l"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6" name="Google Shape;616;p58"/>
          <p:cNvSpPr txBox="1"/>
          <p:nvPr>
            <p:ph idx="10" type="dt"/>
          </p:nvPr>
        </p:nvSpPr>
        <p:spPr>
          <a:xfrm>
            <a:off x="514338" y="483980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11/16/2023</a:t>
            </a:r>
            <a:endParaRPr/>
          </a:p>
        </p:txBody>
      </p:sp>
      <p:sp>
        <p:nvSpPr>
          <p:cNvPr id="617" name="Google Shape;617;p58"/>
          <p:cNvSpPr/>
          <p:nvPr/>
        </p:nvSpPr>
        <p:spPr>
          <a:xfrm>
            <a:off x="748514" y="2326460"/>
            <a:ext cx="7566000" cy="1841100"/>
          </a:xfrm>
          <a:prstGeom prst="rect">
            <a:avLst/>
          </a:prstGeom>
          <a:noFill/>
          <a:ln cap="rnd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58"/>
          <p:cNvSpPr txBox="1"/>
          <p:nvPr>
            <p:ph idx="12" type="sldNum"/>
          </p:nvPr>
        </p:nvSpPr>
        <p:spPr>
          <a:xfrm>
            <a:off x="8709931" y="483980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omputer&#10;&#10;Description automatically generated" id="623" name="Google Shape;62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9798" y="1397977"/>
            <a:ext cx="3767806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59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lang="en"/>
              <a:t>NSDF Data Visualization Dashboards</a:t>
            </a:r>
            <a:endParaRPr/>
          </a:p>
        </p:txBody>
      </p:sp>
      <p:sp>
        <p:nvSpPr>
          <p:cNvPr id="625" name="Google Shape;625;p59"/>
          <p:cNvSpPr txBox="1"/>
          <p:nvPr>
            <p:ph idx="10" type="dt"/>
          </p:nvPr>
        </p:nvSpPr>
        <p:spPr>
          <a:xfrm>
            <a:off x="503438" y="485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11/16/2023</a:t>
            </a:r>
            <a:endParaRPr/>
          </a:p>
        </p:txBody>
      </p:sp>
      <p:sp>
        <p:nvSpPr>
          <p:cNvPr id="626" name="Google Shape;626;p59"/>
          <p:cNvSpPr txBox="1"/>
          <p:nvPr>
            <p:ph idx="12" type="sldNum"/>
          </p:nvPr>
        </p:nvSpPr>
        <p:spPr>
          <a:xfrm>
            <a:off x="8725731" y="485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7" name="Google Shape;627;p59"/>
          <p:cNvSpPr txBox="1"/>
          <p:nvPr/>
        </p:nvSpPr>
        <p:spPr>
          <a:xfrm>
            <a:off x="503450" y="1276425"/>
            <a:ext cx="4162200" cy="323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Web based</a:t>
            </a:r>
            <a:endParaRPr sz="1100"/>
          </a:p>
          <a:p>
            <a:pPr indent="-215900" lvl="0" marL="2159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Automatically generated</a:t>
            </a:r>
            <a:endParaRPr sz="1100"/>
          </a:p>
          <a:p>
            <a:pPr indent="-215900" lvl="0" marL="2159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Interactive</a:t>
            </a:r>
            <a:endParaRPr sz="1100"/>
          </a:p>
          <a:p>
            <a:pPr indent="-215900" lvl="0" marL="215900" marR="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CHESS user groups are using them right now!</a:t>
            </a:r>
            <a:endParaRPr sz="11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computer&#10;&#10;Description automatically generated" id="632" name="Google Shape;63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9798" y="1397977"/>
            <a:ext cx="3767806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60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lang="en"/>
              <a:t>NSDF Data Visualization Dashboards</a:t>
            </a:r>
            <a:endParaRPr/>
          </a:p>
        </p:txBody>
      </p:sp>
      <p:sp>
        <p:nvSpPr>
          <p:cNvPr id="634" name="Google Shape;634;p60"/>
          <p:cNvSpPr txBox="1"/>
          <p:nvPr>
            <p:ph idx="10" type="dt"/>
          </p:nvPr>
        </p:nvSpPr>
        <p:spPr>
          <a:xfrm>
            <a:off x="512788" y="485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11/16/2023</a:t>
            </a:r>
            <a:endParaRPr/>
          </a:p>
        </p:txBody>
      </p:sp>
      <p:sp>
        <p:nvSpPr>
          <p:cNvPr id="635" name="Google Shape;635;p60"/>
          <p:cNvSpPr txBox="1"/>
          <p:nvPr>
            <p:ph idx="12" type="sldNum"/>
          </p:nvPr>
        </p:nvSpPr>
        <p:spPr>
          <a:xfrm>
            <a:off x="8707881" y="485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6" name="Google Shape;636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2798" y="1396353"/>
            <a:ext cx="4390916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61" title="NsdfExploreDemo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234274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61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en"/>
              <a:t>"Explore Data" Dashboard Mini-Demonstration</a:t>
            </a:r>
            <a:endParaRPr/>
          </a:p>
        </p:txBody>
      </p:sp>
      <p:sp>
        <p:nvSpPr>
          <p:cNvPr id="643" name="Google Shape;643;p61"/>
          <p:cNvSpPr txBox="1"/>
          <p:nvPr>
            <p:ph idx="10" type="dt"/>
          </p:nvPr>
        </p:nvSpPr>
        <p:spPr>
          <a:xfrm>
            <a:off x="519613" y="48456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11/16/2023</a:t>
            </a:r>
            <a:endParaRPr/>
          </a:p>
        </p:txBody>
      </p:sp>
      <p:sp>
        <p:nvSpPr>
          <p:cNvPr id="644" name="Google Shape;644;p61"/>
          <p:cNvSpPr txBox="1"/>
          <p:nvPr>
            <p:ph idx="12" type="sldNum"/>
          </p:nvPr>
        </p:nvSpPr>
        <p:spPr>
          <a:xfrm>
            <a:off x="8704706" y="48456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62" title="NsdfProbeDemo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419" y="1042842"/>
            <a:ext cx="7813159" cy="3547958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62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lang="en"/>
              <a:t>"Probe" Dashboard Mini-Demonstration</a:t>
            </a:r>
            <a:endParaRPr/>
          </a:p>
        </p:txBody>
      </p:sp>
      <p:sp>
        <p:nvSpPr>
          <p:cNvPr id="651" name="Google Shape;651;p62"/>
          <p:cNvSpPr txBox="1"/>
          <p:nvPr>
            <p:ph idx="10" type="dt"/>
          </p:nvPr>
        </p:nvSpPr>
        <p:spPr>
          <a:xfrm>
            <a:off x="501738" y="485130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11/16/2023</a:t>
            </a:r>
            <a:endParaRPr/>
          </a:p>
        </p:txBody>
      </p:sp>
      <p:sp>
        <p:nvSpPr>
          <p:cNvPr id="652" name="Google Shape;652;p62"/>
          <p:cNvSpPr txBox="1"/>
          <p:nvPr>
            <p:ph idx="12" type="sldNum"/>
          </p:nvPr>
        </p:nvSpPr>
        <p:spPr>
          <a:xfrm>
            <a:off x="8704706" y="485130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3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658" name="Google Shape;658;p63"/>
          <p:cNvSpPr txBox="1"/>
          <p:nvPr>
            <p:ph idx="1" type="body"/>
          </p:nvPr>
        </p:nvSpPr>
        <p:spPr>
          <a:xfrm>
            <a:off x="385763" y="829974"/>
            <a:ext cx="6086400" cy="24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15900" lvl="0" marL="2159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solidFill>
                  <a:schemeClr val="dk1"/>
                </a:solidFill>
              </a:rPr>
              <a:t>John Allison, Devin Bougie, Amy Gooch, Peter Ko, Kelly Nygren, Aashish Panta, Valerio Pascucci, Giorgio Scorzelli, Kate Shanks, Werner Sun, Michela Taufer, Rolf Verberg...and many others!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9" name="Google Shape;659;p63"/>
          <p:cNvSpPr txBox="1"/>
          <p:nvPr>
            <p:ph idx="10" type="dt"/>
          </p:nvPr>
        </p:nvSpPr>
        <p:spPr>
          <a:xfrm>
            <a:off x="510663" y="4836725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11/16/2023</a:t>
            </a:r>
            <a:endParaRPr/>
          </a:p>
        </p:txBody>
      </p:sp>
      <p:sp>
        <p:nvSpPr>
          <p:cNvPr id="660" name="Google Shape;660;p63"/>
          <p:cNvSpPr txBox="1"/>
          <p:nvPr>
            <p:ph idx="12" type="sldNum"/>
          </p:nvPr>
        </p:nvSpPr>
        <p:spPr>
          <a:xfrm>
            <a:off x="8722556" y="4836725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4"/>
          <p:cNvSpPr txBox="1"/>
          <p:nvPr>
            <p:ph type="ctrTitle"/>
          </p:nvPr>
        </p:nvSpPr>
        <p:spPr>
          <a:xfrm>
            <a:off x="787719" y="628035"/>
            <a:ext cx="80031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 National Science Data Fabric to</a:t>
            </a:r>
            <a:br>
              <a:rPr lang="en"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latin typeface="Calibri"/>
                <a:ea typeface="Calibri"/>
                <a:cs typeface="Calibri"/>
                <a:sym typeface="Calibri"/>
              </a:rPr>
              <a:t>Democratize Data Access and Reusability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64"/>
          <p:cNvSpPr txBox="1"/>
          <p:nvPr>
            <p:ph idx="1" type="subTitle"/>
          </p:nvPr>
        </p:nvSpPr>
        <p:spPr>
          <a:xfrm>
            <a:off x="263775" y="3322744"/>
            <a:ext cx="8914800" cy="14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Moderators: </a:t>
            </a:r>
            <a:r>
              <a:rPr b="1" lang="en" sz="1500"/>
              <a:t>Valerio Pascucci </a:t>
            </a:r>
            <a:r>
              <a:rPr lang="en" sz="1500"/>
              <a:t>(University of Utah), </a:t>
            </a:r>
            <a:r>
              <a:rPr b="1" lang="en" sz="1500"/>
              <a:t>Michela Taufer</a:t>
            </a:r>
            <a:r>
              <a:rPr lang="en" sz="1500"/>
              <a:t> (University of Tennessee Knoxville,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1500"/>
              <a:t>Christine  Kirkpatrick </a:t>
            </a:r>
            <a:r>
              <a:rPr lang="en" sz="1500"/>
              <a:t>(San Diego Supercomputer Center)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Participants: </a:t>
            </a:r>
            <a:r>
              <a:rPr b="1" lang="en" sz="1500"/>
              <a:t>Heberth Martinez</a:t>
            </a:r>
            <a:r>
              <a:rPr lang="en" sz="1500"/>
              <a:t> (University of Tennessee Knoxville), </a:t>
            </a:r>
            <a:r>
              <a:rPr b="1" lang="en" sz="1500"/>
              <a:t>Keara Soloway </a:t>
            </a:r>
            <a:r>
              <a:rPr lang="en" sz="1500"/>
              <a:t>(CHESS),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1500"/>
              <a:t>Chuntida Harinnitisuk </a:t>
            </a:r>
            <a:r>
              <a:rPr lang="en" sz="1500"/>
              <a:t>(University of Texas Health San Antonio), </a:t>
            </a:r>
            <a:r>
              <a:rPr b="1" lang="en" sz="1500"/>
              <a:t>Amy Roberts </a:t>
            </a:r>
            <a:r>
              <a:rPr lang="en" sz="1500"/>
              <a:t>(University of Colorado Denver)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/>
          </a:p>
        </p:txBody>
      </p:sp>
      <p:sp>
        <p:nvSpPr>
          <p:cNvPr id="668" name="Google Shape;668;p64"/>
          <p:cNvSpPr txBox="1"/>
          <p:nvPr>
            <p:ph idx="10" type="dt"/>
          </p:nvPr>
        </p:nvSpPr>
        <p:spPr>
          <a:xfrm>
            <a:off x="511347" y="4816603"/>
            <a:ext cx="1200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11/9/23</a:t>
            </a:r>
            <a:endParaRPr/>
          </a:p>
        </p:txBody>
      </p:sp>
      <p:sp>
        <p:nvSpPr>
          <p:cNvPr id="669" name="Google Shape;669;p64"/>
          <p:cNvSpPr txBox="1"/>
          <p:nvPr>
            <p:ph idx="12" type="sldNum"/>
          </p:nvPr>
        </p:nvSpPr>
        <p:spPr>
          <a:xfrm>
            <a:off x="6021441" y="4590936"/>
            <a:ext cx="2900400" cy="6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0" name="Google Shape;67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3821" y="1988495"/>
            <a:ext cx="1200151" cy="12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523" y="1989280"/>
            <a:ext cx="12001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9711" y="1989280"/>
            <a:ext cx="1200151" cy="12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98365" y="1985410"/>
            <a:ext cx="1122377" cy="1207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93736" y="1989288"/>
            <a:ext cx="1200152" cy="1200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39575" y="1986181"/>
            <a:ext cx="1039314" cy="120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6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25221" y="1995856"/>
            <a:ext cx="1244438" cy="11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6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9169" y="-1"/>
            <a:ext cx="1978275" cy="10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5"/>
          <p:cNvSpPr txBox="1"/>
          <p:nvPr>
            <p:ph type="ctrTitle"/>
          </p:nvPr>
        </p:nvSpPr>
        <p:spPr>
          <a:xfrm>
            <a:off x="383511" y="1072686"/>
            <a:ext cx="6088800" cy="12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en"/>
              <a:t>Navigating Data Expansion: Coping with Storage Islands</a:t>
            </a:r>
            <a:br>
              <a:rPr lang="en"/>
            </a:br>
            <a:r>
              <a:rPr lang="en"/>
              <a:t>and Data Analysis Complexity</a:t>
            </a:r>
            <a:endParaRPr/>
          </a:p>
        </p:txBody>
      </p:sp>
      <p:sp>
        <p:nvSpPr>
          <p:cNvPr id="684" name="Google Shape;684;p65"/>
          <p:cNvSpPr txBox="1"/>
          <p:nvPr>
            <p:ph idx="1" type="subTitle"/>
          </p:nvPr>
        </p:nvSpPr>
        <p:spPr>
          <a:xfrm>
            <a:off x="437985" y="3500037"/>
            <a:ext cx="6088800" cy="10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Chuntida Harinnitisuk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"/>
              <a:t>Director, Enterprise Systems and Operations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"/>
              <a:t>UT Health San Antonio </a:t>
            </a:r>
            <a:endParaRPr/>
          </a:p>
        </p:txBody>
      </p:sp>
      <p:sp>
        <p:nvSpPr>
          <p:cNvPr id="685" name="Google Shape;685;p65"/>
          <p:cNvSpPr txBox="1"/>
          <p:nvPr>
            <p:ph idx="10" type="dt"/>
          </p:nvPr>
        </p:nvSpPr>
        <p:spPr>
          <a:xfrm>
            <a:off x="557860" y="4838402"/>
            <a:ext cx="900300" cy="1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11/16/20203</a:t>
            </a:r>
            <a:endParaRPr/>
          </a:p>
        </p:txBody>
      </p:sp>
      <p:sp>
        <p:nvSpPr>
          <p:cNvPr id="686" name="Google Shape;686;p65"/>
          <p:cNvSpPr txBox="1"/>
          <p:nvPr>
            <p:ph idx="12" type="sldNum"/>
          </p:nvPr>
        </p:nvSpPr>
        <p:spPr>
          <a:xfrm>
            <a:off x="6162206" y="3612452"/>
            <a:ext cx="310200" cy="1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3838" y="1064398"/>
            <a:ext cx="3665597" cy="2691927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3" name="Google Shape;173;p30"/>
          <p:cNvSpPr txBox="1"/>
          <p:nvPr>
            <p:ph type="title"/>
          </p:nvPr>
        </p:nvSpPr>
        <p:spPr>
          <a:xfrm>
            <a:off x="457200" y="1297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None/>
            </a:pPr>
            <a:r>
              <a:rPr b="1" lang="en" sz="3200">
                <a:solidFill>
                  <a:schemeClr val="dk1"/>
                </a:solidFill>
              </a:rPr>
              <a:t>National Science Data Fabric</a:t>
            </a:r>
            <a:endParaRPr b="1" sz="3200">
              <a:solidFill>
                <a:schemeClr val="dk1"/>
              </a:solidFill>
            </a:endParaRPr>
          </a:p>
        </p:txBody>
      </p:sp>
      <p:grpSp>
        <p:nvGrpSpPr>
          <p:cNvPr id="174" name="Google Shape;174;p30"/>
          <p:cNvGrpSpPr/>
          <p:nvPr/>
        </p:nvGrpSpPr>
        <p:grpSpPr>
          <a:xfrm>
            <a:off x="6555784" y="1744176"/>
            <a:ext cx="1221693" cy="1135796"/>
            <a:chOff x="2896975" y="2265575"/>
            <a:chExt cx="1064100" cy="997800"/>
          </a:xfrm>
        </p:grpSpPr>
        <p:sp>
          <p:nvSpPr>
            <p:cNvPr id="175" name="Google Shape;175;p30"/>
            <p:cNvSpPr/>
            <p:nvPr/>
          </p:nvSpPr>
          <p:spPr>
            <a:xfrm>
              <a:off x="2896975" y="2265575"/>
              <a:ext cx="1064100" cy="997800"/>
            </a:xfrm>
            <a:prstGeom prst="ellipse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6" name="Google Shape;176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71192" y="2551337"/>
              <a:ext cx="915650" cy="478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7" name="Google Shape;177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000" y="1602813"/>
            <a:ext cx="5183027" cy="297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4286050"/>
            <a:ext cx="1010507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0515" y="4286050"/>
            <a:ext cx="1010507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45153" y="4286050"/>
            <a:ext cx="1010507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44427" y="4286050"/>
            <a:ext cx="1010507" cy="8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0"/>
          <p:cNvSpPr txBox="1"/>
          <p:nvPr/>
        </p:nvSpPr>
        <p:spPr>
          <a:xfrm>
            <a:off x="0" y="987175"/>
            <a:ext cx="5302200" cy="585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Integrate existing infrastructure (e.g., Fabric) seamlessly for users</a:t>
            </a:r>
            <a:r>
              <a:rPr i="0" lang="en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●"/>
            </a:pPr>
            <a:r>
              <a:rPr i="0" lang="en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Link Cloud providers, Internet services, and user interfaces</a:t>
            </a:r>
            <a:endParaRPr i="0" sz="1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0"/>
          <p:cNvSpPr txBox="1"/>
          <p:nvPr/>
        </p:nvSpPr>
        <p:spPr>
          <a:xfrm>
            <a:off x="4879806" y="3789844"/>
            <a:ext cx="4259100" cy="73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Implement comprehensive software stack and interfaces </a:t>
            </a:r>
            <a:endParaRPr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●"/>
            </a:pPr>
            <a:r>
              <a:rPr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Tighty couple facilities, services, and AI through AI-assisted software tools and data repositories</a:t>
            </a:r>
            <a:endParaRPr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3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635494" y="4647215"/>
            <a:ext cx="451355" cy="47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883868" y="4286050"/>
            <a:ext cx="1010507" cy="8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6"/>
          <p:cNvSpPr txBox="1"/>
          <p:nvPr>
            <p:ph idx="10" type="dt"/>
          </p:nvPr>
        </p:nvSpPr>
        <p:spPr>
          <a:xfrm>
            <a:off x="385763" y="3614550"/>
            <a:ext cx="900300" cy="1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11/15/23</a:t>
            </a:r>
            <a:endParaRPr/>
          </a:p>
        </p:txBody>
      </p:sp>
      <p:sp>
        <p:nvSpPr>
          <p:cNvPr id="693" name="Google Shape;693;p66"/>
          <p:cNvSpPr txBox="1"/>
          <p:nvPr>
            <p:ph idx="12" type="sldNum"/>
          </p:nvPr>
        </p:nvSpPr>
        <p:spPr>
          <a:xfrm>
            <a:off x="6162206" y="3614550"/>
            <a:ext cx="310200" cy="1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screenshot of a website&#10;&#10;Description automatically generated" id="694" name="Google Shape;69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233" y="230826"/>
            <a:ext cx="5829300" cy="3018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medical information&#10;&#10;Description automatically generated" id="695" name="Google Shape;695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233" y="2423347"/>
            <a:ext cx="5829303" cy="192367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66"/>
          <p:cNvSpPr txBox="1"/>
          <p:nvPr/>
        </p:nvSpPr>
        <p:spPr>
          <a:xfrm>
            <a:off x="6654162" y="1049893"/>
            <a:ext cx="2192400" cy="30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171717"/>
                </a:solidFill>
                <a:latin typeface="Nunito Sans"/>
                <a:ea typeface="Nunito Sans"/>
                <a:cs typeface="Nunito Sans"/>
                <a:sym typeface="Nunito Sans"/>
              </a:rPr>
              <a:t>We Make Lives Better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171717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A0A0A"/>
                </a:solidFill>
                <a:latin typeface="Nunito Sans"/>
                <a:ea typeface="Nunito Sans"/>
                <a:cs typeface="Nunito Sans"/>
                <a:sym typeface="Nunito Sans"/>
              </a:rPr>
              <a:t>UT Health San Antonio is a dynamic and rapidly expanding health science center with six professional schools with missions of education, clinical care, research and community service. With a budget of $1.23 billion dollars, a work force of 7,900 and a research portfolio of more than $360 million, UT Health San Antonio is quickly rising in prominence among academic medical centers in the United States.</a:t>
            </a:r>
            <a:endParaRPr b="0" i="0" sz="1100" u="none" cap="none" strike="noStrike">
              <a:solidFill>
                <a:srgbClr val="171717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descr="A collage of medical images&#10;&#10;Description automatically generated" id="697" name="Google Shape;697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233" y="1049894"/>
            <a:ext cx="5829300" cy="3719648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66"/>
          <p:cNvSpPr txBox="1"/>
          <p:nvPr/>
        </p:nvSpPr>
        <p:spPr>
          <a:xfrm>
            <a:off x="6575522" y="319303"/>
            <a:ext cx="2271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Making a Difference Through Research </a:t>
            </a:r>
            <a:endParaRPr sz="12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descr="A brown background with white text&#10;&#10;Description automatically generated" id="699" name="Google Shape;699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14842" y="834844"/>
            <a:ext cx="2192311" cy="12076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rown sign with white text&#10;&#10;Description automatically generated" id="700" name="Google Shape;700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14842" y="2154979"/>
            <a:ext cx="2192312" cy="13917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rown sign with white text&#10;&#10;Description automatically generated" id="701" name="Google Shape;701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14842" y="3659207"/>
            <a:ext cx="2192311" cy="1395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67"/>
          <p:cNvSpPr/>
          <p:nvPr/>
        </p:nvSpPr>
        <p:spPr>
          <a:xfrm>
            <a:off x="2686166" y="1004508"/>
            <a:ext cx="1185000" cy="2781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C9E3C4"/>
              </a:gs>
              <a:gs pos="100000">
                <a:srgbClr val="A0CF96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Unstructured Storage Tier 1</a:t>
            </a:r>
            <a:endParaRPr sz="1100"/>
          </a:p>
        </p:txBody>
      </p:sp>
      <p:sp>
        <p:nvSpPr>
          <p:cNvPr id="708" name="Google Shape;708;p67"/>
          <p:cNvSpPr/>
          <p:nvPr/>
        </p:nvSpPr>
        <p:spPr>
          <a:xfrm>
            <a:off x="217660" y="2290855"/>
            <a:ext cx="1732800" cy="3966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9BDBB"/>
              </a:gs>
              <a:gs pos="100000">
                <a:srgbClr val="7A9C99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 TB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 / File shares</a:t>
            </a:r>
            <a:endParaRPr sz="1100"/>
          </a:p>
        </p:txBody>
      </p:sp>
      <p:sp>
        <p:nvSpPr>
          <p:cNvPr id="709" name="Google Shape;709;p67"/>
          <p:cNvSpPr/>
          <p:nvPr/>
        </p:nvSpPr>
        <p:spPr>
          <a:xfrm>
            <a:off x="226003" y="783017"/>
            <a:ext cx="1732800" cy="738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0DEE7"/>
              </a:gs>
              <a:gs pos="100000">
                <a:srgbClr val="76C9D9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PB +++ (25-50 TB/mo)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Scientific instruments, clinical,  nextGen sequencers, Cryo-EM, Optical Imaging, media RAW/archive data </a:t>
            </a:r>
            <a:endParaRPr sz="1100"/>
          </a:p>
        </p:txBody>
      </p:sp>
      <p:sp>
        <p:nvSpPr>
          <p:cNvPr id="710" name="Google Shape;710;p67"/>
          <p:cNvSpPr txBox="1"/>
          <p:nvPr>
            <p:ph type="title"/>
          </p:nvPr>
        </p:nvSpPr>
        <p:spPr>
          <a:xfrm>
            <a:off x="385310" y="81386"/>
            <a:ext cx="85071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Challenges of Riding the Data Tsunami!</a:t>
            </a:r>
            <a:endParaRPr/>
          </a:p>
        </p:txBody>
      </p:sp>
      <p:sp>
        <p:nvSpPr>
          <p:cNvPr id="711" name="Google Shape;711;p67"/>
          <p:cNvSpPr/>
          <p:nvPr/>
        </p:nvSpPr>
        <p:spPr>
          <a:xfrm>
            <a:off x="6399660" y="855752"/>
            <a:ext cx="2397816" cy="527688"/>
          </a:xfrm>
          <a:prstGeom prst="cloud">
            <a:avLst/>
          </a:prstGeom>
          <a:gradFill>
            <a:gsLst>
              <a:gs pos="0">
                <a:srgbClr val="B0DEE7"/>
              </a:gs>
              <a:gs pos="100000">
                <a:srgbClr val="76C9D9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Azure Archive storage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67"/>
          <p:cNvSpPr/>
          <p:nvPr/>
        </p:nvSpPr>
        <p:spPr>
          <a:xfrm>
            <a:off x="6282461" y="1427030"/>
            <a:ext cx="1339308" cy="352296"/>
          </a:xfrm>
          <a:prstGeom prst="cloud">
            <a:avLst/>
          </a:prstGeom>
          <a:gradFill>
            <a:gsLst>
              <a:gs pos="0">
                <a:srgbClr val="B0DEE7"/>
              </a:gs>
              <a:gs pos="100000">
                <a:srgbClr val="76C9D9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TACC </a:t>
            </a:r>
            <a:endParaRPr sz="11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Ranch</a:t>
            </a:r>
            <a:endParaRPr sz="1100"/>
          </a:p>
        </p:txBody>
      </p:sp>
      <p:sp>
        <p:nvSpPr>
          <p:cNvPr id="713" name="Google Shape;713;p67"/>
          <p:cNvSpPr/>
          <p:nvPr/>
        </p:nvSpPr>
        <p:spPr>
          <a:xfrm>
            <a:off x="7486907" y="3126388"/>
            <a:ext cx="1433592" cy="496584"/>
          </a:xfrm>
          <a:prstGeom prst="clou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Azure NetApp Cloud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67"/>
          <p:cNvSpPr/>
          <p:nvPr/>
        </p:nvSpPr>
        <p:spPr>
          <a:xfrm>
            <a:off x="246636" y="4639774"/>
            <a:ext cx="1755972" cy="455544"/>
          </a:xfrm>
          <a:prstGeom prst="cloud">
            <a:avLst/>
          </a:prstGeom>
          <a:gradFill>
            <a:gsLst>
              <a:gs pos="0">
                <a:srgbClr val="E0D1C2"/>
              </a:gs>
              <a:gs pos="100000">
                <a:srgbClr val="CCB094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Resources Centers – BioBanks, Genomics resources</a:t>
            </a:r>
            <a:endParaRPr sz="1100"/>
          </a:p>
        </p:txBody>
      </p:sp>
      <p:sp>
        <p:nvSpPr>
          <p:cNvPr id="715" name="Google Shape;715;p67"/>
          <p:cNvSpPr/>
          <p:nvPr/>
        </p:nvSpPr>
        <p:spPr>
          <a:xfrm>
            <a:off x="231299" y="2792621"/>
            <a:ext cx="1755900" cy="3993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6DFDC"/>
              </a:gs>
              <a:gs pos="100000">
                <a:srgbClr val="83CCC6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400 TB -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 servers</a:t>
            </a:r>
            <a:endParaRPr sz="1100"/>
          </a:p>
        </p:txBody>
      </p:sp>
      <p:sp>
        <p:nvSpPr>
          <p:cNvPr id="716" name="Google Shape;716;p67"/>
          <p:cNvSpPr/>
          <p:nvPr/>
        </p:nvSpPr>
        <p:spPr>
          <a:xfrm>
            <a:off x="2156700" y="521696"/>
            <a:ext cx="3971700" cy="4442400"/>
          </a:xfrm>
          <a:prstGeom prst="roundRect">
            <a:avLst>
              <a:gd fmla="val 16667" name="adj"/>
            </a:avLst>
          </a:prstGeom>
          <a:noFill/>
          <a:ln cap="rnd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AD</a:t>
            </a:r>
            <a:endParaRPr sz="1100"/>
          </a:p>
        </p:txBody>
      </p:sp>
      <p:sp>
        <p:nvSpPr>
          <p:cNvPr id="717" name="Google Shape;717;p67"/>
          <p:cNvSpPr txBox="1"/>
          <p:nvPr/>
        </p:nvSpPr>
        <p:spPr>
          <a:xfrm>
            <a:off x="2742615" y="762346"/>
            <a:ext cx="13023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Data Center</a:t>
            </a:r>
            <a:endParaRPr sz="1100"/>
          </a:p>
        </p:txBody>
      </p:sp>
      <p:sp>
        <p:nvSpPr>
          <p:cNvPr id="718" name="Google Shape;718;p67"/>
          <p:cNvSpPr txBox="1"/>
          <p:nvPr/>
        </p:nvSpPr>
        <p:spPr>
          <a:xfrm>
            <a:off x="450822" y="551548"/>
            <a:ext cx="12507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Data Generators</a:t>
            </a:r>
            <a:endParaRPr sz="1100"/>
          </a:p>
        </p:txBody>
      </p:sp>
      <p:sp>
        <p:nvSpPr>
          <p:cNvPr id="719" name="Google Shape;719;p67"/>
          <p:cNvSpPr txBox="1"/>
          <p:nvPr/>
        </p:nvSpPr>
        <p:spPr>
          <a:xfrm>
            <a:off x="3684405" y="538559"/>
            <a:ext cx="1655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On-prem Storage </a:t>
            </a:r>
            <a:r>
              <a:rPr b="1" lang="en" sz="11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100"/>
          </a:p>
        </p:txBody>
      </p:sp>
      <p:sp>
        <p:nvSpPr>
          <p:cNvPr id="720" name="Google Shape;720;p67"/>
          <p:cNvSpPr/>
          <p:nvPr/>
        </p:nvSpPr>
        <p:spPr>
          <a:xfrm>
            <a:off x="3563149" y="4191455"/>
            <a:ext cx="792600" cy="3822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B0DEE7"/>
              </a:gs>
              <a:gs pos="100000">
                <a:srgbClr val="76C9D9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Unstructured EOL</a:t>
            </a:r>
            <a:endParaRPr sz="1100"/>
          </a:p>
        </p:txBody>
      </p:sp>
      <p:sp>
        <p:nvSpPr>
          <p:cNvPr id="721" name="Google Shape;721;p67"/>
          <p:cNvSpPr/>
          <p:nvPr/>
        </p:nvSpPr>
        <p:spPr>
          <a:xfrm>
            <a:off x="2517989" y="4250793"/>
            <a:ext cx="891000" cy="488100"/>
          </a:xfrm>
          <a:prstGeom prst="can">
            <a:avLst>
              <a:gd fmla="val 25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Object Storage EOL</a:t>
            </a:r>
            <a:endParaRPr sz="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67"/>
          <p:cNvSpPr/>
          <p:nvPr/>
        </p:nvSpPr>
        <p:spPr>
          <a:xfrm>
            <a:off x="246636" y="1702697"/>
            <a:ext cx="1732800" cy="49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9BDBB"/>
              </a:gs>
              <a:gs pos="100000">
                <a:srgbClr val="7A9C99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TB++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Clinics and Hospitals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PACS, IoT</a:t>
            </a:r>
            <a:endParaRPr sz="1100"/>
          </a:p>
        </p:txBody>
      </p:sp>
      <p:pic>
        <p:nvPicPr>
          <p:cNvPr descr="Medical outline" id="723" name="Google Shape;72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956" y="1785293"/>
            <a:ext cx="228687" cy="228687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67"/>
          <p:cNvSpPr/>
          <p:nvPr/>
        </p:nvSpPr>
        <p:spPr>
          <a:xfrm>
            <a:off x="4655438" y="1071289"/>
            <a:ext cx="1167600" cy="698100"/>
          </a:xfrm>
          <a:prstGeom prst="can">
            <a:avLst>
              <a:gd fmla="val 25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Unstructured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Tier 3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67"/>
          <p:cNvSpPr txBox="1"/>
          <p:nvPr/>
        </p:nvSpPr>
        <p:spPr>
          <a:xfrm>
            <a:off x="4691876" y="801023"/>
            <a:ext cx="9915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 Data Center</a:t>
            </a:r>
            <a:endParaRPr sz="1100"/>
          </a:p>
        </p:txBody>
      </p:sp>
      <p:sp>
        <p:nvSpPr>
          <p:cNvPr id="726" name="Google Shape;726;p67"/>
          <p:cNvSpPr/>
          <p:nvPr/>
        </p:nvSpPr>
        <p:spPr>
          <a:xfrm>
            <a:off x="2686166" y="1249236"/>
            <a:ext cx="1185000" cy="3825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A9BDBB"/>
              </a:gs>
              <a:gs pos="100000">
                <a:srgbClr val="7A9C99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Unstructured Storage Tier 2</a:t>
            </a:r>
            <a:endParaRPr sz="1100"/>
          </a:p>
        </p:txBody>
      </p:sp>
      <p:sp>
        <p:nvSpPr>
          <p:cNvPr id="727" name="Google Shape;727;p67"/>
          <p:cNvSpPr/>
          <p:nvPr/>
        </p:nvSpPr>
        <p:spPr>
          <a:xfrm>
            <a:off x="2677275" y="1561578"/>
            <a:ext cx="1185000" cy="5628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B0DEE7"/>
              </a:gs>
              <a:gs pos="100000">
                <a:srgbClr val="76C9D9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Unstructured Storage Tier 3</a:t>
            </a:r>
            <a:endParaRPr sz="1100"/>
          </a:p>
        </p:txBody>
      </p:sp>
      <p:sp>
        <p:nvSpPr>
          <p:cNvPr id="728" name="Google Shape;728;p67"/>
          <p:cNvSpPr/>
          <p:nvPr/>
        </p:nvSpPr>
        <p:spPr>
          <a:xfrm>
            <a:off x="2677275" y="2183798"/>
            <a:ext cx="1167300" cy="2676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B6DFDC"/>
              </a:gs>
              <a:gs pos="100000">
                <a:srgbClr val="83CCC6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Storage</a:t>
            </a:r>
            <a:endParaRPr sz="1100"/>
          </a:p>
        </p:txBody>
      </p:sp>
      <p:sp>
        <p:nvSpPr>
          <p:cNvPr id="729" name="Google Shape;729;p67"/>
          <p:cNvSpPr/>
          <p:nvPr/>
        </p:nvSpPr>
        <p:spPr>
          <a:xfrm>
            <a:off x="2677275" y="2520394"/>
            <a:ext cx="1167300" cy="2676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B6DFDC"/>
              </a:gs>
              <a:gs pos="100000">
                <a:srgbClr val="83CCC6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Storage</a:t>
            </a:r>
            <a:endParaRPr sz="1100"/>
          </a:p>
        </p:txBody>
      </p:sp>
      <p:sp>
        <p:nvSpPr>
          <p:cNvPr id="730" name="Google Shape;730;p67"/>
          <p:cNvSpPr/>
          <p:nvPr/>
        </p:nvSpPr>
        <p:spPr>
          <a:xfrm>
            <a:off x="2677275" y="2854890"/>
            <a:ext cx="1167300" cy="4128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B6DFDC"/>
              </a:gs>
              <a:gs pos="100000">
                <a:srgbClr val="83CCC6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Storage</a:t>
            </a:r>
            <a:endParaRPr sz="1100"/>
          </a:p>
        </p:txBody>
      </p:sp>
      <p:sp>
        <p:nvSpPr>
          <p:cNvPr id="731" name="Google Shape;731;p67"/>
          <p:cNvSpPr/>
          <p:nvPr/>
        </p:nvSpPr>
        <p:spPr>
          <a:xfrm>
            <a:off x="2713747" y="3829685"/>
            <a:ext cx="1172400" cy="3618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B6DFDC"/>
              </a:gs>
              <a:gs pos="100000">
                <a:srgbClr val="83CCC6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Block Storage EOL</a:t>
            </a:r>
            <a:endParaRPr sz="1100"/>
          </a:p>
        </p:txBody>
      </p:sp>
      <p:sp>
        <p:nvSpPr>
          <p:cNvPr id="732" name="Google Shape;732;p67"/>
          <p:cNvSpPr/>
          <p:nvPr/>
        </p:nvSpPr>
        <p:spPr>
          <a:xfrm>
            <a:off x="4675040" y="1913657"/>
            <a:ext cx="1148100" cy="447300"/>
          </a:xfrm>
          <a:prstGeom prst="can">
            <a:avLst>
              <a:gd fmla="val 25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Backup Disk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67"/>
          <p:cNvSpPr/>
          <p:nvPr/>
        </p:nvSpPr>
        <p:spPr>
          <a:xfrm>
            <a:off x="4655783" y="3152051"/>
            <a:ext cx="1167300" cy="4239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B6DFDC"/>
              </a:gs>
              <a:gs pos="100000">
                <a:srgbClr val="83CCC6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Storage</a:t>
            </a:r>
            <a:endParaRPr sz="1100"/>
          </a:p>
        </p:txBody>
      </p:sp>
      <p:sp>
        <p:nvSpPr>
          <p:cNvPr id="734" name="Google Shape;734;p67"/>
          <p:cNvSpPr/>
          <p:nvPr/>
        </p:nvSpPr>
        <p:spPr>
          <a:xfrm>
            <a:off x="4675040" y="3886514"/>
            <a:ext cx="1172400" cy="4059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B6DFDC"/>
              </a:gs>
              <a:gs pos="100000">
                <a:srgbClr val="83CCC6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Block Storage EOL</a:t>
            </a:r>
            <a:endParaRPr sz="1100"/>
          </a:p>
        </p:txBody>
      </p:sp>
      <p:sp>
        <p:nvSpPr>
          <p:cNvPr id="735" name="Google Shape;735;p67"/>
          <p:cNvSpPr/>
          <p:nvPr/>
        </p:nvSpPr>
        <p:spPr>
          <a:xfrm>
            <a:off x="2698967" y="3332196"/>
            <a:ext cx="1158300" cy="4380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C9E3C4"/>
              </a:gs>
              <a:gs pos="100000">
                <a:srgbClr val="A0CF96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Unstructured Storage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Tier 1</a:t>
            </a:r>
            <a:endParaRPr sz="1100"/>
          </a:p>
        </p:txBody>
      </p:sp>
      <p:sp>
        <p:nvSpPr>
          <p:cNvPr id="736" name="Google Shape;736;p67"/>
          <p:cNvSpPr/>
          <p:nvPr/>
        </p:nvSpPr>
        <p:spPr>
          <a:xfrm>
            <a:off x="239290" y="3277510"/>
            <a:ext cx="1755900" cy="474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C9E3C4"/>
              </a:gs>
              <a:gs pos="100000">
                <a:srgbClr val="A0CF96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500 TB + (10 TB/mo)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GENIE HPC, GPU desktops</a:t>
            </a:r>
            <a:endParaRPr sz="1100"/>
          </a:p>
        </p:txBody>
      </p:sp>
      <p:pic>
        <p:nvPicPr>
          <p:cNvPr descr="DNA outline" id="737" name="Google Shape;737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044" y="1177855"/>
            <a:ext cx="267629" cy="2676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s outline" id="738" name="Google Shape;738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665" y="2301277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rver outline" id="739" name="Google Shape;739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0232" y="2832287"/>
            <a:ext cx="323766" cy="323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cessor outline" id="740" name="Google Shape;740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7484" y="3363691"/>
            <a:ext cx="267629" cy="26762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67"/>
          <p:cNvSpPr/>
          <p:nvPr/>
        </p:nvSpPr>
        <p:spPr>
          <a:xfrm>
            <a:off x="246636" y="4277343"/>
            <a:ext cx="1739700" cy="346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PB ++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Backup &amp; Replication Target</a:t>
            </a:r>
            <a:endParaRPr sz="1100"/>
          </a:p>
        </p:txBody>
      </p:sp>
      <p:sp>
        <p:nvSpPr>
          <p:cNvPr id="742" name="Google Shape;742;p67"/>
          <p:cNvSpPr/>
          <p:nvPr/>
        </p:nvSpPr>
        <p:spPr>
          <a:xfrm>
            <a:off x="6197291" y="521696"/>
            <a:ext cx="2785200" cy="4442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67"/>
          <p:cNvSpPr/>
          <p:nvPr/>
        </p:nvSpPr>
        <p:spPr>
          <a:xfrm>
            <a:off x="7621811" y="2052980"/>
            <a:ext cx="1221048" cy="496584"/>
          </a:xfrm>
          <a:prstGeom prst="cloud">
            <a:avLst/>
          </a:prstGeom>
          <a:gradFill>
            <a:gsLst>
              <a:gs pos="0">
                <a:srgbClr val="A9BDBB"/>
              </a:gs>
              <a:gs pos="100000">
                <a:srgbClr val="7A9C99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OneDrive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67"/>
          <p:cNvSpPr/>
          <p:nvPr/>
        </p:nvSpPr>
        <p:spPr>
          <a:xfrm>
            <a:off x="6297798" y="2023799"/>
            <a:ext cx="1221048" cy="496584"/>
          </a:xfrm>
          <a:prstGeom prst="cloud">
            <a:avLst/>
          </a:prstGeom>
          <a:gradFill>
            <a:gsLst>
              <a:gs pos="0">
                <a:srgbClr val="A9BDBB"/>
              </a:gs>
              <a:gs pos="100000">
                <a:srgbClr val="7A9C99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Box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67"/>
          <p:cNvSpPr/>
          <p:nvPr/>
        </p:nvSpPr>
        <p:spPr>
          <a:xfrm>
            <a:off x="6449168" y="4176346"/>
            <a:ext cx="1215972" cy="433728"/>
          </a:xfrm>
          <a:prstGeom prst="cloud">
            <a:avLst/>
          </a:prstGeom>
          <a:gradFill>
            <a:gsLst>
              <a:gs pos="0">
                <a:srgbClr val="E0D1C2"/>
              </a:gs>
              <a:gs pos="100000">
                <a:srgbClr val="CCB094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Repository</a:t>
            </a:r>
            <a:endParaRPr sz="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46" name="Google Shape;746;p67"/>
          <p:cNvCxnSpPr/>
          <p:nvPr/>
        </p:nvCxnSpPr>
        <p:spPr>
          <a:xfrm>
            <a:off x="4457700" y="758202"/>
            <a:ext cx="0" cy="4206000"/>
          </a:xfrm>
          <a:prstGeom prst="straightConnector1">
            <a:avLst/>
          </a:prstGeom>
          <a:noFill/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7" name="Google Shape;747;p67"/>
          <p:cNvSpPr/>
          <p:nvPr/>
        </p:nvSpPr>
        <p:spPr>
          <a:xfrm>
            <a:off x="6367073" y="3562186"/>
            <a:ext cx="1433592" cy="446040"/>
          </a:xfrm>
          <a:prstGeom prst="clou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Epic Cloud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67"/>
          <p:cNvSpPr/>
          <p:nvPr/>
        </p:nvSpPr>
        <p:spPr>
          <a:xfrm>
            <a:off x="3465887" y="4623462"/>
            <a:ext cx="627000" cy="298500"/>
          </a:xfrm>
          <a:prstGeom prst="can">
            <a:avLst>
              <a:gd fmla="val 25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Backup Disk EOL</a:t>
            </a:r>
            <a:endParaRPr sz="1100"/>
          </a:p>
        </p:txBody>
      </p:sp>
      <p:sp>
        <p:nvSpPr>
          <p:cNvPr id="749" name="Google Shape;749;p67"/>
          <p:cNvSpPr/>
          <p:nvPr/>
        </p:nvSpPr>
        <p:spPr>
          <a:xfrm>
            <a:off x="4675040" y="2505144"/>
            <a:ext cx="1167300" cy="3645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B6DFDC"/>
              </a:gs>
              <a:gs pos="100000">
                <a:srgbClr val="83CCC6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Storage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67"/>
          <p:cNvSpPr/>
          <p:nvPr/>
        </p:nvSpPr>
        <p:spPr>
          <a:xfrm>
            <a:off x="246637" y="3818741"/>
            <a:ext cx="1715100" cy="405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??? TB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labs, external drives, DVDs, CDs</a:t>
            </a:r>
            <a:endParaRPr sz="1100"/>
          </a:p>
        </p:txBody>
      </p:sp>
      <p:sp>
        <p:nvSpPr>
          <p:cNvPr id="751" name="Google Shape;751;p67"/>
          <p:cNvSpPr/>
          <p:nvPr/>
        </p:nvSpPr>
        <p:spPr>
          <a:xfrm>
            <a:off x="7503473" y="1433068"/>
            <a:ext cx="1339308" cy="352296"/>
          </a:xfrm>
          <a:prstGeom prst="cloud">
            <a:avLst/>
          </a:prstGeom>
          <a:gradFill>
            <a:gsLst>
              <a:gs pos="0">
                <a:srgbClr val="B0DEE7"/>
              </a:gs>
              <a:gs pos="100000">
                <a:srgbClr val="76C9D9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TACC </a:t>
            </a:r>
            <a:endParaRPr sz="11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Corral</a:t>
            </a:r>
            <a:endParaRPr sz="1100"/>
          </a:p>
        </p:txBody>
      </p:sp>
      <p:sp>
        <p:nvSpPr>
          <p:cNvPr id="752" name="Google Shape;752;p67"/>
          <p:cNvSpPr/>
          <p:nvPr/>
        </p:nvSpPr>
        <p:spPr>
          <a:xfrm>
            <a:off x="7309037" y="4393241"/>
            <a:ext cx="1215972" cy="433728"/>
          </a:xfrm>
          <a:prstGeom prst="cloud">
            <a:avLst/>
          </a:prstGeom>
          <a:gradFill>
            <a:gsLst>
              <a:gs pos="0">
                <a:srgbClr val="FFFF00"/>
              </a:gs>
              <a:gs pos="100000">
                <a:srgbClr val="CCB094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Repository</a:t>
            </a:r>
            <a:endParaRPr sz="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67"/>
          <p:cNvSpPr txBox="1"/>
          <p:nvPr/>
        </p:nvSpPr>
        <p:spPr>
          <a:xfrm>
            <a:off x="6699851" y="578753"/>
            <a:ext cx="1908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National &amp; Cloud Resources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67"/>
          <p:cNvSpPr/>
          <p:nvPr/>
        </p:nvSpPr>
        <p:spPr>
          <a:xfrm>
            <a:off x="6404108" y="2786534"/>
            <a:ext cx="1433592" cy="446040"/>
          </a:xfrm>
          <a:prstGeom prst="clou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AWS S3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67"/>
          <p:cNvSpPr/>
          <p:nvPr/>
        </p:nvSpPr>
        <p:spPr>
          <a:xfrm>
            <a:off x="7725673" y="2395879"/>
            <a:ext cx="1221048" cy="496584"/>
          </a:xfrm>
          <a:prstGeom prst="cloud">
            <a:avLst/>
          </a:prstGeom>
          <a:gradFill>
            <a:gsLst>
              <a:gs pos="0">
                <a:srgbClr val="A9BDBB"/>
              </a:gs>
              <a:gs pos="100000">
                <a:srgbClr val="7A9C99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SharePoint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68"/>
          <p:cNvSpPr txBox="1"/>
          <p:nvPr>
            <p:ph type="title"/>
          </p:nvPr>
        </p:nvSpPr>
        <p:spPr>
          <a:xfrm>
            <a:off x="489857" y="239070"/>
            <a:ext cx="81645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lang="en" sz="1800"/>
              <a:t>Challenges of supporting Multi-Modality Clinical Research and Life Science Workflows Analysis</a:t>
            </a:r>
            <a:br>
              <a:rPr lang="en" sz="1400">
                <a:latin typeface="Calibri"/>
                <a:ea typeface="Calibri"/>
                <a:cs typeface="Calibri"/>
                <a:sym typeface="Calibri"/>
              </a:rPr>
            </a:br>
            <a:endParaRPr b="1" sz="1400"/>
          </a:p>
        </p:txBody>
      </p:sp>
      <p:pic>
        <p:nvPicPr>
          <p:cNvPr descr="Diagram&#10;&#10;Description automatically generated" id="762" name="Google Shape;762;p6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6094" y="2745293"/>
            <a:ext cx="5990400" cy="224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68"/>
          <p:cNvSpPr txBox="1"/>
          <p:nvPr/>
        </p:nvSpPr>
        <p:spPr>
          <a:xfrm>
            <a:off x="3034631" y="712624"/>
            <a:ext cx="1885500" cy="1423800"/>
          </a:xfrm>
          <a:prstGeom prst="rect">
            <a:avLst/>
          </a:prstGeom>
          <a:gradFill>
            <a:gsLst>
              <a:gs pos="0">
                <a:srgbClr val="BCD4ED"/>
              </a:gs>
              <a:gs pos="100000">
                <a:srgbClr val="85B4E0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Management Lifecycle </a:t>
            </a:r>
            <a:endParaRPr sz="11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Lake /Repository</a:t>
            </a:r>
            <a:endParaRPr sz="11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Curation</a:t>
            </a:r>
            <a:endParaRPr sz="11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and Data Processing</a:t>
            </a:r>
            <a:endParaRPr sz="11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Workflow</a:t>
            </a:r>
            <a:endParaRPr sz="11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Transfer Mgmt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Sequencing</a:t>
            </a:r>
            <a:endParaRPr sz="1100"/>
          </a:p>
        </p:txBody>
      </p:sp>
      <p:pic>
        <p:nvPicPr>
          <p:cNvPr descr="Graphical user interface, application, Teams&#10;&#10;Description automatically generated" id="764" name="Google Shape;764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77534" y="738265"/>
            <a:ext cx="825019" cy="200499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68"/>
          <p:cNvSpPr txBox="1"/>
          <p:nvPr/>
        </p:nvSpPr>
        <p:spPr>
          <a:xfrm>
            <a:off x="5009337" y="728573"/>
            <a:ext cx="1365300" cy="1593000"/>
          </a:xfrm>
          <a:prstGeom prst="rect">
            <a:avLst/>
          </a:prstGeom>
          <a:gradFill>
            <a:gsLst>
              <a:gs pos="0">
                <a:srgbClr val="BCD4ED"/>
              </a:gs>
              <a:gs pos="100000">
                <a:srgbClr val="85B4E0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Community</a:t>
            </a:r>
            <a:endParaRPr sz="11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Doctors</a:t>
            </a:r>
            <a:endParaRPr sz="11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RII</a:t>
            </a:r>
            <a:endParaRPr sz="11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Pathology</a:t>
            </a:r>
            <a:endParaRPr sz="11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Biggs/Brain Health</a:t>
            </a:r>
            <a:endParaRPr sz="11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Bioinformatics</a:t>
            </a:r>
            <a:endParaRPr sz="11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Faculty</a:t>
            </a:r>
            <a:endParaRPr sz="1100"/>
          </a:p>
        </p:txBody>
      </p:sp>
      <p:pic>
        <p:nvPicPr>
          <p:cNvPr descr="Graphical user interface, application&#10;&#10;Description automatically generated" id="766" name="Google Shape;766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34522" y="704861"/>
            <a:ext cx="1268885" cy="1790537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68"/>
          <p:cNvSpPr/>
          <p:nvPr/>
        </p:nvSpPr>
        <p:spPr>
          <a:xfrm>
            <a:off x="2366712" y="963014"/>
            <a:ext cx="629700" cy="4710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E0D1C2"/>
              </a:gs>
              <a:gs pos="100000">
                <a:srgbClr val="CCB094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68"/>
          <p:cNvSpPr/>
          <p:nvPr/>
        </p:nvSpPr>
        <p:spPr>
          <a:xfrm>
            <a:off x="6615029" y="1006379"/>
            <a:ext cx="843300" cy="396600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E0D1C2"/>
              </a:gs>
              <a:gs pos="100000">
                <a:srgbClr val="CCB094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68"/>
          <p:cNvSpPr txBox="1"/>
          <p:nvPr/>
        </p:nvSpPr>
        <p:spPr>
          <a:xfrm>
            <a:off x="287739" y="2935134"/>
            <a:ext cx="1437900" cy="18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Need data-centric tools throughout the imaging and non-imaging data lifecycle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-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Organize large data</a:t>
            </a:r>
            <a:endParaRPr sz="11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-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Facilitate the reproducibility of data</a:t>
            </a:r>
            <a:endParaRPr sz="11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-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Sharing active data internally/externally</a:t>
            </a:r>
            <a:endParaRPr sz="1100"/>
          </a:p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-"/>
            </a:pPr>
            <a:r>
              <a:rPr lang="en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retention compliance</a:t>
            </a:r>
            <a:endParaRPr sz="1100"/>
          </a:p>
          <a:p>
            <a:pPr indent="-1524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r>
              <a:t/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68"/>
          <p:cNvSpPr/>
          <p:nvPr/>
        </p:nvSpPr>
        <p:spPr>
          <a:xfrm>
            <a:off x="2057400" y="3524076"/>
            <a:ext cx="5763600" cy="1468500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raphical user interface, application&#10;&#10;Description automatically generated" id="771" name="Google Shape;771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6392" y="817090"/>
            <a:ext cx="652021" cy="419156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68"/>
          <p:cNvSpPr txBox="1"/>
          <p:nvPr/>
        </p:nvSpPr>
        <p:spPr>
          <a:xfrm>
            <a:off x="3888502" y="1959625"/>
            <a:ext cx="1885500" cy="915900"/>
          </a:xfrm>
          <a:prstGeom prst="rect">
            <a:avLst/>
          </a:prstGeom>
          <a:gradFill>
            <a:gsLst>
              <a:gs pos="0">
                <a:srgbClr val="BCD4ED"/>
              </a:gs>
              <a:gs pos="100000">
                <a:srgbClr val="85B4E0">
                  <a:alpha val="73725"/>
                </a:srgbClr>
              </a:gs>
            </a:gsLst>
            <a:lin ang="5400012" scaled="0"/>
          </a:gradFill>
          <a:ln cap="rnd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 Tools 100+</a:t>
            </a:r>
            <a:endParaRPr sz="11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Visualizing Sequence</a:t>
            </a:r>
            <a:endParaRPr sz="11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building</a:t>
            </a:r>
            <a:endParaRPr sz="11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Analysis</a:t>
            </a:r>
            <a:endParaRPr sz="1100"/>
          </a:p>
          <a:p>
            <a:pPr indent="-2222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 Reconstruction</a:t>
            </a:r>
            <a:endParaRPr sz="1100"/>
          </a:p>
        </p:txBody>
      </p:sp>
      <p:sp>
        <p:nvSpPr>
          <p:cNvPr id="773" name="Google Shape;773;p68"/>
          <p:cNvSpPr txBox="1"/>
          <p:nvPr/>
        </p:nvSpPr>
        <p:spPr>
          <a:xfrm>
            <a:off x="614442" y="1278394"/>
            <a:ext cx="10698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Next-Gen Sequencer</a:t>
            </a:r>
            <a:endParaRPr sz="1100"/>
          </a:p>
        </p:txBody>
      </p:sp>
      <p:pic>
        <p:nvPicPr>
          <p:cNvPr descr="NTU Launches Cryo-Electron Microscopy Lab - Asian Scientist Magazine" id="774" name="Google Shape;774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5556" y="1505206"/>
            <a:ext cx="843269" cy="615619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68"/>
          <p:cNvSpPr txBox="1"/>
          <p:nvPr/>
        </p:nvSpPr>
        <p:spPr>
          <a:xfrm>
            <a:off x="472019" y="2146653"/>
            <a:ext cx="12705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Cyro-Electron microscopy</a:t>
            </a:r>
            <a:endParaRPr sz="11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69"/>
          <p:cNvSpPr txBox="1"/>
          <p:nvPr>
            <p:ph type="title"/>
          </p:nvPr>
        </p:nvSpPr>
        <p:spPr>
          <a:xfrm>
            <a:off x="445465" y="436418"/>
            <a:ext cx="2828400" cy="2805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Survey Poll from</a:t>
            </a:r>
            <a:b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VPR-IT Town Hall Meeting – 111 attendees</a:t>
            </a:r>
            <a:endParaRPr/>
          </a:p>
        </p:txBody>
      </p:sp>
      <p:pic>
        <p:nvPicPr>
          <p:cNvPr id="781" name="Google Shape;781;p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7103" y="339979"/>
            <a:ext cx="5118300" cy="44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6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11/15/23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83" name="Google Shape;783;p6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Contact: Chuntida Harinnitisuk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6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70"/>
          <p:cNvSpPr txBox="1"/>
          <p:nvPr>
            <p:ph type="title"/>
          </p:nvPr>
        </p:nvSpPr>
        <p:spPr>
          <a:xfrm>
            <a:off x="6012063" y="410784"/>
            <a:ext cx="2503500" cy="41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Calibri"/>
              <a:buNone/>
            </a:pPr>
            <a:r>
              <a:rPr lang="en" sz="3900"/>
              <a:t>Our Key Challenges with Research IT</a:t>
            </a:r>
            <a:endParaRPr/>
          </a:p>
        </p:txBody>
      </p:sp>
      <p:sp>
        <p:nvSpPr>
          <p:cNvPr id="791" name="Google Shape;791;p7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11/15/23</a:t>
            </a:r>
            <a:endParaRPr/>
          </a:p>
        </p:txBody>
      </p:sp>
      <p:sp>
        <p:nvSpPr>
          <p:cNvPr id="792" name="Google Shape;792;p7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Contact: Chuntida Harinnitisuk</a:t>
            </a:r>
            <a:endParaRPr sz="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7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94" name="Google Shape;794;p70"/>
          <p:cNvGrpSpPr/>
          <p:nvPr/>
        </p:nvGrpSpPr>
        <p:grpSpPr>
          <a:xfrm>
            <a:off x="628650" y="466629"/>
            <a:ext cx="4972725" cy="4125788"/>
            <a:chOff x="0" y="1780"/>
            <a:chExt cx="6630300" cy="5501051"/>
          </a:xfrm>
        </p:grpSpPr>
        <p:sp>
          <p:nvSpPr>
            <p:cNvPr id="795" name="Google Shape;795;p70"/>
            <p:cNvSpPr/>
            <p:nvPr/>
          </p:nvSpPr>
          <p:spPr>
            <a:xfrm>
              <a:off x="0" y="1780"/>
              <a:ext cx="6630300" cy="758700"/>
            </a:xfrm>
            <a:prstGeom prst="roundRect">
              <a:avLst>
                <a:gd fmla="val 1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70"/>
            <p:cNvSpPr/>
            <p:nvPr/>
          </p:nvSpPr>
          <p:spPr>
            <a:xfrm>
              <a:off x="229529" y="172505"/>
              <a:ext cx="417300" cy="4173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70"/>
            <p:cNvSpPr/>
            <p:nvPr/>
          </p:nvSpPr>
          <p:spPr>
            <a:xfrm>
              <a:off x="876386" y="1780"/>
              <a:ext cx="57537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70"/>
            <p:cNvSpPr txBox="1"/>
            <p:nvPr/>
          </p:nvSpPr>
          <p:spPr>
            <a:xfrm>
              <a:off x="876386" y="1780"/>
              <a:ext cx="57537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225" lIns="60225" spcFirstLastPara="1" rIns="60225" wrap="square" tIns="602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Researcher doesn’t know where/who to get services/support. If they do, they can’t use grant money to pay annual chargeback </a:t>
              </a:r>
              <a:endParaRPr sz="1100"/>
            </a:p>
          </p:txBody>
        </p:sp>
        <p:sp>
          <p:nvSpPr>
            <p:cNvPr id="799" name="Google Shape;799;p70"/>
            <p:cNvSpPr/>
            <p:nvPr/>
          </p:nvSpPr>
          <p:spPr>
            <a:xfrm>
              <a:off x="0" y="950250"/>
              <a:ext cx="6630300" cy="758700"/>
            </a:xfrm>
            <a:prstGeom prst="roundRect">
              <a:avLst>
                <a:gd fmla="val 1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70"/>
            <p:cNvSpPr/>
            <p:nvPr/>
          </p:nvSpPr>
          <p:spPr>
            <a:xfrm>
              <a:off x="229529" y="1120975"/>
              <a:ext cx="417300" cy="4173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70"/>
            <p:cNvSpPr/>
            <p:nvPr/>
          </p:nvSpPr>
          <p:spPr>
            <a:xfrm>
              <a:off x="876386" y="950250"/>
              <a:ext cx="57537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70"/>
            <p:cNvSpPr txBox="1"/>
            <p:nvPr/>
          </p:nvSpPr>
          <p:spPr>
            <a:xfrm>
              <a:off x="876386" y="950250"/>
              <a:ext cx="57537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225" lIns="60225" spcFirstLastPara="1" rIns="60225" wrap="square" tIns="602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IT has limited knowledge and experience with research applications and workflows</a:t>
              </a:r>
              <a:endParaRPr sz="1100"/>
            </a:p>
          </p:txBody>
        </p:sp>
        <p:sp>
          <p:nvSpPr>
            <p:cNvPr id="803" name="Google Shape;803;p70"/>
            <p:cNvSpPr/>
            <p:nvPr/>
          </p:nvSpPr>
          <p:spPr>
            <a:xfrm>
              <a:off x="0" y="1898720"/>
              <a:ext cx="6630300" cy="758700"/>
            </a:xfrm>
            <a:prstGeom prst="roundRect">
              <a:avLst>
                <a:gd fmla="val 1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70"/>
            <p:cNvSpPr/>
            <p:nvPr/>
          </p:nvSpPr>
          <p:spPr>
            <a:xfrm>
              <a:off x="229529" y="2069445"/>
              <a:ext cx="417300" cy="4173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70"/>
            <p:cNvSpPr/>
            <p:nvPr/>
          </p:nvSpPr>
          <p:spPr>
            <a:xfrm>
              <a:off x="876386" y="1898720"/>
              <a:ext cx="57537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70"/>
            <p:cNvSpPr txBox="1"/>
            <p:nvPr/>
          </p:nvSpPr>
          <p:spPr>
            <a:xfrm>
              <a:off x="876386" y="1898720"/>
              <a:ext cx="57537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225" lIns="60225" spcFirstLastPara="1" rIns="60225" wrap="square" tIns="602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Recruiting and retaining IT staff to support Research Computing </a:t>
              </a:r>
              <a:endParaRPr sz="1100"/>
            </a:p>
          </p:txBody>
        </p:sp>
        <p:sp>
          <p:nvSpPr>
            <p:cNvPr id="807" name="Google Shape;807;p70"/>
            <p:cNvSpPr/>
            <p:nvPr/>
          </p:nvSpPr>
          <p:spPr>
            <a:xfrm>
              <a:off x="0" y="2847191"/>
              <a:ext cx="6630300" cy="758700"/>
            </a:xfrm>
            <a:prstGeom prst="roundRect">
              <a:avLst>
                <a:gd fmla="val 1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70"/>
            <p:cNvSpPr/>
            <p:nvPr/>
          </p:nvSpPr>
          <p:spPr>
            <a:xfrm>
              <a:off x="229529" y="3017915"/>
              <a:ext cx="417300" cy="4173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70"/>
            <p:cNvSpPr/>
            <p:nvPr/>
          </p:nvSpPr>
          <p:spPr>
            <a:xfrm>
              <a:off x="876386" y="2847191"/>
              <a:ext cx="57537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70"/>
            <p:cNvSpPr txBox="1"/>
            <p:nvPr/>
          </p:nvSpPr>
          <p:spPr>
            <a:xfrm>
              <a:off x="876386" y="2847191"/>
              <a:ext cx="57537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225" lIns="60225" spcFirstLastPara="1" rIns="60225" wrap="square" tIns="602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Researchers ask, and we sprint, not stroll, down the project management path!</a:t>
              </a:r>
              <a:endParaRPr sz="1100"/>
            </a:p>
          </p:txBody>
        </p:sp>
        <p:sp>
          <p:nvSpPr>
            <p:cNvPr id="811" name="Google Shape;811;p70"/>
            <p:cNvSpPr/>
            <p:nvPr/>
          </p:nvSpPr>
          <p:spPr>
            <a:xfrm>
              <a:off x="0" y="3795661"/>
              <a:ext cx="6630300" cy="758700"/>
            </a:xfrm>
            <a:prstGeom prst="roundRect">
              <a:avLst>
                <a:gd fmla="val 1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70"/>
            <p:cNvSpPr/>
            <p:nvPr/>
          </p:nvSpPr>
          <p:spPr>
            <a:xfrm>
              <a:off x="229529" y="3966385"/>
              <a:ext cx="417300" cy="4173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70"/>
            <p:cNvSpPr/>
            <p:nvPr/>
          </p:nvSpPr>
          <p:spPr>
            <a:xfrm>
              <a:off x="876386" y="3795661"/>
              <a:ext cx="57537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70"/>
            <p:cNvSpPr txBox="1"/>
            <p:nvPr/>
          </p:nvSpPr>
          <p:spPr>
            <a:xfrm>
              <a:off x="876386" y="3795661"/>
              <a:ext cx="57537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225" lIns="60225" spcFirstLastPara="1" rIns="60225" wrap="square" tIns="602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Backing up data is like insurance – no one thinks they need it until it's too late, and suddenly, everyone wishes they had it.</a:t>
              </a:r>
              <a:endParaRPr sz="1100"/>
            </a:p>
          </p:txBody>
        </p:sp>
        <p:sp>
          <p:nvSpPr>
            <p:cNvPr id="815" name="Google Shape;815;p70"/>
            <p:cNvSpPr/>
            <p:nvPr/>
          </p:nvSpPr>
          <p:spPr>
            <a:xfrm>
              <a:off x="0" y="4744131"/>
              <a:ext cx="6630300" cy="758700"/>
            </a:xfrm>
            <a:prstGeom prst="roundRect">
              <a:avLst>
                <a:gd fmla="val 1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70"/>
            <p:cNvSpPr/>
            <p:nvPr/>
          </p:nvSpPr>
          <p:spPr>
            <a:xfrm>
              <a:off x="229529" y="4914855"/>
              <a:ext cx="417300" cy="4173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70"/>
            <p:cNvSpPr/>
            <p:nvPr/>
          </p:nvSpPr>
          <p:spPr>
            <a:xfrm>
              <a:off x="876386" y="4744131"/>
              <a:ext cx="57537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70"/>
            <p:cNvSpPr txBox="1"/>
            <p:nvPr/>
          </p:nvSpPr>
          <p:spPr>
            <a:xfrm>
              <a:off x="876386" y="4744131"/>
              <a:ext cx="5753700" cy="75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225" lIns="60225" spcFirstLastPara="1" rIns="60225" wrap="square" tIns="602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" sz="1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Security Alert! Grant access to scattered data</a:t>
              </a:r>
              <a:endParaRPr sz="1100"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71"/>
          <p:cNvSpPr txBox="1"/>
          <p:nvPr>
            <p:ph type="title"/>
          </p:nvPr>
        </p:nvSpPr>
        <p:spPr>
          <a:xfrm>
            <a:off x="450555" y="212639"/>
            <a:ext cx="8424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None/>
            </a:pPr>
            <a:r>
              <a:rPr lang="en" sz="2100"/>
              <a:t>Unlocking Scientific Discovery: Collaborating with NSDF to Manage Massive Data Growth and Enhance Access</a:t>
            </a:r>
            <a:endParaRPr/>
          </a:p>
        </p:txBody>
      </p:sp>
      <p:sp>
        <p:nvSpPr>
          <p:cNvPr id="825" name="Google Shape;825;p71"/>
          <p:cNvSpPr txBox="1"/>
          <p:nvPr>
            <p:ph idx="10" type="dt"/>
          </p:nvPr>
        </p:nvSpPr>
        <p:spPr>
          <a:xfrm>
            <a:off x="385763" y="3614550"/>
            <a:ext cx="9003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11/15/23</a:t>
            </a:r>
            <a:endParaRPr/>
          </a:p>
        </p:txBody>
      </p:sp>
      <p:sp>
        <p:nvSpPr>
          <p:cNvPr id="826" name="Google Shape;826;p71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7" name="Google Shape;827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804" y="1080275"/>
            <a:ext cx="7223510" cy="406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72"/>
          <p:cNvSpPr txBox="1"/>
          <p:nvPr>
            <p:ph type="ctrTitle"/>
          </p:nvPr>
        </p:nvSpPr>
        <p:spPr>
          <a:xfrm>
            <a:off x="787719" y="628035"/>
            <a:ext cx="80031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 National Science Data Fabric to</a:t>
            </a:r>
            <a:br>
              <a:rPr lang="en"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latin typeface="Calibri"/>
                <a:ea typeface="Calibri"/>
                <a:cs typeface="Calibri"/>
                <a:sym typeface="Calibri"/>
              </a:rPr>
              <a:t>Democratize Data Access and Reusability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72"/>
          <p:cNvSpPr txBox="1"/>
          <p:nvPr>
            <p:ph idx="1" type="subTitle"/>
          </p:nvPr>
        </p:nvSpPr>
        <p:spPr>
          <a:xfrm>
            <a:off x="263775" y="3322744"/>
            <a:ext cx="8914800" cy="14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Moderators: </a:t>
            </a:r>
            <a:r>
              <a:rPr b="1" lang="en" sz="1500"/>
              <a:t>Valerio Pascucci </a:t>
            </a:r>
            <a:r>
              <a:rPr lang="en" sz="1500"/>
              <a:t>(University of Utah), </a:t>
            </a:r>
            <a:r>
              <a:rPr b="1" lang="en" sz="1500"/>
              <a:t>Michela Taufer</a:t>
            </a:r>
            <a:r>
              <a:rPr lang="en" sz="1500"/>
              <a:t> (University of Tennessee Knoxville,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1500"/>
              <a:t>Christine  Kirkpatrick </a:t>
            </a:r>
            <a:r>
              <a:rPr lang="en" sz="1500"/>
              <a:t>(San Diego Supercomputer Center)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Participants: </a:t>
            </a:r>
            <a:r>
              <a:rPr b="1" lang="en" sz="1500"/>
              <a:t>Heberth Martinez</a:t>
            </a:r>
            <a:r>
              <a:rPr lang="en" sz="1500"/>
              <a:t> (University of Tennessee Knoxville), </a:t>
            </a:r>
            <a:r>
              <a:rPr b="1" lang="en" sz="1500"/>
              <a:t>Keara Soloway </a:t>
            </a:r>
            <a:r>
              <a:rPr lang="en" sz="1500"/>
              <a:t>(CHESS),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1500"/>
              <a:t>Chuntida Harinnitisuk </a:t>
            </a:r>
            <a:r>
              <a:rPr lang="en" sz="1500"/>
              <a:t>(University of Texas Health San Antonio), </a:t>
            </a:r>
            <a:r>
              <a:rPr b="1" lang="en" sz="1500"/>
              <a:t>Amy Roberts </a:t>
            </a:r>
            <a:r>
              <a:rPr lang="en" sz="1500"/>
              <a:t>(University of Colorado Denver)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/>
          </a:p>
        </p:txBody>
      </p:sp>
      <p:sp>
        <p:nvSpPr>
          <p:cNvPr id="835" name="Google Shape;835;p72"/>
          <p:cNvSpPr txBox="1"/>
          <p:nvPr>
            <p:ph idx="10" type="dt"/>
          </p:nvPr>
        </p:nvSpPr>
        <p:spPr>
          <a:xfrm>
            <a:off x="511347" y="4816603"/>
            <a:ext cx="1200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11/9/23</a:t>
            </a:r>
            <a:endParaRPr/>
          </a:p>
        </p:txBody>
      </p:sp>
      <p:sp>
        <p:nvSpPr>
          <p:cNvPr id="836" name="Google Shape;836;p72"/>
          <p:cNvSpPr txBox="1"/>
          <p:nvPr>
            <p:ph idx="12" type="sldNum"/>
          </p:nvPr>
        </p:nvSpPr>
        <p:spPr>
          <a:xfrm>
            <a:off x="6021441" y="4590936"/>
            <a:ext cx="2900400" cy="6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7" name="Google Shape;837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3821" y="1988495"/>
            <a:ext cx="1200151" cy="12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523" y="1989280"/>
            <a:ext cx="12001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9711" y="1989280"/>
            <a:ext cx="1200151" cy="12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98365" y="1985410"/>
            <a:ext cx="1122377" cy="1207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93736" y="1989288"/>
            <a:ext cx="1200152" cy="1200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39575" y="1986181"/>
            <a:ext cx="1039314" cy="120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7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25221" y="1995856"/>
            <a:ext cx="1244438" cy="11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7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9169" y="-1"/>
            <a:ext cx="1978275" cy="10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73"/>
          <p:cNvSpPr txBox="1"/>
          <p:nvPr>
            <p:ph type="ctrTitle"/>
          </p:nvPr>
        </p:nvSpPr>
        <p:spPr>
          <a:xfrm>
            <a:off x="195731" y="2193169"/>
            <a:ext cx="8752500" cy="907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en" sz="3000">
                <a:solidFill>
                  <a:schemeClr val="dk1"/>
                </a:solidFill>
              </a:rPr>
              <a:t>What’s possible in dark matter science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51" name="Google Shape;851;p73"/>
          <p:cNvSpPr txBox="1"/>
          <p:nvPr>
            <p:ph idx="12" type="sldNum"/>
          </p:nvPr>
        </p:nvSpPr>
        <p:spPr>
          <a:xfrm>
            <a:off x="6162206" y="3612452"/>
            <a:ext cx="310200" cy="1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2" name="Google Shape;852;p73"/>
          <p:cNvSpPr txBox="1"/>
          <p:nvPr/>
        </p:nvSpPr>
        <p:spPr>
          <a:xfrm>
            <a:off x="277091" y="3498273"/>
            <a:ext cx="6428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infrastructure and software support?</a:t>
            </a:r>
            <a:endParaRPr sz="1100"/>
          </a:p>
        </p:txBody>
      </p:sp>
      <p:sp>
        <p:nvSpPr>
          <p:cNvPr id="853" name="Google Shape;853;p73"/>
          <p:cNvSpPr txBox="1"/>
          <p:nvPr/>
        </p:nvSpPr>
        <p:spPr>
          <a:xfrm>
            <a:off x="568037" y="4828059"/>
            <a:ext cx="18564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Amy Roberts, SC 23</a:t>
            </a:r>
            <a:endParaRPr sz="11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74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en"/>
              <a:t>Better Software, Better Science</a:t>
            </a:r>
            <a:endParaRPr/>
          </a:p>
        </p:txBody>
      </p:sp>
      <p:sp>
        <p:nvSpPr>
          <p:cNvPr id="859" name="Google Shape;859;p74"/>
          <p:cNvSpPr txBox="1"/>
          <p:nvPr>
            <p:ph idx="1" type="body"/>
          </p:nvPr>
        </p:nvSpPr>
        <p:spPr>
          <a:xfrm>
            <a:off x="5604952" y="907065"/>
            <a:ext cx="3014700" cy="323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lnSpcReduction="20000"/>
          </a:bodyPr>
          <a:lstStyle/>
          <a:p>
            <a:pPr indent="-2540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i="0" lang="en" sz="14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Previously, everyone installed their own software stack.  New students took months and sometimes years to make a plot</a:t>
            </a:r>
            <a:endParaRPr/>
          </a:p>
          <a:p>
            <a:pPr indent="-2540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Moving to pre-installed, web-based environments cut that down to days/weeks</a:t>
            </a:r>
            <a:endParaRPr/>
          </a:p>
          <a:p>
            <a:pPr indent="-2540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Now we have two “analysis sites” that we support by creating Singularity containers and ensuring copies of data in active use</a:t>
            </a:r>
            <a:endParaRPr/>
          </a:p>
          <a:p>
            <a:pPr indent="-2540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Load is high at these two sites and we’d like to have more.  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The main blocker is data access.</a:t>
            </a:r>
            <a:endParaRPr/>
          </a:p>
          <a:p>
            <a:pPr indent="-1651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-1651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0" name="Google Shape;860;p74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1" name="Google Shape;861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467" y="907065"/>
            <a:ext cx="4750040" cy="27841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2" name="Google Shape;862;p74"/>
          <p:cNvGrpSpPr/>
          <p:nvPr/>
        </p:nvGrpSpPr>
        <p:grpSpPr>
          <a:xfrm>
            <a:off x="524212" y="3250910"/>
            <a:ext cx="6121639" cy="1810527"/>
            <a:chOff x="698949" y="4334547"/>
            <a:chExt cx="8162185" cy="2414036"/>
          </a:xfrm>
        </p:grpSpPr>
        <p:sp>
          <p:nvSpPr>
            <p:cNvPr id="863" name="Google Shape;863;p74"/>
            <p:cNvSpPr/>
            <p:nvPr/>
          </p:nvSpPr>
          <p:spPr>
            <a:xfrm>
              <a:off x="1560946" y="5080000"/>
              <a:ext cx="914399" cy="796253"/>
            </a:xfrm>
            <a:prstGeom prst="flowChartMagneticDisk">
              <a:avLst/>
            </a:prstGeom>
            <a:solidFill>
              <a:schemeClr val="accent1"/>
            </a:solidFill>
            <a:ln cap="flat" cmpd="sng" w="25400">
              <a:solidFill>
                <a:srgbClr val="1E50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Primary Storage</a:t>
              </a:r>
              <a:endParaRPr sz="1100"/>
            </a:p>
          </p:txBody>
        </p:sp>
        <p:pic>
          <p:nvPicPr>
            <p:cNvPr descr="Lock with solid fill" id="864" name="Google Shape;864;p7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74138" y="528596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5" name="Google Shape;865;p74"/>
            <p:cNvSpPr/>
            <p:nvPr/>
          </p:nvSpPr>
          <p:spPr>
            <a:xfrm>
              <a:off x="3921982" y="5834183"/>
              <a:ext cx="1203039" cy="914400"/>
            </a:xfrm>
            <a:prstGeom prst="flowChartMagneticDisk">
              <a:avLst/>
            </a:prstGeom>
            <a:solidFill>
              <a:schemeClr val="accent1"/>
            </a:solidFill>
            <a:ln cap="flat" cmpd="sng" w="25400">
              <a:solidFill>
                <a:srgbClr val="1E50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Open Storage Network</a:t>
              </a:r>
              <a:endParaRPr sz="1100"/>
            </a:p>
          </p:txBody>
        </p:sp>
        <p:pic>
          <p:nvPicPr>
            <p:cNvPr descr="Cloud Computing outline" id="866" name="Google Shape;866;p7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85511" y="433454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loud Computing outline" id="867" name="Google Shape;867;p7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949" y="4707853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8" name="Google Shape;868;p74"/>
            <p:cNvSpPr/>
            <p:nvPr/>
          </p:nvSpPr>
          <p:spPr>
            <a:xfrm>
              <a:off x="5253167" y="4671291"/>
              <a:ext cx="1257303" cy="796253"/>
            </a:xfrm>
            <a:prstGeom prst="flowChartMagneticDisk">
              <a:avLst/>
            </a:prstGeom>
            <a:solidFill>
              <a:schemeClr val="accent1"/>
            </a:solidFill>
            <a:ln cap="flat" cmpd="sng" w="25400">
              <a:solidFill>
                <a:srgbClr val="1E50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Secondary Site</a:t>
              </a:r>
              <a:endParaRPr sz="1100"/>
            </a:p>
          </p:txBody>
        </p:sp>
        <p:pic>
          <p:nvPicPr>
            <p:cNvPr descr="Lock with solid fill" id="869" name="Google Shape;869;p7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040568" y="487680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70" name="Google Shape;870;p74"/>
            <p:cNvCxnSpPr>
              <a:stCxn id="863" idx="4"/>
              <a:endCxn id="865" idx="2"/>
            </p:cNvCxnSpPr>
            <p:nvPr/>
          </p:nvCxnSpPr>
          <p:spPr>
            <a:xfrm>
              <a:off x="2475345" y="5478126"/>
              <a:ext cx="1446600" cy="813300"/>
            </a:xfrm>
            <a:prstGeom prst="straightConnector1">
              <a:avLst/>
            </a:prstGeom>
            <a:noFill/>
            <a:ln cap="flat" cmpd="sng" w="76200">
              <a:solidFill>
                <a:srgbClr val="43BBB4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871" name="Google Shape;871;p74"/>
            <p:cNvCxnSpPr>
              <a:stCxn id="865" idx="1"/>
              <a:endCxn id="868" idx="3"/>
            </p:cNvCxnSpPr>
            <p:nvPr/>
          </p:nvCxnSpPr>
          <p:spPr>
            <a:xfrm flipH="1" rot="10800000">
              <a:off x="4523502" y="5467583"/>
              <a:ext cx="1358400" cy="366600"/>
            </a:xfrm>
            <a:prstGeom prst="straightConnector1">
              <a:avLst/>
            </a:prstGeom>
            <a:noFill/>
            <a:ln cap="flat" cmpd="sng" w="76200">
              <a:solidFill>
                <a:srgbClr val="43BBB4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872" name="Google Shape;872;p74"/>
            <p:cNvSpPr/>
            <p:nvPr/>
          </p:nvSpPr>
          <p:spPr>
            <a:xfrm>
              <a:off x="6651326" y="5616549"/>
              <a:ext cx="1257303" cy="796253"/>
            </a:xfrm>
            <a:prstGeom prst="flowChartMagneticDisk">
              <a:avLst/>
            </a:prstGeom>
            <a:solidFill>
              <a:schemeClr val="accent1"/>
            </a:solidFill>
            <a:ln cap="flat" cmpd="sng" w="25400">
              <a:solidFill>
                <a:srgbClr val="1E50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Jetstream2</a:t>
              </a:r>
              <a:endParaRPr sz="1100"/>
            </a:p>
          </p:txBody>
        </p:sp>
        <p:pic>
          <p:nvPicPr>
            <p:cNvPr descr="Cloud Computing outline" id="873" name="Google Shape;873;p7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946734" y="506479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74" name="Google Shape;874;p74"/>
            <p:cNvCxnSpPr>
              <a:stCxn id="865" idx="4"/>
              <a:endCxn id="872" idx="2"/>
            </p:cNvCxnSpPr>
            <p:nvPr/>
          </p:nvCxnSpPr>
          <p:spPr>
            <a:xfrm flipH="1" rot="10800000">
              <a:off x="5125021" y="6014783"/>
              <a:ext cx="1526400" cy="276600"/>
            </a:xfrm>
            <a:prstGeom prst="straightConnector1">
              <a:avLst/>
            </a:prstGeom>
            <a:noFill/>
            <a:ln cap="flat" cmpd="sng" w="76200">
              <a:solidFill>
                <a:srgbClr val="43BBB4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875" name="Google Shape;875;p74"/>
          <p:cNvSpPr/>
          <p:nvPr/>
        </p:nvSpPr>
        <p:spPr>
          <a:xfrm>
            <a:off x="1204903" y="-78167"/>
            <a:ext cx="4841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100" u="none" cap="none" strike="noStrike">
                <a:solidFill>
                  <a:srgbClr val="F5FAF5"/>
                </a:solidFill>
                <a:latin typeface="Arial"/>
                <a:ea typeface="Arial"/>
                <a:cs typeface="Arial"/>
                <a:sym typeface="Arial"/>
              </a:rPr>
              <a:t>And Infrastructure!</a:t>
            </a:r>
            <a:endParaRPr sz="1100"/>
          </a:p>
        </p:txBody>
      </p:sp>
      <p:sp>
        <p:nvSpPr>
          <p:cNvPr id="876" name="Google Shape;876;p74"/>
          <p:cNvSpPr txBox="1"/>
          <p:nvPr/>
        </p:nvSpPr>
        <p:spPr>
          <a:xfrm>
            <a:off x="568037" y="4828059"/>
            <a:ext cx="18564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Amy Roberts, SC 23</a:t>
            </a:r>
            <a:endParaRPr sz="1100"/>
          </a:p>
        </p:txBody>
      </p:sp>
      <p:sp>
        <p:nvSpPr>
          <p:cNvPr id="877" name="Google Shape;877;p74"/>
          <p:cNvSpPr txBox="1"/>
          <p:nvPr/>
        </p:nvSpPr>
        <p:spPr>
          <a:xfrm>
            <a:off x="7003472" y="4832061"/>
            <a:ext cx="14901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ACCESS PHY210008</a:t>
            </a:r>
            <a:endParaRPr sz="11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75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en"/>
              <a:t>Who gets to do science?</a:t>
            </a:r>
            <a:endParaRPr/>
          </a:p>
        </p:txBody>
      </p:sp>
      <p:sp>
        <p:nvSpPr>
          <p:cNvPr id="883" name="Google Shape;883;p75"/>
          <p:cNvSpPr txBox="1"/>
          <p:nvPr>
            <p:ph idx="1" type="body"/>
          </p:nvPr>
        </p:nvSpPr>
        <p:spPr>
          <a:xfrm>
            <a:off x="385763" y="829974"/>
            <a:ext cx="6086400" cy="24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540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800"/>
              <a:t>In the “cosmic frontier”, it’s easiest for graduate students and postdocs to do science at institutions that have strong local IT resources (they can work on a well-supported, local cluster) and are in research groups that have research software engineers that are open to helping newcomers.</a:t>
            </a:r>
            <a:endParaRPr/>
          </a:p>
          <a:p>
            <a:pPr indent="-2540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800"/>
              <a:t>A colleague in neutrino physics: “There’s no way undergraduates could contribute to analysis in our experiment.”</a:t>
            </a:r>
            <a:endParaRPr/>
          </a:p>
        </p:txBody>
      </p:sp>
      <p:sp>
        <p:nvSpPr>
          <p:cNvPr id="884" name="Google Shape;884;p75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5" name="Google Shape;885;p75"/>
          <p:cNvSpPr txBox="1"/>
          <p:nvPr/>
        </p:nvSpPr>
        <p:spPr>
          <a:xfrm>
            <a:off x="568037" y="4828059"/>
            <a:ext cx="18564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Amy Roberts, SC 23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>
            <p:ph idx="12" type="sldNum"/>
          </p:nvPr>
        </p:nvSpPr>
        <p:spPr>
          <a:xfrm>
            <a:off x="8216274" y="4819400"/>
            <a:ext cx="413400" cy="242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2" name="Google Shape;1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4062" y="1139156"/>
            <a:ext cx="4544062" cy="3439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1"/>
          <p:cNvSpPr txBox="1"/>
          <p:nvPr/>
        </p:nvSpPr>
        <p:spPr>
          <a:xfrm>
            <a:off x="474563" y="376069"/>
            <a:ext cx="4215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Get our card and stickers!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07" y="1139156"/>
            <a:ext cx="4450868" cy="3439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76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1851"/>
              <a:buNone/>
            </a:pPr>
            <a:r>
              <a:rPr lang="en"/>
              <a:t>Better infrastructure, more science participation</a:t>
            </a:r>
            <a:endParaRPr/>
          </a:p>
        </p:txBody>
      </p:sp>
      <p:sp>
        <p:nvSpPr>
          <p:cNvPr id="891" name="Google Shape;891;p76"/>
          <p:cNvSpPr txBox="1"/>
          <p:nvPr>
            <p:ph idx="1" type="body"/>
          </p:nvPr>
        </p:nvSpPr>
        <p:spPr>
          <a:xfrm>
            <a:off x="385763" y="829974"/>
            <a:ext cx="6086400" cy="24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85000" lnSpcReduction="20000"/>
          </a:bodyPr>
          <a:lstStyle/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/>
              <a:t>A snapshot of my group at CU Denver (no central research IT, no research software engineers)</a:t>
            </a:r>
            <a:endParaRPr/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24066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Zack Kromer is using machine learning to explore new ways to estimate bias in dark-matter data analysis</a:t>
            </a:r>
            <a:endParaRPr/>
          </a:p>
          <a:p>
            <a:pPr indent="-24066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Kitty Harris is using Zack’s networks to estimate bias in her calibration analysis for dark-matter detectors</a:t>
            </a:r>
            <a:endParaRPr/>
          </a:p>
          <a:p>
            <a:pPr indent="-24066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/>
              <a:t>Abigail Gebramariam </a:t>
            </a:r>
            <a:r>
              <a:rPr lang="en"/>
              <a:t>is building a workflow that makes Zack and Kitty’s work easier</a:t>
            </a:r>
            <a:endParaRPr/>
          </a:p>
          <a:p>
            <a:pPr indent="-24066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/>
              <a:t>Adrian Fisher </a:t>
            </a:r>
            <a:r>
              <a:rPr lang="en"/>
              <a:t>is adding Kitty’s data to a data catalog to help Abigail’s workflow efforts and increase reproducibility</a:t>
            </a:r>
            <a:endParaRPr/>
          </a:p>
          <a:p>
            <a:pPr indent="-24066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/>
              <a:t>James Amidei </a:t>
            </a:r>
            <a:r>
              <a:rPr lang="en"/>
              <a:t>is looking at a new way to identify backgrounds in our dark-matter search</a:t>
            </a:r>
            <a:endParaRPr/>
          </a:p>
          <a:p>
            <a:pPr indent="-24066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/>
              <a:t>Dan Mazin </a:t>
            </a:r>
            <a:r>
              <a:rPr lang="en"/>
              <a:t>is extracting information about how germanium detectors respond to particle interactions</a:t>
            </a:r>
            <a:endParaRPr/>
          </a:p>
          <a:p>
            <a:pPr indent="-24066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/>
              <a:t>Gabriele Larson </a:t>
            </a:r>
            <a:r>
              <a:rPr lang="en"/>
              <a:t>is making particle-astrophysics simulation files more accessible</a:t>
            </a:r>
            <a:endParaRPr/>
          </a:p>
          <a:p>
            <a:pPr indent="-1651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88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"/>
              <a:t>Undergraduate students in bold</a:t>
            </a:r>
            <a:endParaRPr/>
          </a:p>
        </p:txBody>
      </p:sp>
      <p:sp>
        <p:nvSpPr>
          <p:cNvPr id="892" name="Google Shape;892;p76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3" name="Google Shape;893;p76"/>
          <p:cNvSpPr/>
          <p:nvPr/>
        </p:nvSpPr>
        <p:spPr>
          <a:xfrm>
            <a:off x="610985" y="2300548"/>
            <a:ext cx="7500300" cy="1302900"/>
          </a:xfrm>
          <a:prstGeom prst="rect">
            <a:avLst/>
          </a:prstGeom>
          <a:solidFill>
            <a:schemeClr val="accent1">
              <a:alpha val="9800"/>
            </a:schemeClr>
          </a:solidFill>
          <a:ln cap="flat" cmpd="sng" w="25400">
            <a:solidFill>
              <a:srgbClr val="1E50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76"/>
          <p:cNvSpPr txBox="1"/>
          <p:nvPr/>
        </p:nvSpPr>
        <p:spPr>
          <a:xfrm>
            <a:off x="568037" y="4828059"/>
            <a:ext cx="18564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Amy Roberts, SC 23</a:t>
            </a:r>
            <a:endParaRPr sz="11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77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1851"/>
              <a:buNone/>
            </a:pPr>
            <a:r>
              <a:rPr lang="en"/>
              <a:t>Better infrastructure, more science participation</a:t>
            </a:r>
            <a:endParaRPr/>
          </a:p>
        </p:txBody>
      </p:sp>
      <p:sp>
        <p:nvSpPr>
          <p:cNvPr id="900" name="Google Shape;900;p77"/>
          <p:cNvSpPr txBox="1"/>
          <p:nvPr>
            <p:ph idx="1" type="body"/>
          </p:nvPr>
        </p:nvSpPr>
        <p:spPr>
          <a:xfrm>
            <a:off x="385763" y="829974"/>
            <a:ext cx="6086400" cy="24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85000" lnSpcReduction="20000"/>
          </a:bodyPr>
          <a:lstStyle/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/>
              <a:t>A snapshot of my group at CU Denver (no central research IT, no research software engineers)</a:t>
            </a:r>
            <a:endParaRPr/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-24066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/>
              <a:t>Zack Kromer </a:t>
            </a:r>
            <a:r>
              <a:rPr lang="en"/>
              <a:t>is using machine learning to explore new ways to estimate bias in dark-matter data analysis</a:t>
            </a:r>
            <a:endParaRPr/>
          </a:p>
          <a:p>
            <a:pPr indent="-24066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/>
              <a:t>Kitty Harris </a:t>
            </a:r>
            <a:r>
              <a:rPr lang="en"/>
              <a:t>is using Zack’s networks to estimate bias in her calibration analysis for dark-matter detectors</a:t>
            </a:r>
            <a:endParaRPr/>
          </a:p>
          <a:p>
            <a:pPr indent="-24066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/>
              <a:t>Abigail Gebramariam </a:t>
            </a:r>
            <a:r>
              <a:rPr lang="en"/>
              <a:t>is building a workflow that makes Zack and Kitty’s work easier</a:t>
            </a:r>
            <a:endParaRPr/>
          </a:p>
          <a:p>
            <a:pPr indent="-24066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/>
              <a:t>Adrian Fisher </a:t>
            </a:r>
            <a:r>
              <a:rPr lang="en"/>
              <a:t>is adding Kitty’s data to a data catalog to help Abigail’s workflow efforts and increase reproducibility</a:t>
            </a:r>
            <a:endParaRPr/>
          </a:p>
          <a:p>
            <a:pPr indent="-24066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b="1" lang="en"/>
              <a:t>James Amidei </a:t>
            </a:r>
            <a:r>
              <a:rPr lang="en"/>
              <a:t>is looking at a new way to identify backgrounds in our dark-matter search</a:t>
            </a:r>
            <a:endParaRPr/>
          </a:p>
          <a:p>
            <a:pPr indent="-24066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Dan Mazin is extracting information about how germanium detectors respond to particle interactions</a:t>
            </a:r>
            <a:endParaRPr/>
          </a:p>
          <a:p>
            <a:pPr indent="-240665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/>
              <a:t>Gabriele Larson is making particle-astrophysics simulation files more accessible</a:t>
            </a:r>
            <a:endParaRPr/>
          </a:p>
          <a:p>
            <a:pPr indent="-1651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88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"/>
              <a:t>Students whose work requires the Open Storage Network in bold!</a:t>
            </a:r>
            <a:endParaRPr/>
          </a:p>
        </p:txBody>
      </p:sp>
      <p:sp>
        <p:nvSpPr>
          <p:cNvPr id="901" name="Google Shape;901;p77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2" name="Google Shape;902;p77"/>
          <p:cNvSpPr/>
          <p:nvPr/>
        </p:nvSpPr>
        <p:spPr>
          <a:xfrm>
            <a:off x="617911" y="1857203"/>
            <a:ext cx="7660200" cy="1302900"/>
          </a:xfrm>
          <a:prstGeom prst="rect">
            <a:avLst/>
          </a:prstGeom>
          <a:solidFill>
            <a:schemeClr val="accent1">
              <a:alpha val="9800"/>
            </a:schemeClr>
          </a:solidFill>
          <a:ln cap="flat" cmpd="sng" w="25400">
            <a:solidFill>
              <a:srgbClr val="1E50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77"/>
          <p:cNvSpPr txBox="1"/>
          <p:nvPr/>
        </p:nvSpPr>
        <p:spPr>
          <a:xfrm>
            <a:off x="568037" y="4828059"/>
            <a:ext cx="18564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Amy Roberts, SC 23</a:t>
            </a:r>
            <a:endParaRPr sz="11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78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1851"/>
              <a:buNone/>
            </a:pPr>
            <a:r>
              <a:rPr lang="en"/>
              <a:t>Pain points: need to support the full analysis workflow</a:t>
            </a:r>
            <a:endParaRPr/>
          </a:p>
        </p:txBody>
      </p:sp>
      <p:sp>
        <p:nvSpPr>
          <p:cNvPr id="909" name="Google Shape;909;p78"/>
          <p:cNvSpPr txBox="1"/>
          <p:nvPr>
            <p:ph idx="1" type="body"/>
          </p:nvPr>
        </p:nvSpPr>
        <p:spPr>
          <a:xfrm>
            <a:off x="385763" y="829974"/>
            <a:ext cx="6086400" cy="24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77500" lnSpcReduction="20000"/>
          </a:bodyPr>
          <a:lstStyle/>
          <a:p>
            <a:pPr indent="-233997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3333"/>
              <a:buChar char="•"/>
            </a:pPr>
            <a:r>
              <a:rPr lang="en" sz="1500"/>
              <a:t>We need more </a:t>
            </a:r>
            <a:r>
              <a:rPr b="1" lang="en" sz="1500"/>
              <a:t>storage</a:t>
            </a:r>
            <a:r>
              <a:rPr lang="en" sz="1500"/>
              <a:t> – one dark matter experiment can generate ~ 1 PB over its lifetime</a:t>
            </a:r>
            <a:endParaRPr/>
          </a:p>
          <a:p>
            <a:pPr indent="-233997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3333"/>
              <a:buChar char="•"/>
            </a:pPr>
            <a:r>
              <a:rPr lang="en" sz="1500"/>
              <a:t>We need a well-supported </a:t>
            </a:r>
            <a:r>
              <a:rPr b="1" lang="en" sz="1500"/>
              <a:t>data catalog </a:t>
            </a:r>
            <a:r>
              <a:rPr lang="en" sz="1500"/>
              <a:t>– my experiment technically has a data catalog but it’s end-of-life, difficult to use, and doesn’t have all the features we need for reproducible analysis</a:t>
            </a:r>
            <a:endParaRPr/>
          </a:p>
          <a:p>
            <a:pPr indent="-233997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3333"/>
              <a:buChar char="•"/>
            </a:pPr>
            <a:r>
              <a:rPr lang="en" sz="1500"/>
              <a:t>We need </a:t>
            </a:r>
            <a:r>
              <a:rPr b="1" lang="en" sz="1500"/>
              <a:t>tools to access and analyze our data </a:t>
            </a:r>
            <a:r>
              <a:rPr lang="en" sz="1500"/>
              <a:t>– ours are custom and lack support, they don’t integrate with e.g. non-local storage</a:t>
            </a:r>
            <a:endParaRPr/>
          </a:p>
          <a:p>
            <a:pPr indent="-233997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3333"/>
              <a:buChar char="•"/>
            </a:pPr>
            <a:r>
              <a:rPr b="1" i="1" lang="en" sz="1500"/>
              <a:t>Personnel!</a:t>
            </a:r>
            <a:endParaRPr/>
          </a:p>
          <a:p>
            <a:pPr indent="-233997" lvl="1" marL="685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 sz="1400"/>
              <a:t>To help us transfer our data to accessible storage and manage the data at analysis sites</a:t>
            </a:r>
            <a:endParaRPr/>
          </a:p>
          <a:p>
            <a:pPr indent="-233997" lvl="1" marL="685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 sz="1400"/>
              <a:t>To help us when we have trouble with the data catalog</a:t>
            </a:r>
            <a:endParaRPr/>
          </a:p>
          <a:p>
            <a:pPr indent="-233997" lvl="1" marL="685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 sz="1400"/>
              <a:t>To help with data-analysis tools</a:t>
            </a:r>
            <a:endParaRPr/>
          </a:p>
          <a:p>
            <a:pPr indent="-165100" lvl="1" marL="685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1400"/>
          </a:p>
          <a:p>
            <a:pPr indent="-165100" lvl="1" marL="685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1400"/>
          </a:p>
        </p:txBody>
      </p:sp>
      <p:sp>
        <p:nvSpPr>
          <p:cNvPr id="910" name="Google Shape;910;p78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Puzzle pieces outline" id="911" name="Google Shape;911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0350" y="2672191"/>
            <a:ext cx="1941369" cy="1941369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78"/>
          <p:cNvSpPr txBox="1"/>
          <p:nvPr/>
        </p:nvSpPr>
        <p:spPr>
          <a:xfrm>
            <a:off x="568037" y="4828059"/>
            <a:ext cx="18564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Amy Roberts, SC 23</a:t>
            </a:r>
            <a:endParaRPr sz="11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79"/>
          <p:cNvSpPr txBox="1"/>
          <p:nvPr>
            <p:ph type="title"/>
          </p:nvPr>
        </p:nvSpPr>
        <p:spPr>
          <a:xfrm>
            <a:off x="385763" y="220157"/>
            <a:ext cx="6086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1851"/>
              <a:buNone/>
            </a:pPr>
            <a:r>
              <a:rPr lang="en"/>
              <a:t>One part of the puzzle: custom-format data access</a:t>
            </a:r>
            <a:endParaRPr/>
          </a:p>
        </p:txBody>
      </p:sp>
      <p:sp>
        <p:nvSpPr>
          <p:cNvPr id="918" name="Google Shape;918;p79"/>
          <p:cNvSpPr txBox="1"/>
          <p:nvPr>
            <p:ph idx="1" type="body"/>
          </p:nvPr>
        </p:nvSpPr>
        <p:spPr>
          <a:xfrm>
            <a:off x="6573115" y="668192"/>
            <a:ext cx="2106000" cy="323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lnSpcReduction="10000"/>
          </a:bodyPr>
          <a:lstStyle/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" sz="14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Support for small, non-standard, binary datasets already exists with open-source projects like Kaitai and DFDL. The PONDD project aims to add support for GB-scale files.</a:t>
            </a:r>
            <a:endParaRPr/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Thanks to Manasvi Goyal, Jim Pivarski, and Ianna Osborne for their work on this! </a:t>
            </a:r>
            <a:r>
              <a:rPr lang="en" u="sng">
                <a:solidFill>
                  <a:schemeClr val="hlink"/>
                </a:solidFill>
                <a:hlinkClick r:id="rId3"/>
              </a:rPr>
              <a:t>Awkward Target for Kaitai Struct (zenodo.org)</a:t>
            </a:r>
            <a:endParaRPr/>
          </a:p>
        </p:txBody>
      </p:sp>
      <p:sp>
        <p:nvSpPr>
          <p:cNvPr id="919" name="Google Shape;919;p79"/>
          <p:cNvSpPr txBox="1"/>
          <p:nvPr>
            <p:ph idx="12" type="sldNum"/>
          </p:nvPr>
        </p:nvSpPr>
        <p:spPr>
          <a:xfrm>
            <a:off x="6162206" y="3614550"/>
            <a:ext cx="310200" cy="18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0" name="Google Shape;920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51" y="1106632"/>
            <a:ext cx="6048271" cy="3236770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79"/>
          <p:cNvSpPr txBox="1"/>
          <p:nvPr/>
        </p:nvSpPr>
        <p:spPr>
          <a:xfrm>
            <a:off x="6905624" y="4825001"/>
            <a:ext cx="14409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NSF Award 2104003</a:t>
            </a:r>
            <a:endParaRPr sz="1100"/>
          </a:p>
        </p:txBody>
      </p:sp>
      <p:sp>
        <p:nvSpPr>
          <p:cNvPr id="922" name="Google Shape;922;p79"/>
          <p:cNvSpPr txBox="1"/>
          <p:nvPr/>
        </p:nvSpPr>
        <p:spPr>
          <a:xfrm>
            <a:off x="568037" y="4828059"/>
            <a:ext cx="18564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Amy Roberts, SC 23</a:t>
            </a:r>
            <a:endParaRPr sz="1100"/>
          </a:p>
        </p:txBody>
      </p:sp>
      <p:pic>
        <p:nvPicPr>
          <p:cNvPr descr="A qr code with dots&#10;&#10;Description automatically generated" id="923" name="Google Shape;923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09557" y="3760067"/>
            <a:ext cx="833005" cy="833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80"/>
          <p:cNvSpPr txBox="1"/>
          <p:nvPr>
            <p:ph type="title"/>
          </p:nvPr>
        </p:nvSpPr>
        <p:spPr>
          <a:xfrm>
            <a:off x="385763" y="342901"/>
            <a:ext cx="56988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"/>
              <a:t>The end, thank you!</a:t>
            </a:r>
            <a:endParaRPr/>
          </a:p>
        </p:txBody>
      </p:sp>
      <p:sp>
        <p:nvSpPr>
          <p:cNvPr id="929" name="Google Shape;929;p80"/>
          <p:cNvSpPr txBox="1"/>
          <p:nvPr>
            <p:ph idx="1" type="body"/>
          </p:nvPr>
        </p:nvSpPr>
        <p:spPr>
          <a:xfrm>
            <a:off x="385763" y="2443163"/>
            <a:ext cx="56988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1651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930" name="Google Shape;930;p80"/>
          <p:cNvSpPr txBox="1"/>
          <p:nvPr>
            <p:ph idx="12" type="sldNum"/>
          </p:nvPr>
        </p:nvSpPr>
        <p:spPr>
          <a:xfrm>
            <a:off x="6162206" y="3614550"/>
            <a:ext cx="310200" cy="1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1" name="Google Shape;931;p80"/>
          <p:cNvSpPr txBox="1"/>
          <p:nvPr/>
        </p:nvSpPr>
        <p:spPr>
          <a:xfrm>
            <a:off x="568037" y="4828059"/>
            <a:ext cx="18564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Amy Roberts, SC 23</a:t>
            </a:r>
            <a:endParaRPr sz="11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81"/>
          <p:cNvSpPr txBox="1"/>
          <p:nvPr>
            <p:ph type="title"/>
          </p:nvPr>
        </p:nvSpPr>
        <p:spPr>
          <a:xfrm>
            <a:off x="514351" y="293543"/>
            <a:ext cx="8115300" cy="749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How to get involved</a:t>
            </a:r>
            <a:endParaRPr b="1"/>
          </a:p>
        </p:txBody>
      </p:sp>
      <p:sp>
        <p:nvSpPr>
          <p:cNvPr id="938" name="Google Shape;938;p81"/>
          <p:cNvSpPr txBox="1"/>
          <p:nvPr>
            <p:ph idx="1" type="body"/>
          </p:nvPr>
        </p:nvSpPr>
        <p:spPr>
          <a:xfrm>
            <a:off x="391575" y="896663"/>
            <a:ext cx="4563000" cy="3922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730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chemeClr val="dk1"/>
                </a:solidFill>
              </a:rPr>
              <a:t>Attend our </a:t>
            </a:r>
            <a:r>
              <a:rPr b="1" lang="en" sz="1700">
                <a:solidFill>
                  <a:schemeClr val="dk1"/>
                </a:solidFill>
              </a:rPr>
              <a:t>All Hands Meeting</a:t>
            </a:r>
            <a:r>
              <a:rPr lang="en" sz="1700">
                <a:solidFill>
                  <a:schemeClr val="dk1"/>
                </a:solidFill>
              </a:rPr>
              <a:t> (February 28-March 1, La Jolla, CA)</a:t>
            </a:r>
            <a:endParaRPr sz="1700">
              <a:solidFill>
                <a:schemeClr val="dk1"/>
              </a:solidFill>
            </a:endParaRPr>
          </a:p>
          <a:p>
            <a:pPr indent="-273050" lvl="1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Stay tuned for more information about </a:t>
            </a:r>
            <a:r>
              <a:rPr i="1" lang="en" sz="1700">
                <a:solidFill>
                  <a:schemeClr val="dk1"/>
                </a:solidFill>
              </a:rPr>
              <a:t>travel support for early career researchers</a:t>
            </a:r>
            <a:r>
              <a:rPr lang="en" sz="1700">
                <a:solidFill>
                  <a:schemeClr val="dk1"/>
                </a:solidFill>
              </a:rPr>
              <a:t>! </a:t>
            </a:r>
            <a:endParaRPr sz="1700">
              <a:solidFill>
                <a:schemeClr val="dk1"/>
              </a:solidFill>
            </a:endParaRPr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700">
                <a:solidFill>
                  <a:schemeClr val="dk1"/>
                </a:solidFill>
              </a:rPr>
              <a:t>Attend our </a:t>
            </a:r>
            <a:r>
              <a:rPr b="1" lang="en" sz="1700">
                <a:solidFill>
                  <a:schemeClr val="dk1"/>
                </a:solidFill>
              </a:rPr>
              <a:t>Distinguished Speaker Webinar</a:t>
            </a:r>
            <a:r>
              <a:rPr lang="en" sz="1700">
                <a:solidFill>
                  <a:schemeClr val="dk1"/>
                </a:solidFill>
              </a:rPr>
              <a:t>: “Big Data at Synchrotron X-ray User Facilities: Challenges and Opportunities” with Dr. Joel Brock, Director, Cornell High Energy Synchrotron Source (CHESS) on December 12, 2pm ET </a:t>
            </a:r>
            <a:endParaRPr sz="1700">
              <a:solidFill>
                <a:schemeClr val="dk1"/>
              </a:solidFill>
            </a:endParaRPr>
          </a:p>
          <a:p>
            <a:pPr indent="-2730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chemeClr val="dk1"/>
                </a:solidFill>
              </a:rPr>
              <a:t>Participate in a User Community </a:t>
            </a:r>
            <a:r>
              <a:rPr b="1" lang="en" sz="1700">
                <a:solidFill>
                  <a:schemeClr val="dk1"/>
                </a:solidFill>
              </a:rPr>
              <a:t>Interview</a:t>
            </a:r>
            <a:endParaRPr b="1" sz="1700">
              <a:solidFill>
                <a:schemeClr val="dk1"/>
              </a:solidFill>
            </a:endParaRPr>
          </a:p>
          <a:p>
            <a:pPr indent="-2730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Follow NSDF on X and </a:t>
            </a:r>
            <a:r>
              <a:rPr b="1" lang="en" sz="1700">
                <a:solidFill>
                  <a:schemeClr val="dk1"/>
                </a:solidFill>
              </a:rPr>
              <a:t>LinkedIn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939" name="Google Shape;939;p81"/>
          <p:cNvSpPr txBox="1"/>
          <p:nvPr>
            <p:ph idx="12" type="sldNum"/>
          </p:nvPr>
        </p:nvSpPr>
        <p:spPr>
          <a:xfrm>
            <a:off x="8216274" y="4819400"/>
            <a:ext cx="413400" cy="242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0" name="Google Shape;940;p81"/>
          <p:cNvPicPr preferRelativeResize="0"/>
          <p:nvPr/>
        </p:nvPicPr>
        <p:blipFill rotWithShape="1">
          <a:blip r:embed="rId3">
            <a:alphaModFix/>
          </a:blip>
          <a:srcRect b="10452" l="2810" r="6822" t="20281"/>
          <a:stretch/>
        </p:blipFill>
        <p:spPr>
          <a:xfrm>
            <a:off x="4890425" y="233942"/>
            <a:ext cx="4066596" cy="233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9875" y="2768575"/>
            <a:ext cx="2143226" cy="214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82"/>
          <p:cNvSpPr txBox="1"/>
          <p:nvPr>
            <p:ph type="ctrTitle"/>
          </p:nvPr>
        </p:nvSpPr>
        <p:spPr>
          <a:xfrm>
            <a:off x="787719" y="628035"/>
            <a:ext cx="80031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A National Science Data Fabric to</a:t>
            </a:r>
            <a:br>
              <a:rPr lang="en">
                <a:latin typeface="Calibri"/>
                <a:ea typeface="Calibri"/>
                <a:cs typeface="Calibri"/>
                <a:sym typeface="Calibri"/>
              </a:rPr>
            </a:br>
            <a:r>
              <a:rPr lang="en">
                <a:latin typeface="Calibri"/>
                <a:ea typeface="Calibri"/>
                <a:cs typeface="Calibri"/>
                <a:sym typeface="Calibri"/>
              </a:rPr>
              <a:t>Democratize Data Access and Reusability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82"/>
          <p:cNvSpPr txBox="1"/>
          <p:nvPr>
            <p:ph idx="1" type="subTitle"/>
          </p:nvPr>
        </p:nvSpPr>
        <p:spPr>
          <a:xfrm>
            <a:off x="263775" y="3322744"/>
            <a:ext cx="8914800" cy="14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Moderators: </a:t>
            </a:r>
            <a:r>
              <a:rPr b="1" lang="en" sz="1500"/>
              <a:t>Valerio Pascucci </a:t>
            </a:r>
            <a:r>
              <a:rPr lang="en" sz="1500"/>
              <a:t>(University of Utah), </a:t>
            </a:r>
            <a:r>
              <a:rPr b="1" lang="en" sz="1500"/>
              <a:t>Michela Taufer</a:t>
            </a:r>
            <a:r>
              <a:rPr lang="en" sz="1500"/>
              <a:t> (University of Tennessee Knoxville,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1500"/>
              <a:t>Christine  Kirkpatrick </a:t>
            </a:r>
            <a:r>
              <a:rPr lang="en" sz="1500"/>
              <a:t>(San Diego Supercomputer Center)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Participants: </a:t>
            </a:r>
            <a:r>
              <a:rPr b="1" lang="en" sz="1500"/>
              <a:t>Heberth Martinez</a:t>
            </a:r>
            <a:r>
              <a:rPr lang="en" sz="1500"/>
              <a:t> (University of Tennessee Knoxville), </a:t>
            </a:r>
            <a:r>
              <a:rPr b="1" lang="en" sz="1500"/>
              <a:t>Keara Soloway </a:t>
            </a:r>
            <a:r>
              <a:rPr lang="en" sz="1500"/>
              <a:t>(CHESS),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b="1" lang="en" sz="1500"/>
              <a:t>Chuntida Harinnitisuk </a:t>
            </a:r>
            <a:r>
              <a:rPr lang="en" sz="1500"/>
              <a:t>(University of Texas Health San Antonio), </a:t>
            </a:r>
            <a:r>
              <a:rPr b="1" lang="en" sz="1500"/>
              <a:t>Amy Roberts </a:t>
            </a:r>
            <a:r>
              <a:rPr lang="en" sz="1500"/>
              <a:t>(University of Colorado Denver)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500"/>
          </a:p>
        </p:txBody>
      </p:sp>
      <p:sp>
        <p:nvSpPr>
          <p:cNvPr id="949" name="Google Shape;949;p82"/>
          <p:cNvSpPr txBox="1"/>
          <p:nvPr>
            <p:ph idx="10" type="dt"/>
          </p:nvPr>
        </p:nvSpPr>
        <p:spPr>
          <a:xfrm>
            <a:off x="511347" y="4816603"/>
            <a:ext cx="12003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11/9/23</a:t>
            </a:r>
            <a:endParaRPr/>
          </a:p>
        </p:txBody>
      </p:sp>
      <p:sp>
        <p:nvSpPr>
          <p:cNvPr id="950" name="Google Shape;950;p82"/>
          <p:cNvSpPr txBox="1"/>
          <p:nvPr>
            <p:ph idx="12" type="sldNum"/>
          </p:nvPr>
        </p:nvSpPr>
        <p:spPr>
          <a:xfrm>
            <a:off x="6021441" y="4590936"/>
            <a:ext cx="2900400" cy="6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51" name="Google Shape;95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3821" y="1988495"/>
            <a:ext cx="1200151" cy="12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523" y="1989280"/>
            <a:ext cx="12001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9711" y="1989280"/>
            <a:ext cx="1200151" cy="120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98365" y="1985410"/>
            <a:ext cx="1122377" cy="1207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93736" y="1989288"/>
            <a:ext cx="1200152" cy="1200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8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39575" y="1986181"/>
            <a:ext cx="1039314" cy="120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8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25221" y="1995856"/>
            <a:ext cx="1244438" cy="118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8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9169" y="-1"/>
            <a:ext cx="1978275" cy="10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type="title"/>
          </p:nvPr>
        </p:nvSpPr>
        <p:spPr>
          <a:xfrm>
            <a:off x="514351" y="293543"/>
            <a:ext cx="8115300" cy="749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How to get involved</a:t>
            </a:r>
            <a:endParaRPr b="1"/>
          </a:p>
        </p:txBody>
      </p:sp>
      <p:sp>
        <p:nvSpPr>
          <p:cNvPr id="201" name="Google Shape;201;p32"/>
          <p:cNvSpPr txBox="1"/>
          <p:nvPr>
            <p:ph idx="1" type="body"/>
          </p:nvPr>
        </p:nvSpPr>
        <p:spPr>
          <a:xfrm>
            <a:off x="391575" y="896663"/>
            <a:ext cx="4563000" cy="3922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2730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chemeClr val="dk1"/>
                </a:solidFill>
              </a:rPr>
              <a:t>Attend our </a:t>
            </a:r>
            <a:r>
              <a:rPr b="1" lang="en" sz="1700">
                <a:solidFill>
                  <a:schemeClr val="dk1"/>
                </a:solidFill>
              </a:rPr>
              <a:t>All Hands Meeting</a:t>
            </a:r>
            <a:r>
              <a:rPr lang="en" sz="1700">
                <a:solidFill>
                  <a:schemeClr val="dk1"/>
                </a:solidFill>
              </a:rPr>
              <a:t> (February 28-March 1, La Jolla, CA)</a:t>
            </a:r>
            <a:endParaRPr sz="1700">
              <a:solidFill>
                <a:schemeClr val="dk1"/>
              </a:solidFill>
            </a:endParaRPr>
          </a:p>
          <a:p>
            <a:pPr indent="-273050" lvl="1" marL="6858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Stay tuned for more information about </a:t>
            </a:r>
            <a:r>
              <a:rPr i="1" lang="en" sz="1700">
                <a:solidFill>
                  <a:schemeClr val="dk1"/>
                </a:solidFill>
              </a:rPr>
              <a:t>travel support for early career researchers</a:t>
            </a:r>
            <a:r>
              <a:rPr lang="en" sz="1700">
                <a:solidFill>
                  <a:schemeClr val="dk1"/>
                </a:solidFill>
              </a:rPr>
              <a:t>! </a:t>
            </a:r>
            <a:endParaRPr sz="1700">
              <a:solidFill>
                <a:schemeClr val="dk1"/>
              </a:solidFill>
            </a:endParaRPr>
          </a:p>
          <a:p>
            <a:pPr indent="-2540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700">
                <a:solidFill>
                  <a:schemeClr val="dk1"/>
                </a:solidFill>
              </a:rPr>
              <a:t>Attend our </a:t>
            </a:r>
            <a:r>
              <a:rPr b="1" lang="en" sz="1700">
                <a:solidFill>
                  <a:schemeClr val="dk1"/>
                </a:solidFill>
              </a:rPr>
              <a:t>Distinguished Speaker Webinar</a:t>
            </a:r>
            <a:r>
              <a:rPr lang="en" sz="1700">
                <a:solidFill>
                  <a:schemeClr val="dk1"/>
                </a:solidFill>
              </a:rPr>
              <a:t>: “Big Data at Synchrotron X-ray User Facilities: Challenges and Opportunities” with Dr. Joel Brock, Director, Cornell High Energy Synchrotron Source (CHESS) on December 12, 2pm ET </a:t>
            </a:r>
            <a:endParaRPr sz="1700">
              <a:solidFill>
                <a:schemeClr val="dk1"/>
              </a:solidFill>
            </a:endParaRPr>
          </a:p>
          <a:p>
            <a:pPr indent="-2730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chemeClr val="dk1"/>
                </a:solidFill>
              </a:rPr>
              <a:t>Participate in a User Community </a:t>
            </a:r>
            <a:r>
              <a:rPr b="1" lang="en" sz="1700">
                <a:solidFill>
                  <a:schemeClr val="dk1"/>
                </a:solidFill>
              </a:rPr>
              <a:t>Interview</a:t>
            </a:r>
            <a:endParaRPr b="1" sz="1700">
              <a:solidFill>
                <a:schemeClr val="dk1"/>
              </a:solidFill>
            </a:endParaRPr>
          </a:p>
          <a:p>
            <a:pPr indent="-2730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Follow NSDF on X and </a:t>
            </a:r>
            <a:r>
              <a:rPr b="1" lang="en" sz="1700">
                <a:solidFill>
                  <a:schemeClr val="dk1"/>
                </a:solidFill>
              </a:rPr>
              <a:t>LinkedIn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202" name="Google Shape;202;p32"/>
          <p:cNvSpPr txBox="1"/>
          <p:nvPr>
            <p:ph idx="12" type="sldNum"/>
          </p:nvPr>
        </p:nvSpPr>
        <p:spPr>
          <a:xfrm>
            <a:off x="8216274" y="4819400"/>
            <a:ext cx="413400" cy="242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3" name="Google Shape;203;p32"/>
          <p:cNvPicPr preferRelativeResize="0"/>
          <p:nvPr/>
        </p:nvPicPr>
        <p:blipFill rotWithShape="1">
          <a:blip r:embed="rId3">
            <a:alphaModFix/>
          </a:blip>
          <a:srcRect b="10452" l="2810" r="6822" t="20281"/>
          <a:stretch/>
        </p:blipFill>
        <p:spPr>
          <a:xfrm>
            <a:off x="4954575" y="1689092"/>
            <a:ext cx="4066596" cy="233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/>
          <p:nvPr>
            <p:ph type="title"/>
          </p:nvPr>
        </p:nvSpPr>
        <p:spPr>
          <a:xfrm>
            <a:off x="514351" y="293543"/>
            <a:ext cx="8115300" cy="749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Travel Award to SC23 for Early Career Scholars</a:t>
            </a:r>
            <a:endParaRPr b="1"/>
          </a:p>
        </p:txBody>
      </p:sp>
      <p:sp>
        <p:nvSpPr>
          <p:cNvPr id="210" name="Google Shape;210;p33"/>
          <p:cNvSpPr txBox="1"/>
          <p:nvPr>
            <p:ph idx="12" type="sldNum"/>
          </p:nvPr>
        </p:nvSpPr>
        <p:spPr>
          <a:xfrm>
            <a:off x="8216274" y="4819400"/>
            <a:ext cx="413400" cy="2421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1" name="Google Shape;21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6519" y="1042793"/>
            <a:ext cx="3393084" cy="3872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" y="1157093"/>
            <a:ext cx="5007916" cy="3642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/>
          <p:nvPr>
            <p:ph type="title"/>
          </p:nvPr>
        </p:nvSpPr>
        <p:spPr>
          <a:xfrm>
            <a:off x="512175" y="1198706"/>
            <a:ext cx="4625700" cy="18483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Help us learn more about you! </a:t>
            </a:r>
            <a:endParaRPr b="1"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our survey (2 mins)</a:t>
            </a:r>
            <a:endParaRPr/>
          </a:p>
        </p:txBody>
      </p:sp>
      <p:sp>
        <p:nvSpPr>
          <p:cNvPr id="219" name="Google Shape;219;p34"/>
          <p:cNvSpPr txBox="1"/>
          <p:nvPr>
            <p:ph idx="12" type="sldNum"/>
          </p:nvPr>
        </p:nvSpPr>
        <p:spPr>
          <a:xfrm>
            <a:off x="8216274" y="4819400"/>
            <a:ext cx="413400" cy="2343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0" name="Google Shape;22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7875" y="641925"/>
            <a:ext cx="3714206" cy="3714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5"/>
          <p:cNvSpPr txBox="1"/>
          <p:nvPr>
            <p:ph type="title"/>
          </p:nvPr>
        </p:nvSpPr>
        <p:spPr>
          <a:xfrm>
            <a:off x="514350" y="293554"/>
            <a:ext cx="81153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b="1" lang="en"/>
              <a:t>Testimonials: Challenges and Solutions in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</a:pPr>
            <a:r>
              <a:rPr b="1" lang="en"/>
              <a:t>Data Democratization</a:t>
            </a:r>
            <a:endParaRPr b="1"/>
          </a:p>
        </p:txBody>
      </p:sp>
      <p:sp>
        <p:nvSpPr>
          <p:cNvPr id="226" name="Google Shape;226;p35"/>
          <p:cNvSpPr txBox="1"/>
          <p:nvPr>
            <p:ph idx="1" type="body"/>
          </p:nvPr>
        </p:nvSpPr>
        <p:spPr>
          <a:xfrm>
            <a:off x="514351" y="1106632"/>
            <a:ext cx="8115300" cy="323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292100" lvl="0" marL="3429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en" sz="2000"/>
              <a:t>Heberth Martinez</a:t>
            </a:r>
            <a:r>
              <a:rPr lang="en" sz="2000"/>
              <a:t>: The NSDF Catalog: A Lightweight Indexing Service for Democratizing Data Delivery</a:t>
            </a:r>
            <a:endParaRPr sz="2000"/>
          </a:p>
          <a:p>
            <a:pPr indent="-292100" lvl="0" marL="3429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en" sz="2000"/>
              <a:t>Keara Soloway</a:t>
            </a:r>
            <a:r>
              <a:rPr lang="en" sz="2000"/>
              <a:t>: NSDF at Cornell High Energy Synchrotron Source (CHESS)</a:t>
            </a:r>
            <a:endParaRPr sz="2000"/>
          </a:p>
          <a:p>
            <a:pPr indent="-292100" lvl="0" marL="3429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en" sz="2000"/>
              <a:t>Chuntida Harinnitisuk</a:t>
            </a:r>
            <a:r>
              <a:rPr lang="en" sz="2000"/>
              <a:t>: Navigating Data Expansion: Coping with Storage Islands and Data Analysis Complexity</a:t>
            </a:r>
            <a:endParaRPr sz="2000"/>
          </a:p>
          <a:p>
            <a:pPr indent="-292100" lvl="0" marL="3429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en" sz="2000"/>
              <a:t>Amy Roberts: </a:t>
            </a:r>
            <a:r>
              <a:rPr lang="en" sz="2000"/>
              <a:t>What’s Possible in Dark Matter Science?</a:t>
            </a:r>
            <a:endParaRPr sz="2000"/>
          </a:p>
        </p:txBody>
      </p:sp>
      <p:sp>
        <p:nvSpPr>
          <p:cNvPr id="227" name="Google Shape;227;p35"/>
          <p:cNvSpPr txBox="1"/>
          <p:nvPr>
            <p:ph idx="10" type="dt"/>
          </p:nvPr>
        </p:nvSpPr>
        <p:spPr>
          <a:xfrm>
            <a:off x="514351" y="4819400"/>
            <a:ext cx="12003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5/3/23</a:t>
            </a:r>
            <a:endParaRPr/>
          </a:p>
        </p:txBody>
      </p:sp>
      <p:sp>
        <p:nvSpPr>
          <p:cNvPr id="228" name="Google Shape;228;p35"/>
          <p:cNvSpPr txBox="1"/>
          <p:nvPr>
            <p:ph idx="12" type="sldNum"/>
          </p:nvPr>
        </p:nvSpPr>
        <p:spPr>
          <a:xfrm>
            <a:off x="8216274" y="4819400"/>
            <a:ext cx="4134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lestial">
  <a:themeElements>
    <a:clrScheme name="Custom 23">
      <a:dk1>
        <a:srgbClr val="000000"/>
      </a:dk1>
      <a:lt1>
        <a:srgbClr val="FFFFFF"/>
      </a:lt1>
      <a:dk2>
        <a:srgbClr val="2B7974"/>
      </a:dk2>
      <a:lt2>
        <a:srgbClr val="D2E9D2"/>
      </a:lt2>
      <a:accent1>
        <a:srgbClr val="48BEB7"/>
      </a:accent1>
      <a:accent2>
        <a:srgbClr val="17BAD0"/>
      </a:accent2>
      <a:accent3>
        <a:srgbClr val="BE986C"/>
      </a:accent3>
      <a:accent4>
        <a:srgbClr val="80C36E"/>
      </a:accent4>
      <a:accent5>
        <a:srgbClr val="4D9ED9"/>
      </a:accent5>
      <a:accent6>
        <a:srgbClr val="2B7974"/>
      </a:accent6>
      <a:hlink>
        <a:srgbClr val="2B7974"/>
      </a:hlink>
      <a:folHlink>
        <a:srgbClr val="48BEB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