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6" r:id="rId2"/>
  </p:sldMasterIdLst>
  <p:notesMasterIdLst>
    <p:notesMasterId r:id="rId19"/>
  </p:notesMasterIdLst>
  <p:sldIdLst>
    <p:sldId id="256" r:id="rId3"/>
    <p:sldId id="267" r:id="rId4"/>
    <p:sldId id="266" r:id="rId5"/>
    <p:sldId id="277" r:id="rId6"/>
    <p:sldId id="265" r:id="rId7"/>
    <p:sldId id="2142534254" r:id="rId8"/>
    <p:sldId id="2142534255" r:id="rId9"/>
    <p:sldId id="2142534257" r:id="rId10"/>
    <p:sldId id="2142534251" r:id="rId11"/>
    <p:sldId id="2142534253" r:id="rId12"/>
    <p:sldId id="2142534252" r:id="rId13"/>
    <p:sldId id="337" r:id="rId14"/>
    <p:sldId id="1144" r:id="rId15"/>
    <p:sldId id="2894" r:id="rId16"/>
    <p:sldId id="2898" r:id="rId17"/>
    <p:sldId id="263" r:id="rId1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6" roundtripDataSignature="AMtx7mg3mX4O6ZHDz7uPynm83jJI78l1E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BE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inimized">
    <p:restoredLeft sz="15450" autoAdjust="0"/>
    <p:restoredTop sz="0" autoAdjust="0"/>
  </p:normalViewPr>
  <p:slideViewPr>
    <p:cSldViewPr snapToGrid="0">
      <p:cViewPr varScale="1">
        <p:scale>
          <a:sx n="27" d="100"/>
          <a:sy n="27" d="100"/>
        </p:scale>
        <p:origin x="343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customschemas.google.com/relationships/presentationmetadata" Target="metadata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99e84818b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99e84818be_0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6;g299e84818be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9ac453d30a_8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29ac453d30a_8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g29ac453d30a_8_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8574"/>
            <a:ext cx="12192000" cy="434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53"/>
          <p:cNvSpPr/>
          <p:nvPr/>
        </p:nvSpPr>
        <p:spPr>
          <a:xfrm>
            <a:off x="0" y="4275786"/>
            <a:ext cx="12192000" cy="2582214"/>
          </a:xfrm>
          <a:prstGeom prst="rect">
            <a:avLst/>
          </a:prstGeom>
          <a:solidFill>
            <a:srgbClr val="48BEB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53"/>
          <p:cNvSpPr txBox="1">
            <a:spLocks noGrp="1"/>
          </p:cNvSpPr>
          <p:nvPr>
            <p:ph type="ctrTitle"/>
          </p:nvPr>
        </p:nvSpPr>
        <p:spPr>
          <a:xfrm>
            <a:off x="681797" y="1906998"/>
            <a:ext cx="10824402" cy="2250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  <a:defRPr sz="3600" b="1" i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3"/>
          <p:cNvSpPr txBox="1">
            <a:spLocks noGrp="1"/>
          </p:cNvSpPr>
          <p:nvPr>
            <p:ph type="subTitle" idx="1"/>
          </p:nvPr>
        </p:nvSpPr>
        <p:spPr>
          <a:xfrm>
            <a:off x="681796" y="4430332"/>
            <a:ext cx="10824401" cy="188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800"/>
              <a:buNone/>
              <a:defRPr sz="1800" cap="none">
                <a:solidFill>
                  <a:schemeClr val="lt1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1000"/>
              </a:spcBef>
              <a:spcAft>
                <a:spcPts val="1000"/>
              </a:spcAft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20" name="Google Shape;20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53400" y="529898"/>
            <a:ext cx="3200400" cy="113048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53"/>
          <p:cNvSpPr txBox="1">
            <a:spLocks noGrp="1"/>
          </p:cNvSpPr>
          <p:nvPr>
            <p:ph type="dt" idx="10"/>
          </p:nvPr>
        </p:nvSpPr>
        <p:spPr>
          <a:xfrm>
            <a:off x="681796" y="6422137"/>
            <a:ext cx="1600200" cy="338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3"/>
          <p:cNvSpPr txBox="1">
            <a:spLocks noGrp="1"/>
          </p:cNvSpPr>
          <p:nvPr>
            <p:ph type="sldNum" idx="12"/>
          </p:nvPr>
        </p:nvSpPr>
        <p:spPr>
          <a:xfrm>
            <a:off x="10955032" y="6422137"/>
            <a:ext cx="551167" cy="338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3" name="Google Shape;23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2630" y="6485246"/>
            <a:ext cx="205740" cy="2057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3"/>
          <p:cNvSpPr txBox="1"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63"/>
          <p:cNvSpPr txBox="1"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10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7" name="Google Shape;67;p63"/>
          <p:cNvSpPr txBox="1">
            <a:spLocks noGrp="1"/>
          </p:cNvSpPr>
          <p:nvPr>
            <p:ph type="body" idx="2"/>
          </p:nvPr>
        </p:nvSpPr>
        <p:spPr>
          <a:xfrm>
            <a:off x="685801" y="2870201"/>
            <a:ext cx="4996923" cy="2920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3020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Char char="•"/>
              <a:defRPr/>
            </a:lvl2pPr>
            <a:lvl3pPr marL="1371600" lvl="2" indent="-31750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3pPr>
            <a:lvl4pPr marL="1828800" lvl="3" indent="-30480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Char char="•"/>
              <a:defRPr/>
            </a:lvl4pPr>
            <a:lvl5pPr marL="2286000" lvl="4" indent="-30480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Char char="•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63"/>
          <p:cNvSpPr txBox="1">
            <a:spLocks noGrp="1"/>
          </p:cNvSpPr>
          <p:nvPr>
            <p:ph type="body" idx="3"/>
          </p:nvPr>
        </p:nvSpPr>
        <p:spPr>
          <a:xfrm>
            <a:off x="6096003" y="2226734"/>
            <a:ext cx="4722813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10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9" name="Google Shape;69;p63"/>
          <p:cNvSpPr txBox="1">
            <a:spLocks noGrp="1"/>
          </p:cNvSpPr>
          <p:nvPr>
            <p:ph type="body" idx="4"/>
          </p:nvPr>
        </p:nvSpPr>
        <p:spPr>
          <a:xfrm>
            <a:off x="5823483" y="2870201"/>
            <a:ext cx="4995334" cy="2920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3020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Char char="•"/>
              <a:defRPr/>
            </a:lvl2pPr>
            <a:lvl3pPr marL="1371600" lvl="2" indent="-31750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3pPr>
            <a:lvl4pPr marL="1828800" lvl="3" indent="-30480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Char char="•"/>
              <a:defRPr/>
            </a:lvl4pPr>
            <a:lvl5pPr marL="2286000" lvl="4" indent="-30480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Char char="•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63"/>
          <p:cNvSpPr txBox="1">
            <a:spLocks noGrp="1"/>
          </p:cNvSpPr>
          <p:nvPr>
            <p:ph type="dt" idx="10"/>
          </p:nvPr>
        </p:nvSpPr>
        <p:spPr>
          <a:xfrm>
            <a:off x="685801" y="6425866"/>
            <a:ext cx="1600200" cy="312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3"/>
          <p:cNvSpPr txBox="1">
            <a:spLocks noGrp="1"/>
          </p:cNvSpPr>
          <p:nvPr>
            <p:ph type="sldNum" idx="12"/>
          </p:nvPr>
        </p:nvSpPr>
        <p:spPr>
          <a:xfrm>
            <a:off x="10955032" y="6425866"/>
            <a:ext cx="551167" cy="312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64"/>
          <p:cNvSpPr txBox="1"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64"/>
          <p:cNvSpPr txBox="1">
            <a:spLocks noGrp="1"/>
          </p:cNvSpPr>
          <p:nvPr>
            <p:ph type="body" idx="1"/>
          </p:nvPr>
        </p:nvSpPr>
        <p:spPr>
          <a:xfrm>
            <a:off x="4648201" y="609601"/>
            <a:ext cx="6169026" cy="51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64"/>
          <p:cNvSpPr txBox="1">
            <a:spLocks noGrp="1"/>
          </p:cNvSpPr>
          <p:nvPr>
            <p:ph type="body" idx="2"/>
          </p:nvPr>
        </p:nvSpPr>
        <p:spPr>
          <a:xfrm>
            <a:off x="685800" y="3445933"/>
            <a:ext cx="3680885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10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6" name="Google Shape;76;p64"/>
          <p:cNvSpPr txBox="1">
            <a:spLocks noGrp="1"/>
          </p:cNvSpPr>
          <p:nvPr>
            <p:ph type="dt" idx="10"/>
          </p:nvPr>
        </p:nvSpPr>
        <p:spPr>
          <a:xfrm>
            <a:off x="685800" y="6425866"/>
            <a:ext cx="1600200" cy="312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64"/>
          <p:cNvSpPr txBox="1">
            <a:spLocks noGrp="1"/>
          </p:cNvSpPr>
          <p:nvPr>
            <p:ph type="sldNum" idx="12"/>
          </p:nvPr>
        </p:nvSpPr>
        <p:spPr>
          <a:xfrm>
            <a:off x="10955032" y="6425866"/>
            <a:ext cx="551167" cy="312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5"/>
          <p:cNvSpPr txBox="1"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2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65"/>
          <p:cNvSpPr>
            <a:spLocks noGrp="1"/>
          </p:cNvSpPr>
          <p:nvPr>
            <p:ph type="pic" idx="2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noFill/>
          <a:ln w="50800" cap="sq" cmpd="dbl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sp>
      <p:sp>
        <p:nvSpPr>
          <p:cNvPr id="81" name="Google Shape;81;p65"/>
          <p:cNvSpPr txBox="1">
            <a:spLocks noGrp="1"/>
          </p:cNvSpPr>
          <p:nvPr>
            <p:ph type="body" idx="1"/>
          </p:nvPr>
        </p:nvSpPr>
        <p:spPr>
          <a:xfrm>
            <a:off x="685800" y="2971800"/>
            <a:ext cx="6164653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10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2" name="Google Shape;82;p65"/>
          <p:cNvSpPr txBox="1">
            <a:spLocks noGrp="1"/>
          </p:cNvSpPr>
          <p:nvPr>
            <p:ph type="dt" idx="10"/>
          </p:nvPr>
        </p:nvSpPr>
        <p:spPr>
          <a:xfrm>
            <a:off x="685800" y="6425866"/>
            <a:ext cx="1600200" cy="312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65"/>
          <p:cNvSpPr txBox="1">
            <a:spLocks noGrp="1"/>
          </p:cNvSpPr>
          <p:nvPr>
            <p:ph type="sldNum" idx="12"/>
          </p:nvPr>
        </p:nvSpPr>
        <p:spPr>
          <a:xfrm>
            <a:off x="10955032" y="6425866"/>
            <a:ext cx="551167" cy="312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ic Picture with Caption">
  <p:cSld name="Panoramic Picture with Caption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66"/>
          <p:cNvSpPr txBox="1"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66"/>
          <p:cNvSpPr>
            <a:spLocks noGrp="1"/>
          </p:cNvSpPr>
          <p:nvPr>
            <p:ph type="pic" idx="2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noFill/>
          <a:ln w="50800" cap="sq" cmpd="dbl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sp>
      <p:sp>
        <p:nvSpPr>
          <p:cNvPr id="87" name="Google Shape;87;p66"/>
          <p:cNvSpPr txBox="1">
            <a:spLocks noGrp="1"/>
          </p:cNvSpPr>
          <p:nvPr>
            <p:ph type="body" idx="1"/>
          </p:nvPr>
        </p:nvSpPr>
        <p:spPr>
          <a:xfrm>
            <a:off x="685800" y="5299603"/>
            <a:ext cx="10131427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10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8" name="Google Shape;88;p66"/>
          <p:cNvSpPr txBox="1">
            <a:spLocks noGrp="1"/>
          </p:cNvSpPr>
          <p:nvPr>
            <p:ph type="dt" idx="10"/>
          </p:nvPr>
        </p:nvSpPr>
        <p:spPr>
          <a:xfrm>
            <a:off x="685800" y="6425866"/>
            <a:ext cx="1600200" cy="312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66"/>
          <p:cNvSpPr txBox="1">
            <a:spLocks noGrp="1"/>
          </p:cNvSpPr>
          <p:nvPr>
            <p:ph type="sldNum" idx="12"/>
          </p:nvPr>
        </p:nvSpPr>
        <p:spPr>
          <a:xfrm>
            <a:off x="10955032" y="6425866"/>
            <a:ext cx="551167" cy="312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67"/>
          <p:cNvSpPr txBox="1"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000000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10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67"/>
          <p:cNvSpPr txBox="1">
            <a:spLocks noGrp="1"/>
          </p:cNvSpPr>
          <p:nvPr>
            <p:ph type="dt" idx="10"/>
          </p:nvPr>
        </p:nvSpPr>
        <p:spPr>
          <a:xfrm>
            <a:off x="685800" y="6425866"/>
            <a:ext cx="1600200" cy="312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67"/>
          <p:cNvSpPr txBox="1">
            <a:spLocks noGrp="1"/>
          </p:cNvSpPr>
          <p:nvPr>
            <p:ph type="sldNum" idx="12"/>
          </p:nvPr>
        </p:nvSpPr>
        <p:spPr>
          <a:xfrm>
            <a:off x="10955032" y="6425866"/>
            <a:ext cx="551167" cy="312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68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Calibri"/>
              <a:buNone/>
            </a:pPr>
            <a:r>
              <a:rPr lang="en" sz="8000" b="0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/>
          </a:p>
        </p:txBody>
      </p:sp>
      <p:sp>
        <p:nvSpPr>
          <p:cNvPr id="97" name="Google Shape;97;p68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Calibri"/>
              <a:buNone/>
            </a:pPr>
            <a:r>
              <a:rPr lang="en" sz="8000" b="0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endParaRPr/>
          </a:p>
        </p:txBody>
      </p:sp>
      <p:sp>
        <p:nvSpPr>
          <p:cNvPr id="98" name="Google Shape;98;p68"/>
          <p:cNvSpPr txBox="1"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 b="0" cap="none">
                <a:solidFill>
                  <a:srgbClr val="000000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8"/>
          <p:cNvSpPr txBox="1">
            <a:spLocks noGrp="1"/>
          </p:cNvSpPr>
          <p:nvPr>
            <p:ph type="body" idx="1"/>
          </p:nvPr>
        </p:nvSpPr>
        <p:spPr>
          <a:xfrm>
            <a:off x="1097875" y="3352800"/>
            <a:ext cx="933918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  <a:defRPr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Font typeface="Calibri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00"/>
              <a:buFont typeface="Calibri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00"/>
              <a:buFont typeface="Calibri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00"/>
              <a:buFont typeface="Calibri"/>
              <a:buNone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68"/>
          <p:cNvSpPr txBox="1">
            <a:spLocks noGrp="1"/>
          </p:cNvSpPr>
          <p:nvPr>
            <p:ph type="body" idx="2"/>
          </p:nvPr>
        </p:nvSpPr>
        <p:spPr>
          <a:xfrm>
            <a:off x="687465" y="4343400"/>
            <a:ext cx="10152367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000000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10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68"/>
          <p:cNvSpPr txBox="1">
            <a:spLocks noGrp="1"/>
          </p:cNvSpPr>
          <p:nvPr>
            <p:ph type="dt" idx="10"/>
          </p:nvPr>
        </p:nvSpPr>
        <p:spPr>
          <a:xfrm>
            <a:off x="685801" y="6425866"/>
            <a:ext cx="1600200" cy="312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68"/>
          <p:cNvSpPr txBox="1">
            <a:spLocks noGrp="1"/>
          </p:cNvSpPr>
          <p:nvPr>
            <p:ph type="sldNum" idx="12"/>
          </p:nvPr>
        </p:nvSpPr>
        <p:spPr>
          <a:xfrm>
            <a:off x="10955032" y="6425866"/>
            <a:ext cx="551167" cy="312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wo Content">
  <p:cSld name="1_Two Content">
    <p:bg>
      <p:bgPr>
        <a:solidFill>
          <a:schemeClr val="lt1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233544"/>
            <a:ext cx="12191999" cy="726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258943"/>
            <a:ext cx="12191999" cy="650322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51"/>
          <p:cNvSpPr/>
          <p:nvPr/>
        </p:nvSpPr>
        <p:spPr>
          <a:xfrm>
            <a:off x="0" y="246245"/>
            <a:ext cx="12192000" cy="675788"/>
          </a:xfrm>
          <a:custGeom>
            <a:avLst/>
            <a:gdLst/>
            <a:ahLst/>
            <a:cxnLst/>
            <a:rect l="l" t="t" r="r" b="b"/>
            <a:pathLst>
              <a:path w="20104100" h="1114425" extrusionOk="0">
                <a:moveTo>
                  <a:pt x="20104100" y="1072426"/>
                </a:moveTo>
                <a:lnTo>
                  <a:pt x="0" y="1072426"/>
                </a:lnTo>
                <a:lnTo>
                  <a:pt x="0" y="1114310"/>
                </a:lnTo>
                <a:lnTo>
                  <a:pt x="20104100" y="1114310"/>
                </a:lnTo>
                <a:lnTo>
                  <a:pt x="20104100" y="1072426"/>
                </a:lnTo>
                <a:close/>
              </a:path>
              <a:path w="20104100" h="1114425" extrusionOk="0">
                <a:moveTo>
                  <a:pt x="20104100" y="0"/>
                </a:moveTo>
                <a:lnTo>
                  <a:pt x="0" y="0"/>
                </a:lnTo>
                <a:lnTo>
                  <a:pt x="0" y="41884"/>
                </a:lnTo>
                <a:lnTo>
                  <a:pt x="20104100" y="41884"/>
                </a:lnTo>
                <a:lnTo>
                  <a:pt x="20104100" y="0"/>
                </a:lnTo>
                <a:close/>
              </a:path>
            </a:pathLst>
          </a:custGeom>
          <a:solidFill>
            <a:srgbClr val="B31A1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</a:pPr>
            <a:endParaRPr sz="1092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80"/>
              <a:buFont typeface="Arial"/>
              <a:buNone/>
              <a:defRPr sz="288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1"/>
          <p:cNvSpPr txBox="1">
            <a:spLocks noGrp="1"/>
          </p:cNvSpPr>
          <p:nvPr>
            <p:ph type="body" idx="1"/>
          </p:nvPr>
        </p:nvSpPr>
        <p:spPr>
          <a:xfrm>
            <a:off x="609600" y="1577340"/>
            <a:ext cx="5303520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1"/>
          <p:cNvSpPr txBox="1">
            <a:spLocks noGrp="1"/>
          </p:cNvSpPr>
          <p:nvPr>
            <p:ph type="body" idx="2"/>
          </p:nvPr>
        </p:nvSpPr>
        <p:spPr>
          <a:xfrm>
            <a:off x="6278880" y="1577340"/>
            <a:ext cx="5303520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79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79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54679" marR="0" lvl="0" indent="0" algn="r">
              <a:lnSpc>
                <a:spcPct val="10591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79"/>
              <a:buFont typeface="Arial"/>
              <a:buNone/>
              <a:defRPr sz="87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4679" marR="0" lvl="1" indent="0" algn="r">
              <a:lnSpc>
                <a:spcPct val="10591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79"/>
              <a:buFont typeface="Arial"/>
              <a:buNone/>
              <a:defRPr sz="87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54679" marR="0" lvl="2" indent="0" algn="r">
              <a:lnSpc>
                <a:spcPct val="10591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79"/>
              <a:buFont typeface="Arial"/>
              <a:buNone/>
              <a:defRPr sz="87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4679" marR="0" lvl="3" indent="0" algn="r">
              <a:lnSpc>
                <a:spcPct val="10591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79"/>
              <a:buFont typeface="Arial"/>
              <a:buNone/>
              <a:defRPr sz="87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54679" marR="0" lvl="4" indent="0" algn="r">
              <a:lnSpc>
                <a:spcPct val="10591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79"/>
              <a:buFont typeface="Arial"/>
              <a:buNone/>
              <a:defRPr sz="87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54679" marR="0" lvl="5" indent="0" algn="r">
              <a:lnSpc>
                <a:spcPct val="10591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79"/>
              <a:buFont typeface="Arial"/>
              <a:buNone/>
              <a:defRPr sz="87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54679" marR="0" lvl="6" indent="0" algn="r">
              <a:lnSpc>
                <a:spcPct val="10591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79"/>
              <a:buFont typeface="Arial"/>
              <a:buNone/>
              <a:defRPr sz="87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54679" marR="0" lvl="7" indent="0" algn="r">
              <a:lnSpc>
                <a:spcPct val="10591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79"/>
              <a:buFont typeface="Arial"/>
              <a:buNone/>
              <a:defRPr sz="87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679" marR="0" lvl="8" indent="0" algn="r">
              <a:lnSpc>
                <a:spcPct val="10591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79"/>
              <a:buFont typeface="Arial"/>
              <a:buNone/>
              <a:defRPr sz="87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4679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27182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117600" y="152400"/>
            <a:ext cx="99568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11200" y="1371601"/>
            <a:ext cx="5232400" cy="2476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46800" y="1371601"/>
            <a:ext cx="5232400" cy="2476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11200" y="4000501"/>
            <a:ext cx="5232400" cy="2476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46800" y="4000501"/>
            <a:ext cx="5232400" cy="2476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46359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6473F-A2FB-23F6-58F4-FCCAA7529F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8691F6-462E-8623-4D85-70E677AB79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7CDE9A-46AB-7007-69F9-A9CA8719F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6B972-D109-42E6-8D99-B0B4AEB9275A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FA1551-E387-7906-E864-DD1306286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803FDD-F2AC-DC53-A21B-B57A57EAA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03258-C356-4A43-A771-BA2913846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4014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62EB5-A29D-9B9A-F46A-A3AD77647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24D6D-6350-38FE-D645-93ECD5672A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78031-9D22-6CC3-2A80-F3F94470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6B972-D109-42E6-8D99-B0B4AEB9275A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926502-1CC9-89EE-3EC4-9D1BCD787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FB8D0-AE14-E2B5-7363-21B93318B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03258-C356-4A43-A771-BA2913846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47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4"/>
          <p:cNvSpPr txBox="1">
            <a:spLocks noGrp="1"/>
          </p:cNvSpPr>
          <p:nvPr>
            <p:ph type="title"/>
          </p:nvPr>
        </p:nvSpPr>
        <p:spPr>
          <a:xfrm>
            <a:off x="685801" y="391390"/>
            <a:ext cx="10820398" cy="999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4"/>
          <p:cNvSpPr txBox="1">
            <a:spLocks noGrp="1"/>
          </p:cNvSpPr>
          <p:nvPr>
            <p:ph type="body" idx="1"/>
          </p:nvPr>
        </p:nvSpPr>
        <p:spPr>
          <a:xfrm>
            <a:off x="685801" y="1475509"/>
            <a:ext cx="10820398" cy="4315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54"/>
          <p:cNvSpPr txBox="1">
            <a:spLocks noGrp="1"/>
          </p:cNvSpPr>
          <p:nvPr>
            <p:ph type="dt" idx="10"/>
          </p:nvPr>
        </p:nvSpPr>
        <p:spPr>
          <a:xfrm>
            <a:off x="685801" y="6425866"/>
            <a:ext cx="1600200" cy="322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4"/>
          <p:cNvSpPr txBox="1">
            <a:spLocks noGrp="1"/>
          </p:cNvSpPr>
          <p:nvPr>
            <p:ph type="sldNum" idx="12"/>
          </p:nvPr>
        </p:nvSpPr>
        <p:spPr>
          <a:xfrm>
            <a:off x="10955032" y="6425866"/>
            <a:ext cx="551167" cy="322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0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0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0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0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0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0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0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0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441A8-DD02-0E52-E4A1-D5211BBDE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BE425-6205-6DCE-DF3B-B02C16961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A0A00-A93B-DF03-69AB-FD14973D2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6B972-D109-42E6-8D99-B0B4AEB9275A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C42A8-43B0-DC54-9104-64B094059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AA879-2AD8-E613-7E42-4F0EDD60B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03258-C356-4A43-A771-BA2913846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5554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F6092-DB03-383F-E8D2-4D26E7080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5F2ADE-9B3C-9241-460E-160BAC0405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C4C366-552F-6002-BB87-681FEAC7D2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645B1B-B7DC-3EA9-EBB1-C7DD3D869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6B972-D109-42E6-8D99-B0B4AEB9275A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7A1135-43D4-D000-7904-40B72C620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3660F1-2B6D-D9AB-DC63-0BE7E31AB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03258-C356-4A43-A771-BA2913846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272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E37F6-F119-A007-6492-FC6964439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B10346-C43F-A4D5-E60E-D4D3658C33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752DF3-90D1-C853-D53F-92B08647A1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EFA866-407A-4EE6-6224-019EEF99A5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89BB89-C8C9-4FB1-F9E5-8B7EA3213F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D1B0E6-7993-2B58-21EB-B215EC472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6B972-D109-42E6-8D99-B0B4AEB9275A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73FE19-B13A-E677-35D1-DBA50C527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2676D9-4D01-C2FC-6C45-67C599821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03258-C356-4A43-A771-BA2913846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2338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7BE91-CFBB-DE3D-406C-0882221E4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4FDA74-8EF8-945E-7239-244273752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6B972-D109-42E6-8D99-B0B4AEB9275A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93229D-5C63-5A0C-9D28-1C3B15BB1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38632F-88A3-E5F1-801D-BF85F826A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03258-C356-4A43-A771-BA2913846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874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42612A-B35D-ADEB-E174-3A8362C83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6B972-D109-42E6-8D99-B0B4AEB9275A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1E4B71-B7B9-C58D-3BB7-9492A96E2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BE2B39-4A7E-58A5-9E6E-52D932928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03258-C356-4A43-A771-BA2913846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742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D0801-CD02-70B7-158F-320CFF3FB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0E131-2C13-A29D-76DC-8052145ED5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162E51-0007-6EAE-22A8-F532ADCDB6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F06B38-51B7-3631-50B4-2B721BE70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6B972-D109-42E6-8D99-B0B4AEB9275A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64EE75-53F2-5F09-AE31-0C770FE00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1B68B6-EA1D-67E4-D075-6D3E8799A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03258-C356-4A43-A771-BA2913846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6131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E218B-D369-4B2A-9701-C138FAA04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9FE67F-A954-D497-D282-39C9FCFF5D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83170F-7EE0-4B60-1F3A-69A5AB0804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7EC09E-C609-919D-7845-7C614A13D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6B972-D109-42E6-8D99-B0B4AEB9275A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3225EB-39CC-4546-12A2-DFDED98E0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7B2157-EE6F-15DB-B095-A83212E40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03258-C356-4A43-A771-BA2913846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6382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48C2D-3E87-BCBB-BD24-5AAF0903D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BF76AC-98DB-C1DD-A011-F441867AA8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AC26F8-1BC7-282B-B045-10C750B69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6B972-D109-42E6-8D99-B0B4AEB9275A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BBA181-9122-2C8D-DBF4-AD70F6323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ADCE5-8337-C4D4-3360-27C2F306B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03258-C356-4A43-A771-BA2913846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5950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A1A375-19FE-12BA-3366-50863C3322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776657-F2D4-51A9-A819-946FC4F86B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9208B-E057-E9A3-9B16-24DD8D89C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6B972-D109-42E6-8D99-B0B4AEB9275A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C364D8-5557-8EB7-C210-EA764C1B6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EA103-D85E-6B7D-1FB9-DCC6C7BD9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03258-C356-4A43-A771-BA2913846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127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5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buClr>
                <a:srgbClr val="000000"/>
              </a:buClr>
              <a:buSzPts val="1000"/>
              <a:buFont typeface="Calibri"/>
              <a:buNone/>
              <a:defRPr sz="10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buClr>
                <a:srgbClr val="000000"/>
              </a:buClr>
              <a:buSzPts val="1000"/>
              <a:buFont typeface="Calibri"/>
              <a:buNone/>
              <a:defRPr sz="10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buClr>
                <a:srgbClr val="000000"/>
              </a:buClr>
              <a:buSzPts val="1000"/>
              <a:buFont typeface="Calibri"/>
              <a:buNone/>
              <a:defRPr sz="10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buClr>
                <a:srgbClr val="000000"/>
              </a:buClr>
              <a:buSzPts val="1000"/>
              <a:buFont typeface="Calibri"/>
              <a:buNone/>
              <a:defRPr sz="10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buClr>
                <a:srgbClr val="000000"/>
              </a:buClr>
              <a:buSzPts val="1000"/>
              <a:buFont typeface="Calibri"/>
              <a:buNone/>
              <a:defRPr sz="10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buClr>
                <a:srgbClr val="000000"/>
              </a:buClr>
              <a:buSzPts val="1000"/>
              <a:buFont typeface="Calibri"/>
              <a:buNone/>
              <a:defRPr sz="10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buClr>
                <a:srgbClr val="000000"/>
              </a:buClr>
              <a:buSzPts val="1000"/>
              <a:buFont typeface="Calibri"/>
              <a:buNone/>
              <a:defRPr sz="10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buClr>
                <a:srgbClr val="000000"/>
              </a:buClr>
              <a:buSzPts val="1000"/>
              <a:buFont typeface="Calibri"/>
              <a:buNone/>
              <a:defRPr sz="10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buClr>
                <a:srgbClr val="000000"/>
              </a:buClr>
              <a:buSzPts val="1000"/>
              <a:buFont typeface="Calibri"/>
              <a:buNone/>
              <a:defRPr sz="10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7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Calibri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9" name="Google Shape;39;p57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0" name="Google Shape;40;p5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buClr>
                <a:srgbClr val="000000"/>
              </a:buClr>
              <a:buSzPts val="1000"/>
              <a:buFont typeface="Calibri"/>
              <a:buNone/>
              <a:defRPr sz="10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buClr>
                <a:srgbClr val="000000"/>
              </a:buClr>
              <a:buSzPts val="1000"/>
              <a:buFont typeface="Calibri"/>
              <a:buNone/>
              <a:defRPr sz="10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buClr>
                <a:srgbClr val="000000"/>
              </a:buClr>
              <a:buSzPts val="1000"/>
              <a:buFont typeface="Calibri"/>
              <a:buNone/>
              <a:defRPr sz="10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buClr>
                <a:srgbClr val="000000"/>
              </a:buClr>
              <a:buSzPts val="1000"/>
              <a:buFont typeface="Calibri"/>
              <a:buNone/>
              <a:defRPr sz="10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buClr>
                <a:srgbClr val="000000"/>
              </a:buClr>
              <a:buSzPts val="1000"/>
              <a:buFont typeface="Calibri"/>
              <a:buNone/>
              <a:defRPr sz="10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buClr>
                <a:srgbClr val="000000"/>
              </a:buClr>
              <a:buSzPts val="1000"/>
              <a:buFont typeface="Calibri"/>
              <a:buNone/>
              <a:defRPr sz="10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buClr>
                <a:srgbClr val="000000"/>
              </a:buClr>
              <a:buSzPts val="1000"/>
              <a:buFont typeface="Calibri"/>
              <a:buNone/>
              <a:defRPr sz="10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buClr>
                <a:srgbClr val="000000"/>
              </a:buClr>
              <a:buSzPts val="1000"/>
              <a:buFont typeface="Calibri"/>
              <a:buNone/>
              <a:defRPr sz="10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buClr>
                <a:srgbClr val="000000"/>
              </a:buClr>
              <a:buSzPts val="1000"/>
              <a:buFont typeface="Calibri"/>
              <a:buNone/>
              <a:defRPr sz="10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8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3" name="Google Shape;43;p5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buClr>
                <a:srgbClr val="000000"/>
              </a:buClr>
              <a:buSzPts val="1000"/>
              <a:buFont typeface="Calibri"/>
              <a:buNone/>
              <a:defRPr sz="10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buClr>
                <a:srgbClr val="000000"/>
              </a:buClr>
              <a:buSzPts val="1000"/>
              <a:buFont typeface="Calibri"/>
              <a:buNone/>
              <a:defRPr sz="10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buClr>
                <a:srgbClr val="000000"/>
              </a:buClr>
              <a:buSzPts val="1000"/>
              <a:buFont typeface="Calibri"/>
              <a:buNone/>
              <a:defRPr sz="10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buClr>
                <a:srgbClr val="000000"/>
              </a:buClr>
              <a:buSzPts val="1000"/>
              <a:buFont typeface="Calibri"/>
              <a:buNone/>
              <a:defRPr sz="10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buClr>
                <a:srgbClr val="000000"/>
              </a:buClr>
              <a:buSzPts val="1000"/>
              <a:buFont typeface="Calibri"/>
              <a:buNone/>
              <a:defRPr sz="10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buClr>
                <a:srgbClr val="000000"/>
              </a:buClr>
              <a:buSzPts val="1000"/>
              <a:buFont typeface="Calibri"/>
              <a:buNone/>
              <a:defRPr sz="10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buClr>
                <a:srgbClr val="000000"/>
              </a:buClr>
              <a:buSzPts val="1000"/>
              <a:buFont typeface="Calibri"/>
              <a:buNone/>
              <a:defRPr sz="10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buClr>
                <a:srgbClr val="000000"/>
              </a:buClr>
              <a:buSzPts val="1000"/>
              <a:buFont typeface="Calibri"/>
              <a:buNone/>
              <a:defRPr sz="10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buClr>
                <a:srgbClr val="000000"/>
              </a:buClr>
              <a:buSzPts val="1000"/>
              <a:buFont typeface="Calibri"/>
              <a:buNone/>
              <a:defRPr sz="10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bg>
      <p:bgPr>
        <a:solidFill>
          <a:schemeClr val="lt1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9"/>
          <p:cNvSpPr txBox="1">
            <a:spLocks noGrp="1"/>
          </p:cNvSpPr>
          <p:nvPr>
            <p:ph type="title"/>
          </p:nvPr>
        </p:nvSpPr>
        <p:spPr>
          <a:xfrm>
            <a:off x="685801" y="391390"/>
            <a:ext cx="10820398" cy="999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9"/>
          <p:cNvSpPr txBox="1">
            <a:spLocks noGrp="1"/>
          </p:cNvSpPr>
          <p:nvPr>
            <p:ph type="body" idx="1"/>
          </p:nvPr>
        </p:nvSpPr>
        <p:spPr>
          <a:xfrm>
            <a:off x="685801" y="1475509"/>
            <a:ext cx="10820398" cy="4315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59"/>
          <p:cNvSpPr txBox="1">
            <a:spLocks noGrp="1"/>
          </p:cNvSpPr>
          <p:nvPr>
            <p:ph type="dt" idx="10"/>
          </p:nvPr>
        </p:nvSpPr>
        <p:spPr>
          <a:xfrm>
            <a:off x="685801" y="6425866"/>
            <a:ext cx="1600200" cy="322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59"/>
          <p:cNvSpPr txBox="1">
            <a:spLocks noGrp="1"/>
          </p:cNvSpPr>
          <p:nvPr>
            <p:ph type="sldNum" idx="12"/>
          </p:nvPr>
        </p:nvSpPr>
        <p:spPr>
          <a:xfrm>
            <a:off x="10955032" y="6425866"/>
            <a:ext cx="551167" cy="322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0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0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0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0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0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0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0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0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0"/>
          <p:cNvSpPr txBox="1">
            <a:spLocks noGrp="1"/>
          </p:cNvSpPr>
          <p:nvPr>
            <p:ph type="dt" idx="10"/>
          </p:nvPr>
        </p:nvSpPr>
        <p:spPr>
          <a:xfrm>
            <a:off x="685801" y="6425866"/>
            <a:ext cx="1600200" cy="312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0"/>
          <p:cNvSpPr txBox="1">
            <a:spLocks noGrp="1"/>
          </p:cNvSpPr>
          <p:nvPr>
            <p:ph type="sldNum" idx="12"/>
          </p:nvPr>
        </p:nvSpPr>
        <p:spPr>
          <a:xfrm>
            <a:off x="10955032" y="6425866"/>
            <a:ext cx="551167" cy="312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61"/>
          <p:cNvSpPr txBox="1"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alibri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1"/>
          <p:cNvSpPr txBox="1"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2000"/>
              <a:buNone/>
              <a:defRPr sz="2000" cap="none">
                <a:solidFill>
                  <a:srgbClr val="000000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10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61"/>
          <p:cNvSpPr txBox="1">
            <a:spLocks noGrp="1"/>
          </p:cNvSpPr>
          <p:nvPr>
            <p:ph type="dt" idx="10"/>
          </p:nvPr>
        </p:nvSpPr>
        <p:spPr>
          <a:xfrm>
            <a:off x="685799" y="6425866"/>
            <a:ext cx="1600200" cy="312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1"/>
          <p:cNvSpPr txBox="1">
            <a:spLocks noGrp="1"/>
          </p:cNvSpPr>
          <p:nvPr>
            <p:ph type="sldNum" idx="12"/>
          </p:nvPr>
        </p:nvSpPr>
        <p:spPr>
          <a:xfrm>
            <a:off x="10955032" y="6425866"/>
            <a:ext cx="551167" cy="312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62"/>
          <p:cNvSpPr txBox="1"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62"/>
          <p:cNvSpPr txBox="1">
            <a:spLocks noGrp="1"/>
          </p:cNvSpPr>
          <p:nvPr>
            <p:ph type="body" idx="1"/>
          </p:nvPr>
        </p:nvSpPr>
        <p:spPr>
          <a:xfrm>
            <a:off x="685802" y="2142067"/>
            <a:ext cx="4995334" cy="3649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62"/>
          <p:cNvSpPr txBox="1">
            <a:spLocks noGrp="1"/>
          </p:cNvSpPr>
          <p:nvPr>
            <p:ph type="body" idx="2"/>
          </p:nvPr>
        </p:nvSpPr>
        <p:spPr>
          <a:xfrm>
            <a:off x="5821895" y="2142067"/>
            <a:ext cx="4995332" cy="364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62"/>
          <p:cNvSpPr txBox="1">
            <a:spLocks noGrp="1"/>
          </p:cNvSpPr>
          <p:nvPr>
            <p:ph type="dt" idx="10"/>
          </p:nvPr>
        </p:nvSpPr>
        <p:spPr>
          <a:xfrm>
            <a:off x="681797" y="6425866"/>
            <a:ext cx="1600200" cy="312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2"/>
          <p:cNvSpPr txBox="1">
            <a:spLocks noGrp="1"/>
          </p:cNvSpPr>
          <p:nvPr>
            <p:ph type="sldNum" idx="12"/>
          </p:nvPr>
        </p:nvSpPr>
        <p:spPr>
          <a:xfrm>
            <a:off x="10955032" y="6425866"/>
            <a:ext cx="551167" cy="312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3" name="Google Shape;63;p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5125" y="6523402"/>
            <a:ext cx="316672" cy="3166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8BEB7">
                <a:alpha val="34901"/>
              </a:srgbClr>
            </a:gs>
            <a:gs pos="100000">
              <a:srgbClr val="80C46E">
                <a:alpha val="34901"/>
              </a:srgbClr>
            </a:gs>
          </a:gsLst>
          <a:lin ang="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2"/>
          <p:cNvSpPr txBox="1"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  <a:defRPr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52"/>
          <p:cNvSpPr txBox="1"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02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52"/>
          <p:cNvSpPr txBox="1">
            <a:spLocks noGrp="1"/>
          </p:cNvSpPr>
          <p:nvPr>
            <p:ph type="dt" idx="10"/>
          </p:nvPr>
        </p:nvSpPr>
        <p:spPr>
          <a:xfrm>
            <a:off x="685801" y="6422137"/>
            <a:ext cx="1600200" cy="338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52"/>
          <p:cNvSpPr txBox="1">
            <a:spLocks noGrp="1"/>
          </p:cNvSpPr>
          <p:nvPr>
            <p:ph type="sldNum" idx="12"/>
          </p:nvPr>
        </p:nvSpPr>
        <p:spPr>
          <a:xfrm>
            <a:off x="10955032" y="6422137"/>
            <a:ext cx="551167" cy="338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" name="Google Shape;14;p5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412630" y="6485246"/>
            <a:ext cx="205740" cy="20574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78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1FEFA6-EE99-310C-D359-A9BAEE1D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8F7693-10C8-6507-A5CF-E7BAD48E05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A035A5-5A64-8883-AE33-491809C791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6B972-D109-42E6-8D99-B0B4AEB9275A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EF2361-B8F1-A3C4-58BA-A2B84B6B64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644F69-0F7E-4CD6-99E8-473D5CB0E8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03258-C356-4A43-A771-BA2913846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540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Relationship Id="rId14" Type="http://schemas.openxmlformats.org/officeDocument/2006/relationships/image" Target="../media/image1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10" Type="http://schemas.openxmlformats.org/officeDocument/2006/relationships/image" Target="../media/image51.svg"/><Relationship Id="rId4" Type="http://schemas.openxmlformats.org/officeDocument/2006/relationships/image" Target="../media/image45.svg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www.classe.cornell.edu/Research/" TargetMode="External"/><Relationship Id="rId5" Type="http://schemas.openxmlformats.org/officeDocument/2006/relationships/hyperlink" Target="https://www.chess.cornell.edu/" TargetMode="External"/><Relationship Id="rId4" Type="http://schemas.openxmlformats.org/officeDocument/2006/relationships/image" Target="../media/image2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4B0BA19-740E-F2E5-1A44-7052D574E605}"/>
              </a:ext>
            </a:extLst>
          </p:cNvPr>
          <p:cNvSpPr/>
          <p:nvPr/>
        </p:nvSpPr>
        <p:spPr>
          <a:xfrm>
            <a:off x="0" y="2340864"/>
            <a:ext cx="12192000" cy="4516064"/>
          </a:xfrm>
          <a:prstGeom prst="rect">
            <a:avLst/>
          </a:prstGeom>
          <a:solidFill>
            <a:srgbClr val="48BEB7"/>
          </a:solidFill>
          <a:ln>
            <a:solidFill>
              <a:srgbClr val="48BEB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Google Shape;109;g299e84818be_0_7"/>
          <p:cNvSpPr txBox="1">
            <a:spLocks noGrp="1"/>
          </p:cNvSpPr>
          <p:nvPr>
            <p:ph type="subTitle" idx="1"/>
          </p:nvPr>
        </p:nvSpPr>
        <p:spPr>
          <a:xfrm>
            <a:off x="10894323" y="6207915"/>
            <a:ext cx="1268185" cy="649013"/>
          </a:xfrm>
          <a:prstGeom prst="rect">
            <a:avLst/>
          </a:prstGeom>
          <a:solidFill>
            <a:srgbClr val="48BEB7"/>
          </a:solidFill>
          <a:ln>
            <a:solidFill>
              <a:srgbClr val="48BEB7"/>
            </a:solidFill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dirty="0">
                <a:solidFill>
                  <a:schemeClr val="dk1"/>
                </a:solidFill>
              </a:rPr>
              <a:t>NSF AWARD </a:t>
            </a:r>
            <a:br>
              <a:rPr lang="en" sz="1500" dirty="0">
                <a:solidFill>
                  <a:schemeClr val="dk1"/>
                </a:solidFill>
              </a:rPr>
            </a:br>
            <a:r>
              <a:rPr lang="en" sz="1500" dirty="0">
                <a:solidFill>
                  <a:schemeClr val="dk1"/>
                </a:solidFill>
              </a:rPr>
              <a:t>#2138811</a:t>
            </a:r>
            <a:endParaRPr sz="1500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000"/>
              </a:spcBef>
              <a:spcAft>
                <a:spcPts val="1000"/>
              </a:spcAft>
              <a:buNone/>
            </a:pPr>
            <a:endParaRPr sz="1500" dirty="0"/>
          </a:p>
        </p:txBody>
      </p:sp>
      <p:sp>
        <p:nvSpPr>
          <p:cNvPr id="110" name="Google Shape;110;g299e84818be_0_7"/>
          <p:cNvSpPr txBox="1">
            <a:spLocks noGrp="1"/>
          </p:cNvSpPr>
          <p:nvPr>
            <p:ph type="sldNum" idx="12"/>
          </p:nvPr>
        </p:nvSpPr>
        <p:spPr>
          <a:xfrm>
            <a:off x="10955032" y="6422137"/>
            <a:ext cx="551100" cy="338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pic>
        <p:nvPicPr>
          <p:cNvPr id="111" name="Google Shape;111;g299e84818be_0_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0727" y="744470"/>
            <a:ext cx="2181484" cy="1140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g299e84818be_0_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14751" y="4863535"/>
            <a:ext cx="1268184" cy="1275522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g299e84818be_0_7"/>
          <p:cNvSpPr txBox="1"/>
          <p:nvPr/>
        </p:nvSpPr>
        <p:spPr>
          <a:xfrm>
            <a:off x="125994" y="6302960"/>
            <a:ext cx="1627432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Jakob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Luettgau</a:t>
            </a:r>
            <a:r>
              <a:rPr lang="en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br>
              <a:rPr lang="en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UTK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g299e84818be_0_7"/>
          <p:cNvSpPr txBox="1"/>
          <p:nvPr/>
        </p:nvSpPr>
        <p:spPr>
          <a:xfrm>
            <a:off x="2013166" y="6302960"/>
            <a:ext cx="1714071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Heberth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Martinez</a:t>
            </a:r>
            <a:r>
              <a:rPr lang="en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UTK</a:t>
            </a:r>
          </a:p>
        </p:txBody>
      </p:sp>
      <p:sp>
        <p:nvSpPr>
          <p:cNvPr id="121" name="Google Shape;121;g299e84818be_0_7"/>
          <p:cNvSpPr txBox="1"/>
          <p:nvPr/>
        </p:nvSpPr>
        <p:spPr>
          <a:xfrm>
            <a:off x="6103352" y="6302828"/>
            <a:ext cx="1695773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Werner Sun</a:t>
            </a:r>
            <a:r>
              <a:rPr lang="en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Cornell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95EDFBD-43EE-3E50-D47F-F68B6A4F3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94" y="4674060"/>
            <a:ext cx="1695775" cy="169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eople">
            <a:extLst>
              <a:ext uri="{FF2B5EF4-FFF2-40B4-BE49-F238E27FC236}">
                <a16:creationId xmlns:a16="http://schemas.microsoft.com/office/drawing/2014/main" id="{1F3FF96D-3198-1D18-D8BB-4EF86773E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996" y="4674062"/>
            <a:ext cx="1695773" cy="169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taff | Computer Science and Engineering at Michigan">
            <a:extLst>
              <a:ext uri="{FF2B5EF4-FFF2-40B4-BE49-F238E27FC236}">
                <a16:creationId xmlns:a16="http://schemas.microsoft.com/office/drawing/2014/main" id="{745ABF30-7DAB-D623-0890-D8FEE79391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4"/>
          <a:stretch/>
        </p:blipFill>
        <p:spPr bwMode="auto">
          <a:xfrm>
            <a:off x="4011998" y="4674063"/>
            <a:ext cx="1856635" cy="169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erner Sun - IT Director, Cornell Laboratory for Accelerator-Based Sciences  and Education - Cornell University | LinkedIn">
            <a:extLst>
              <a:ext uri="{FF2B5EF4-FFF2-40B4-BE49-F238E27FC236}">
                <a16:creationId xmlns:a16="http://schemas.microsoft.com/office/drawing/2014/main" id="{BF95BA22-6A36-760C-338C-A2CDF7D91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862" y="4674062"/>
            <a:ext cx="1695773" cy="169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DF3982-59A9-D597-2DF1-C8F5E6A80624}"/>
              </a:ext>
            </a:extLst>
          </p:cNvPr>
          <p:cNvSpPr txBox="1"/>
          <p:nvPr/>
        </p:nvSpPr>
        <p:spPr>
          <a:xfrm>
            <a:off x="3986977" y="6395263"/>
            <a:ext cx="18566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Glenn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Tarcea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University of Michigan</a:t>
            </a:r>
          </a:p>
        </p:txBody>
      </p:sp>
      <p:sp>
        <p:nvSpPr>
          <p:cNvPr id="4" name="Google Shape;121;g299e84818be_0_7">
            <a:extLst>
              <a:ext uri="{FF2B5EF4-FFF2-40B4-BE49-F238E27FC236}">
                <a16:creationId xmlns:a16="http://schemas.microsoft.com/office/drawing/2014/main" id="{A206BE4B-621E-239E-E05C-A53141C5450C}"/>
              </a:ext>
            </a:extLst>
          </p:cNvPr>
          <p:cNvSpPr txBox="1"/>
          <p:nvPr/>
        </p:nvSpPr>
        <p:spPr>
          <a:xfrm>
            <a:off x="8058864" y="6302960"/>
            <a:ext cx="1695773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Aashish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Panta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University of Utah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36" name="Picture 12" descr="Kate Shanks">
            <a:extLst>
              <a:ext uri="{FF2B5EF4-FFF2-40B4-BE49-F238E27FC236}">
                <a16:creationId xmlns:a16="http://schemas.microsoft.com/office/drawing/2014/main" id="{DE089149-7CF7-C379-0810-AD55E8E32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65" y="2509943"/>
            <a:ext cx="1695771" cy="169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121;g299e84818be_0_7">
            <a:extLst>
              <a:ext uri="{FF2B5EF4-FFF2-40B4-BE49-F238E27FC236}">
                <a16:creationId xmlns:a16="http://schemas.microsoft.com/office/drawing/2014/main" id="{24E564DE-B28F-5C52-699C-7AE6B245E10C}"/>
              </a:ext>
            </a:extLst>
          </p:cNvPr>
          <p:cNvSpPr txBox="1"/>
          <p:nvPr/>
        </p:nvSpPr>
        <p:spPr>
          <a:xfrm>
            <a:off x="110500" y="4141706"/>
            <a:ext cx="1695773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Kate Shanks</a:t>
            </a:r>
            <a:r>
              <a:rPr lang="en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Cornell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38" name="Picture 14" descr="Kelly Nygren">
            <a:extLst>
              <a:ext uri="{FF2B5EF4-FFF2-40B4-BE49-F238E27FC236}">
                <a16:creationId xmlns:a16="http://schemas.microsoft.com/office/drawing/2014/main" id="{973F8205-0F2E-7FEF-CDA6-F1B6A1167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591" y="2509943"/>
            <a:ext cx="1695771" cy="169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121;g299e84818be_0_7">
            <a:extLst>
              <a:ext uri="{FF2B5EF4-FFF2-40B4-BE49-F238E27FC236}">
                <a16:creationId xmlns:a16="http://schemas.microsoft.com/office/drawing/2014/main" id="{C063C3EF-7EED-93FD-12B9-F78A157B0D8C}"/>
              </a:ext>
            </a:extLst>
          </p:cNvPr>
          <p:cNvSpPr txBox="1"/>
          <p:nvPr/>
        </p:nvSpPr>
        <p:spPr>
          <a:xfrm>
            <a:off x="2114676" y="4141706"/>
            <a:ext cx="1695773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Kelly Nygren</a:t>
            </a:r>
            <a:r>
              <a:rPr lang="en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Cornell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40" name="Picture 16" descr="Researchers and Staff - GCLab">
            <a:extLst>
              <a:ext uri="{FF2B5EF4-FFF2-40B4-BE49-F238E27FC236}">
                <a16:creationId xmlns:a16="http://schemas.microsoft.com/office/drawing/2014/main" id="{96C9583B-E8FD-36FA-DBD8-F3F9F7A40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94" y="4674060"/>
            <a:ext cx="1695773" cy="169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118;g299e84818be_0_7">
            <a:extLst>
              <a:ext uri="{FF2B5EF4-FFF2-40B4-BE49-F238E27FC236}">
                <a16:creationId xmlns:a16="http://schemas.microsoft.com/office/drawing/2014/main" id="{A742F6B2-FF43-5074-6331-D47615F786CB}"/>
              </a:ext>
            </a:extLst>
          </p:cNvPr>
          <p:cNvSpPr txBox="1"/>
          <p:nvPr/>
        </p:nvSpPr>
        <p:spPr>
          <a:xfrm>
            <a:off x="4118852" y="4141706"/>
            <a:ext cx="1627432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Giorgio Scorzelli, University of Utah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C12CDC88-54FA-EE27-BA67-D0F8F7833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017" y="2512806"/>
            <a:ext cx="1822466" cy="169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Index | Nina McCurdy">
            <a:extLst>
              <a:ext uri="{FF2B5EF4-FFF2-40B4-BE49-F238E27FC236}">
                <a16:creationId xmlns:a16="http://schemas.microsoft.com/office/drawing/2014/main" id="{FE368155-A83C-8CFD-13D4-171DF5233D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5" r="5251"/>
          <a:stretch/>
        </p:blipFill>
        <p:spPr bwMode="auto">
          <a:xfrm>
            <a:off x="6102138" y="2517728"/>
            <a:ext cx="1714071" cy="170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121;g299e84818be_0_7">
            <a:extLst>
              <a:ext uri="{FF2B5EF4-FFF2-40B4-BE49-F238E27FC236}">
                <a16:creationId xmlns:a16="http://schemas.microsoft.com/office/drawing/2014/main" id="{DAD56AFC-93ED-E0E5-D08F-42ED9D639B23}"/>
              </a:ext>
            </a:extLst>
          </p:cNvPr>
          <p:cNvSpPr txBox="1"/>
          <p:nvPr/>
        </p:nvSpPr>
        <p:spPr>
          <a:xfrm>
            <a:off x="6054687" y="4153727"/>
            <a:ext cx="1695773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Nina McCurdy,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NASA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42" name="Picture 18" descr="Aashish Panta - Software Engineer Intern - NASA Jet Propulsion Laboratory |  LinkedIn">
            <a:extLst>
              <a:ext uri="{FF2B5EF4-FFF2-40B4-BE49-F238E27FC236}">
                <a16:creationId xmlns:a16="http://schemas.microsoft.com/office/drawing/2014/main" id="{760F216E-0E47-2A4C-5AB9-16C52C485C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8" t="18322" r="19618" b="11458"/>
          <a:stretch/>
        </p:blipFill>
        <p:spPr bwMode="auto">
          <a:xfrm>
            <a:off x="8058864" y="4666960"/>
            <a:ext cx="1741285" cy="170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Meet Faculty Member: Pania Newell, Ph.D. - Mechanical Engineering |  University of Utah">
            <a:extLst>
              <a:ext uri="{FF2B5EF4-FFF2-40B4-BE49-F238E27FC236}">
                <a16:creationId xmlns:a16="http://schemas.microsoft.com/office/drawing/2014/main" id="{60B311E6-2771-B802-0700-A9F17D9476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0" r="15512"/>
          <a:stretch/>
        </p:blipFill>
        <p:spPr bwMode="auto">
          <a:xfrm>
            <a:off x="8058864" y="2517728"/>
            <a:ext cx="1718119" cy="170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121;g299e84818be_0_7">
            <a:extLst>
              <a:ext uri="{FF2B5EF4-FFF2-40B4-BE49-F238E27FC236}">
                <a16:creationId xmlns:a16="http://schemas.microsoft.com/office/drawing/2014/main" id="{FE1AB5F0-8DB0-B774-C7D1-A42E22047D8A}"/>
              </a:ext>
            </a:extLst>
          </p:cNvPr>
          <p:cNvSpPr txBox="1"/>
          <p:nvPr/>
        </p:nvSpPr>
        <p:spPr>
          <a:xfrm>
            <a:off x="8058864" y="4153727"/>
            <a:ext cx="1695773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Pania Newell,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University of Utah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3A07202-8B89-08B2-D850-E7523898490B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3160" r="3752"/>
          <a:stretch/>
        </p:blipFill>
        <p:spPr>
          <a:xfrm>
            <a:off x="7622046" y="-374904"/>
            <a:ext cx="4569953" cy="2066458"/>
          </a:xfrm>
          <a:prstGeom prst="rect">
            <a:avLst/>
          </a:prstGeom>
        </p:spPr>
      </p:pic>
      <p:pic>
        <p:nvPicPr>
          <p:cNvPr id="1044" name="Picture 20" descr="Aashish Panta on LinkedIn: Thank you for this amazing opportunity, National  Science Data Fabric">
            <a:extLst>
              <a:ext uri="{FF2B5EF4-FFF2-40B4-BE49-F238E27FC236}">
                <a16:creationId xmlns:a16="http://schemas.microsoft.com/office/drawing/2014/main" id="{5A273072-E8CF-BE82-750E-0627571C3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023" y="1471844"/>
            <a:ext cx="2147200" cy="214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" name="Google Shape;108;g299e84818be_0_7"/>
          <p:cNvSpPr txBox="1">
            <a:spLocks noGrp="1"/>
          </p:cNvSpPr>
          <p:nvPr>
            <p:ph type="ctrTitle"/>
          </p:nvPr>
        </p:nvSpPr>
        <p:spPr>
          <a:xfrm>
            <a:off x="3315003" y="809334"/>
            <a:ext cx="4569953" cy="1304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NSDF Pilot Deployments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CHESS, NASA, Catalogs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dirty="0"/>
              <a:t>Valerio Pascucci, University of Utah</a:t>
            </a:r>
            <a:endParaRPr sz="2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C1F9C35-B75C-0684-ED09-F3AD9368EAEA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189654" y="0"/>
            <a:ext cx="11812693" cy="1066800"/>
          </a:xfrm>
        </p:spPr>
        <p:txBody>
          <a:bodyPr>
            <a:normAutofit/>
          </a:bodyPr>
          <a:lstStyle/>
          <a:p>
            <a:r>
              <a:rPr lang="en-US" sz="3733" b="1" dirty="0"/>
              <a:t>NSDF@NASA</a:t>
            </a:r>
            <a:endParaRPr lang="en-US" sz="3733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D099C28-71C7-C9B8-75D0-AC69583EE80C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89654" y="1013624"/>
            <a:ext cx="4241298" cy="5844376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4000" dirty="0"/>
              <a:t>- Easy, interactive exploration </a:t>
            </a:r>
            <a:br>
              <a:rPr lang="en-US" sz="4000" dirty="0"/>
            </a:br>
            <a:r>
              <a:rPr lang="en-US" sz="4000" dirty="0"/>
              <a:t>of petascale climate data (4PB).</a:t>
            </a:r>
          </a:p>
          <a:p>
            <a:pPr marL="114300" indent="0">
              <a:buNone/>
            </a:pPr>
            <a:r>
              <a:rPr lang="en-US" sz="4000" dirty="0"/>
              <a:t>- Deployment of Jupyter notebooks on Pleiades Supercomputer.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29A0E2-3FFF-5175-E4C4-01A2CB893E51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6B4D2A-8F4C-68B5-8419-6B15FA7FE49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2023-04-19-21-44-44">
            <a:hlinkClick r:id="" action="ppaction://media"/>
            <a:extLst>
              <a:ext uri="{FF2B5EF4-FFF2-40B4-BE49-F238E27FC236}">
                <a16:creationId xmlns:a16="http://schemas.microsoft.com/office/drawing/2014/main" id="{4A9AC6A3-68F1-6A2F-1B16-ABA48FB42B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30951" y="49094"/>
            <a:ext cx="7761049" cy="680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757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C1F9C35-B75C-0684-ED09-F3AD9368EAEA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189654" y="0"/>
            <a:ext cx="11812693" cy="1066800"/>
          </a:xfrm>
        </p:spPr>
        <p:txBody>
          <a:bodyPr>
            <a:normAutofit fontScale="90000"/>
          </a:bodyPr>
          <a:lstStyle/>
          <a:p>
            <a:r>
              <a:rPr lang="en-US" sz="3733" b="1" dirty="0"/>
              <a:t>NSDF@NASA: </a:t>
            </a:r>
            <a:r>
              <a:rPr lang="en-US" sz="3733" dirty="0"/>
              <a:t>democratizing access and exploration of </a:t>
            </a:r>
            <a:br>
              <a:rPr lang="en-US" sz="3733" dirty="0"/>
            </a:br>
            <a:r>
              <a:rPr lang="en-US" sz="3733" dirty="0"/>
              <a:t>petascale climate modeling data (4PB) through web portals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D099C28-71C7-C9B8-75D0-AC69583EE80C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29A0E2-3FFF-5175-E4C4-01A2CB893E51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6B4D2A-8F4C-68B5-8419-6B15FA7FE49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4BAC3E0-BC60-96BC-5874-C2BD4FE54ECD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2023-03-11-22-18-17">
            <a:hlinkClick r:id="" action="ppaction://media"/>
            <a:extLst>
              <a:ext uri="{FF2B5EF4-FFF2-40B4-BE49-F238E27FC236}">
                <a16:creationId xmlns:a16="http://schemas.microsoft.com/office/drawing/2014/main" id="{EDC8D01B-AE35-8E72-6C27-8B428D3728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9203"/>
          <a:stretch>
            <a:fillRect/>
          </a:stretch>
        </p:blipFill>
        <p:spPr>
          <a:xfrm>
            <a:off x="189653" y="1117492"/>
            <a:ext cx="12014723" cy="5740507"/>
          </a:xfrm>
          <a:prstGeom prst="rect">
            <a:avLst/>
          </a:prstGeom>
        </p:spPr>
      </p:pic>
      <p:pic>
        <p:nvPicPr>
          <p:cNvPr id="12" name="Picture 4" descr="Seal Storage">
            <a:extLst>
              <a:ext uri="{FF2B5EF4-FFF2-40B4-BE49-F238E27FC236}">
                <a16:creationId xmlns:a16="http://schemas.microsoft.com/office/drawing/2014/main" id="{73128D09-B075-C259-658F-6A421BF61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2494" y="-122303"/>
            <a:ext cx="2113411" cy="1189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777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9A17D-7DAB-4ED3-9096-D7191E724A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"/>
            <a:ext cx="12191999" cy="1144526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3200" dirty="0">
                <a:solidFill>
                  <a:schemeClr val="tx1"/>
                </a:solidFill>
              </a:rPr>
              <a:t>Scalable NSDF Catalog. H</a:t>
            </a:r>
            <a:r>
              <a:rPr lang="en-US" sz="3200" i="1" dirty="0">
                <a:solidFill>
                  <a:schemeClr val="tx1"/>
                </a:solidFill>
              </a:rPr>
              <a:t>ow many “foam” datasets are in Material Commons and Digital Rocks Portal ? Do we have access to enough for ML training?</a:t>
            </a:r>
          </a:p>
        </p:txBody>
      </p:sp>
      <p:pic>
        <p:nvPicPr>
          <p:cNvPr id="5122" name="Picture 2" descr="Metals | Free Full-Text | Characterisation and Mechanical Testing of Open  Cell Al Foams Manufactured by Molten Metal Infiltration of Porous Salt Bead  Preforms: Effect of Bead Size">
            <a:extLst>
              <a:ext uri="{FF2B5EF4-FFF2-40B4-BE49-F238E27FC236}">
                <a16:creationId xmlns:a16="http://schemas.microsoft.com/office/drawing/2014/main" id="{8F1D09B3-90C9-45FC-91A6-9DD8F50BD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770" y="1144527"/>
            <a:ext cx="10079788" cy="326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0819E35C-C784-D0E9-E82C-FB48ED8466ED}"/>
              </a:ext>
            </a:extLst>
          </p:cNvPr>
          <p:cNvSpPr/>
          <p:nvPr/>
        </p:nvSpPr>
        <p:spPr>
          <a:xfrm>
            <a:off x="1127192" y="4604091"/>
            <a:ext cx="1482574" cy="1482574"/>
          </a:xfrm>
          <a:prstGeom prst="round2DiagRect">
            <a:avLst>
              <a:gd name="adj1" fmla="val 29727"/>
              <a:gd name="adj2" fmla="val 0"/>
            </a:avLst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6" name="Rectangle 5" descr="Open Folder">
            <a:extLst>
              <a:ext uri="{FF2B5EF4-FFF2-40B4-BE49-F238E27FC236}">
                <a16:creationId xmlns:a16="http://schemas.microsoft.com/office/drawing/2014/main" id="{FD462DCE-E0C6-5A03-7B95-688E6F4713AF}"/>
              </a:ext>
            </a:extLst>
          </p:cNvPr>
          <p:cNvSpPr/>
          <p:nvPr/>
        </p:nvSpPr>
        <p:spPr>
          <a:xfrm>
            <a:off x="1443151" y="4919962"/>
            <a:ext cx="850657" cy="850657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25E7DA7-D5B6-B2F3-EC82-711A99AC22D7}"/>
              </a:ext>
            </a:extLst>
          </p:cNvPr>
          <p:cNvSpPr/>
          <p:nvPr/>
        </p:nvSpPr>
        <p:spPr>
          <a:xfrm>
            <a:off x="653255" y="6228304"/>
            <a:ext cx="2430450" cy="720000"/>
          </a:xfrm>
          <a:custGeom>
            <a:avLst/>
            <a:gdLst>
              <a:gd name="connsiteX0" fmla="*/ 0 w 2430450"/>
              <a:gd name="connsiteY0" fmla="*/ 0 h 720000"/>
              <a:gd name="connsiteX1" fmla="*/ 2430450 w 2430450"/>
              <a:gd name="connsiteY1" fmla="*/ 0 h 720000"/>
              <a:gd name="connsiteX2" fmla="*/ 2430450 w 2430450"/>
              <a:gd name="connsiteY2" fmla="*/ 720000 h 720000"/>
              <a:gd name="connsiteX3" fmla="*/ 0 w 2430450"/>
              <a:gd name="connsiteY3" fmla="*/ 720000 h 720000"/>
              <a:gd name="connsiteX4" fmla="*/ 0 w 2430450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0450" h="720000">
                <a:moveTo>
                  <a:pt x="0" y="0"/>
                </a:moveTo>
                <a:lnTo>
                  <a:pt x="2430450" y="0"/>
                </a:lnTo>
                <a:lnTo>
                  <a:pt x="2430450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cap="all"/>
            </a:pPr>
            <a:r>
              <a:rPr lang="en-US" sz="1700" b="1" kern="1200" dirty="0"/>
              <a:t>HDF5</a:t>
            </a:r>
            <a:r>
              <a:rPr lang="en-US" sz="1700" kern="1200" dirty="0"/>
              <a:t> files larger than </a:t>
            </a:r>
            <a:r>
              <a:rPr lang="en-US" sz="1700" b="1" kern="1200" dirty="0"/>
              <a:t>10GB</a:t>
            </a:r>
            <a:r>
              <a:rPr lang="en-US" sz="1700" kern="1200" dirty="0"/>
              <a:t>?</a:t>
            </a:r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9C79730A-9A13-4F41-6E4A-72196CB62008}"/>
              </a:ext>
            </a:extLst>
          </p:cNvPr>
          <p:cNvSpPr/>
          <p:nvPr/>
        </p:nvSpPr>
        <p:spPr>
          <a:xfrm>
            <a:off x="3982971" y="4604091"/>
            <a:ext cx="1482574" cy="1482574"/>
          </a:xfrm>
          <a:prstGeom prst="round2DiagRect">
            <a:avLst>
              <a:gd name="adj1" fmla="val 29727"/>
              <a:gd name="adj2" fmla="val 0"/>
            </a:avLst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9" name="Rectangle 8" descr="Microscope">
            <a:extLst>
              <a:ext uri="{FF2B5EF4-FFF2-40B4-BE49-F238E27FC236}">
                <a16:creationId xmlns:a16="http://schemas.microsoft.com/office/drawing/2014/main" id="{47345142-4E53-4CB6-F97B-099DB7597EC3}"/>
              </a:ext>
            </a:extLst>
          </p:cNvPr>
          <p:cNvSpPr/>
          <p:nvPr/>
        </p:nvSpPr>
        <p:spPr>
          <a:xfrm>
            <a:off x="4298930" y="4919962"/>
            <a:ext cx="850657" cy="850657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BE70EB7-401F-01E3-0EC1-A51BC4B3C3B3}"/>
              </a:ext>
            </a:extLst>
          </p:cNvPr>
          <p:cNvSpPr/>
          <p:nvPr/>
        </p:nvSpPr>
        <p:spPr>
          <a:xfrm>
            <a:off x="3509034" y="6228304"/>
            <a:ext cx="2430450" cy="720000"/>
          </a:xfrm>
          <a:custGeom>
            <a:avLst/>
            <a:gdLst>
              <a:gd name="connsiteX0" fmla="*/ 0 w 2430450"/>
              <a:gd name="connsiteY0" fmla="*/ 0 h 720000"/>
              <a:gd name="connsiteX1" fmla="*/ 2430450 w 2430450"/>
              <a:gd name="connsiteY1" fmla="*/ 0 h 720000"/>
              <a:gd name="connsiteX2" fmla="*/ 2430450 w 2430450"/>
              <a:gd name="connsiteY2" fmla="*/ 720000 h 720000"/>
              <a:gd name="connsiteX3" fmla="*/ 0 w 2430450"/>
              <a:gd name="connsiteY3" fmla="*/ 720000 h 720000"/>
              <a:gd name="connsiteX4" fmla="*/ 0 w 2430450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0450" h="720000">
                <a:moveTo>
                  <a:pt x="0" y="0"/>
                </a:moveTo>
                <a:lnTo>
                  <a:pt x="2430450" y="0"/>
                </a:lnTo>
                <a:lnTo>
                  <a:pt x="2430450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cap="all"/>
            </a:pPr>
            <a:r>
              <a:rPr lang="en-US" sz="1700" kern="1200" dirty="0"/>
              <a:t>group by </a:t>
            </a:r>
            <a:r>
              <a:rPr lang="en-US" sz="1700" b="1" kern="1200" dirty="0"/>
              <a:t>file tagging</a:t>
            </a:r>
            <a:r>
              <a:rPr lang="en-US" sz="1700" kern="1200" dirty="0"/>
              <a:t> (e.g., microscopy)?</a:t>
            </a: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A5490649-C48E-4682-A1E6-392924255F43}"/>
              </a:ext>
            </a:extLst>
          </p:cNvPr>
          <p:cNvSpPr/>
          <p:nvPr/>
        </p:nvSpPr>
        <p:spPr>
          <a:xfrm>
            <a:off x="6838750" y="4604091"/>
            <a:ext cx="1482574" cy="1482574"/>
          </a:xfrm>
          <a:prstGeom prst="round2DiagRect">
            <a:avLst>
              <a:gd name="adj1" fmla="val 29727"/>
              <a:gd name="adj2" fmla="val 0"/>
            </a:avLst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2" name="Rectangle 11" descr="Beaker">
            <a:extLst>
              <a:ext uri="{FF2B5EF4-FFF2-40B4-BE49-F238E27FC236}">
                <a16:creationId xmlns:a16="http://schemas.microsoft.com/office/drawing/2014/main" id="{1FEA8555-D4B2-62B4-A3A0-B7A04DB40D72}"/>
              </a:ext>
            </a:extLst>
          </p:cNvPr>
          <p:cNvSpPr/>
          <p:nvPr/>
        </p:nvSpPr>
        <p:spPr>
          <a:xfrm>
            <a:off x="7154709" y="4919962"/>
            <a:ext cx="850657" cy="850657"/>
          </a:xfrm>
          <a:prstGeom prst="rect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26BF91A-78B0-4A08-9575-EDA3C1627C8D}"/>
              </a:ext>
            </a:extLst>
          </p:cNvPr>
          <p:cNvSpPr/>
          <p:nvPr/>
        </p:nvSpPr>
        <p:spPr>
          <a:xfrm>
            <a:off x="6364812" y="6228304"/>
            <a:ext cx="2430450" cy="720000"/>
          </a:xfrm>
          <a:custGeom>
            <a:avLst/>
            <a:gdLst>
              <a:gd name="connsiteX0" fmla="*/ 0 w 2430450"/>
              <a:gd name="connsiteY0" fmla="*/ 0 h 720000"/>
              <a:gd name="connsiteX1" fmla="*/ 2430450 w 2430450"/>
              <a:gd name="connsiteY1" fmla="*/ 0 h 720000"/>
              <a:gd name="connsiteX2" fmla="*/ 2430450 w 2430450"/>
              <a:gd name="connsiteY2" fmla="*/ 720000 h 720000"/>
              <a:gd name="connsiteX3" fmla="*/ 0 w 2430450"/>
              <a:gd name="connsiteY3" fmla="*/ 720000 h 720000"/>
              <a:gd name="connsiteX4" fmla="*/ 0 w 2430450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0450" h="720000">
                <a:moveTo>
                  <a:pt x="0" y="0"/>
                </a:moveTo>
                <a:lnTo>
                  <a:pt x="2430450" y="0"/>
                </a:lnTo>
                <a:lnTo>
                  <a:pt x="2430450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cap="all"/>
            </a:pPr>
            <a:r>
              <a:rPr lang="en-US" sz="1700" kern="1200" dirty="0"/>
              <a:t>How MUCH </a:t>
            </a:r>
            <a:r>
              <a:rPr lang="en-US" sz="1700" b="1" kern="1200" dirty="0"/>
              <a:t>SCIENTIFIC DATA</a:t>
            </a:r>
            <a:r>
              <a:rPr lang="en-US" sz="1700" kern="1200" dirty="0"/>
              <a:t> IS available?</a:t>
            </a: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FE9E79F4-F244-E453-277F-10F5D909E7B4}"/>
              </a:ext>
            </a:extLst>
          </p:cNvPr>
          <p:cNvSpPr/>
          <p:nvPr/>
        </p:nvSpPr>
        <p:spPr>
          <a:xfrm>
            <a:off x="9694529" y="4604091"/>
            <a:ext cx="1482574" cy="1482574"/>
          </a:xfrm>
          <a:prstGeom prst="round2DiagRect">
            <a:avLst>
              <a:gd name="adj1" fmla="val 29727"/>
              <a:gd name="adj2" fmla="val 0"/>
            </a:avLst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5" name="Rectangle 14" descr="Database">
            <a:extLst>
              <a:ext uri="{FF2B5EF4-FFF2-40B4-BE49-F238E27FC236}">
                <a16:creationId xmlns:a16="http://schemas.microsoft.com/office/drawing/2014/main" id="{A95C845A-7B0A-7FE2-8236-89CD2E7C3E9D}"/>
              </a:ext>
            </a:extLst>
          </p:cNvPr>
          <p:cNvSpPr/>
          <p:nvPr/>
        </p:nvSpPr>
        <p:spPr>
          <a:xfrm>
            <a:off x="10010487" y="4919962"/>
            <a:ext cx="850657" cy="850657"/>
          </a:xfrm>
          <a:prstGeom prst="rect">
            <a:avLst/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C9DB1B1-90EA-8241-966C-14DF676F8BD7}"/>
              </a:ext>
            </a:extLst>
          </p:cNvPr>
          <p:cNvSpPr/>
          <p:nvPr/>
        </p:nvSpPr>
        <p:spPr>
          <a:xfrm>
            <a:off x="9220591" y="6228304"/>
            <a:ext cx="2430450" cy="720000"/>
          </a:xfrm>
          <a:custGeom>
            <a:avLst/>
            <a:gdLst>
              <a:gd name="connsiteX0" fmla="*/ 0 w 2430450"/>
              <a:gd name="connsiteY0" fmla="*/ 0 h 720000"/>
              <a:gd name="connsiteX1" fmla="*/ 2430450 w 2430450"/>
              <a:gd name="connsiteY1" fmla="*/ 0 h 720000"/>
              <a:gd name="connsiteX2" fmla="*/ 2430450 w 2430450"/>
              <a:gd name="connsiteY2" fmla="*/ 720000 h 720000"/>
              <a:gd name="connsiteX3" fmla="*/ 0 w 2430450"/>
              <a:gd name="connsiteY3" fmla="*/ 720000 h 720000"/>
              <a:gd name="connsiteX4" fmla="*/ 0 w 2430450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0450" h="720000">
                <a:moveTo>
                  <a:pt x="0" y="0"/>
                </a:moveTo>
                <a:lnTo>
                  <a:pt x="2430450" y="0"/>
                </a:lnTo>
                <a:lnTo>
                  <a:pt x="2430450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cap="all"/>
            </a:pPr>
            <a:r>
              <a:rPr lang="en-US" sz="1700" kern="1200" dirty="0"/>
              <a:t>What is the </a:t>
            </a:r>
            <a:r>
              <a:rPr lang="en-US" sz="1700" b="1" kern="1200" dirty="0"/>
              <a:t>historical plot</a:t>
            </a:r>
            <a:r>
              <a:rPr lang="en-US" sz="1700" kern="1200" dirty="0"/>
              <a:t> of OPEN DATA in time?</a:t>
            </a:r>
          </a:p>
        </p:txBody>
      </p:sp>
    </p:spTree>
    <p:extLst>
      <p:ext uri="{BB962C8B-B14F-4D97-AF65-F5344CB8AC3E}">
        <p14:creationId xmlns:p14="http://schemas.microsoft.com/office/powerpoint/2010/main" val="3081274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F574B6-0A5F-E702-3807-EC18DDC6B0F5}"/>
              </a:ext>
            </a:extLst>
          </p:cNvPr>
          <p:cNvSpPr/>
          <p:nvPr/>
        </p:nvSpPr>
        <p:spPr>
          <a:xfrm>
            <a:off x="0" y="1993128"/>
            <a:ext cx="5216058" cy="48977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4BC7DD-2D61-F927-C8E8-630643CB23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06" t="5078"/>
          <a:stretch/>
        </p:blipFill>
        <p:spPr>
          <a:xfrm>
            <a:off x="5216059" y="1993128"/>
            <a:ext cx="8491992" cy="90720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E34089-8FB7-70ED-914B-F9B805B0D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093"/>
            <a:ext cx="12096842" cy="2267134"/>
          </a:xfrm>
        </p:spPr>
        <p:txBody>
          <a:bodyPr>
            <a:no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           Multi-federation Catalog for 75PB of Community Data, 1.6 Billion Records</a:t>
            </a:r>
          </a:p>
        </p:txBody>
      </p:sp>
      <p:pic>
        <p:nvPicPr>
          <p:cNvPr id="3" name="image6.png">
            <a:extLst>
              <a:ext uri="{FF2B5EF4-FFF2-40B4-BE49-F238E27FC236}">
                <a16:creationId xmlns:a16="http://schemas.microsoft.com/office/drawing/2014/main" id="{D5F6E597-B888-04A4-161D-47D21FF34EE1}"/>
              </a:ext>
            </a:extLst>
          </p:cNvPr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" y="3616746"/>
            <a:ext cx="6287087" cy="3274161"/>
          </a:xfrm>
          <a:prstGeom prst="rect">
            <a:avLst/>
          </a:prstGeom>
          <a:ln/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7ACA3C7-622C-98AE-E8CB-D1F091CFC7E8}"/>
              </a:ext>
            </a:extLst>
          </p:cNvPr>
          <p:cNvSpPr/>
          <p:nvPr/>
        </p:nvSpPr>
        <p:spPr>
          <a:xfrm>
            <a:off x="146069" y="2143211"/>
            <a:ext cx="4363452" cy="1274597"/>
          </a:xfrm>
          <a:prstGeom prst="roundRect">
            <a:avLst/>
          </a:prstGeom>
          <a:solidFill>
            <a:srgbClr val="CCFF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F8D01E-F4F1-0573-913C-1F4ED74F96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347" y="2384101"/>
            <a:ext cx="2143531" cy="480739"/>
          </a:xfrm>
          <a:prstGeom prst="rect">
            <a:avLst/>
          </a:prstGeom>
        </p:spPr>
      </p:pic>
      <p:pic>
        <p:nvPicPr>
          <p:cNvPr id="10" name="Google Shape;135;p1">
            <a:extLst>
              <a:ext uri="{FF2B5EF4-FFF2-40B4-BE49-F238E27FC236}">
                <a16:creationId xmlns:a16="http://schemas.microsoft.com/office/drawing/2014/main" id="{CFE9D113-1671-E904-39E3-230455995190}"/>
              </a:ext>
            </a:extLst>
          </p:cNvPr>
          <p:cNvPicPr preferRelativeResize="0"/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374285" y="99378"/>
            <a:ext cx="1557085" cy="80826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D84B47-B603-6D65-6CD8-FF8CC03DD517}"/>
              </a:ext>
            </a:extLst>
          </p:cNvPr>
          <p:cNvSpPr txBox="1"/>
          <p:nvPr/>
        </p:nvSpPr>
        <p:spPr>
          <a:xfrm>
            <a:off x="646485" y="2908448"/>
            <a:ext cx="3470822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/>
              <a:t>Industry-Academia Partnership</a:t>
            </a:r>
          </a:p>
        </p:txBody>
      </p:sp>
      <p:pic>
        <p:nvPicPr>
          <p:cNvPr id="4100" name="Picture 4" descr="University of Utah Logo | University of utah, University, Utah">
            <a:extLst>
              <a:ext uri="{FF2B5EF4-FFF2-40B4-BE49-F238E27FC236}">
                <a16:creationId xmlns:a16="http://schemas.microsoft.com/office/drawing/2014/main" id="{D5D5D5E3-C282-6EA7-7178-7EE052C08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883" y="1813443"/>
            <a:ext cx="1591271" cy="159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854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E464-A5EF-C302-424B-4FCD11B76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153" y="-33928"/>
            <a:ext cx="11360800" cy="763600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/>
              <a:t>Searching for data across multiple repositories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E8B0A7-7877-A68A-098A-95315CDD8E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7F8E65-F783-A5D1-08DD-9A945E874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5935" y="418044"/>
            <a:ext cx="12192000" cy="41146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1BFBE0-DF11-91A9-0AE8-38F12E1AE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01" y="1536633"/>
            <a:ext cx="11360799" cy="53213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E475CA-35AF-87E9-6B1B-B290799582F6}"/>
              </a:ext>
            </a:extLst>
          </p:cNvPr>
          <p:cNvSpPr txBox="1"/>
          <p:nvPr/>
        </p:nvSpPr>
        <p:spPr>
          <a:xfrm>
            <a:off x="7661598" y="2276980"/>
            <a:ext cx="4459113" cy="9131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2667" b="1" dirty="0"/>
              <a:t>Search for experiments with “metallic” compound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2BE6A32-C87D-7F6A-6FD3-61B26C540F1B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5407378" y="2733580"/>
            <a:ext cx="2254220" cy="15325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19B5B4C-BAD5-2695-3CF9-BC6CB6441C9A}"/>
              </a:ext>
            </a:extLst>
          </p:cNvPr>
          <p:cNvSpPr txBox="1"/>
          <p:nvPr/>
        </p:nvSpPr>
        <p:spPr>
          <a:xfrm>
            <a:off x="6208888" y="2681113"/>
            <a:ext cx="1286933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1867" dirty="0"/>
              <a:t>query</a:t>
            </a:r>
          </a:p>
          <a:p>
            <a:pPr defTabSz="1219170">
              <a:defRPr/>
            </a:pPr>
            <a:endParaRPr lang="en-US" sz="1867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A104E67-5C90-2CC6-8CE7-41C2FF25EF2C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6095999" y="3190179"/>
            <a:ext cx="3795156" cy="1175128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276C79C-50C0-CC1E-AB9D-841A950FCB87}"/>
              </a:ext>
            </a:extLst>
          </p:cNvPr>
          <p:cNvSpPr txBox="1"/>
          <p:nvPr/>
        </p:nvSpPr>
        <p:spPr>
          <a:xfrm>
            <a:off x="8669867" y="3465421"/>
            <a:ext cx="1286933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1867" dirty="0"/>
              <a:t>output</a:t>
            </a:r>
          </a:p>
          <a:p>
            <a:pPr defTabSz="1219170">
              <a:defRPr/>
            </a:pPr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3018902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5121E-EC5B-4915-A6BD-892C91422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152" y="282471"/>
            <a:ext cx="11360800" cy="763600"/>
          </a:xfrm>
        </p:spPr>
        <p:txBody>
          <a:bodyPr>
            <a:noAutofit/>
          </a:bodyPr>
          <a:lstStyle/>
          <a:p>
            <a:r>
              <a:rPr lang="en-US" sz="4800" b="1" dirty="0"/>
              <a:t>NSDF Catalog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A5CE9E-5A92-D5C5-7A29-CD2B26061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2880" y="1536633"/>
            <a:ext cx="3811271" cy="4555200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en-US" sz="3600" dirty="0"/>
              <a:t>Challenges:</a:t>
            </a:r>
            <a:br>
              <a:rPr lang="en-US" sz="3600" dirty="0"/>
            </a:br>
            <a:endParaRPr lang="en-US" sz="3600" dirty="0"/>
          </a:p>
          <a:p>
            <a:r>
              <a:rPr lang="en-US" sz="3600" dirty="0"/>
              <a:t>Scalability</a:t>
            </a:r>
          </a:p>
          <a:p>
            <a:endParaRPr lang="en-US" sz="3600" dirty="0"/>
          </a:p>
          <a:p>
            <a:r>
              <a:rPr lang="en-US" sz="3600" dirty="0"/>
              <a:t>Full FAIR support</a:t>
            </a:r>
            <a:br>
              <a:rPr lang="en-US" sz="3600" dirty="0"/>
            </a:br>
            <a:endParaRPr lang="en-US" sz="3600" dirty="0"/>
          </a:p>
          <a:p>
            <a:r>
              <a:rPr lang="en-US" sz="3600" dirty="0"/>
              <a:t>Interoperability of schema</a:t>
            </a:r>
          </a:p>
        </p:txBody>
      </p:sp>
      <p:pic>
        <p:nvPicPr>
          <p:cNvPr id="4" name="2022-12-08-12-06-27">
            <a:hlinkClick r:id="" action="ppaction://media"/>
            <a:extLst>
              <a:ext uri="{FF2B5EF4-FFF2-40B4-BE49-F238E27FC236}">
                <a16:creationId xmlns:a16="http://schemas.microsoft.com/office/drawing/2014/main" id="{51FAD9A5-F9F9-A741-1B7F-AC93E9CA40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94151" y="0"/>
            <a:ext cx="81978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83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9ac453d30a_8_5"/>
          <p:cNvSpPr txBox="1">
            <a:spLocks noGrp="1"/>
          </p:cNvSpPr>
          <p:nvPr>
            <p:ph type="title"/>
          </p:nvPr>
        </p:nvSpPr>
        <p:spPr>
          <a:xfrm>
            <a:off x="260202" y="0"/>
            <a:ext cx="113607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NSDF: instant relief for your data pain!</a:t>
            </a:r>
            <a:endParaRPr sz="5400" dirty="0"/>
          </a:p>
        </p:txBody>
      </p:sp>
      <p:sp>
        <p:nvSpPr>
          <p:cNvPr id="209" name="Google Shape;209;g29ac453d30a_8_5"/>
          <p:cNvSpPr txBox="1">
            <a:spLocks noGrp="1"/>
          </p:cNvSpPr>
          <p:nvPr>
            <p:ph type="body" idx="1"/>
          </p:nvPr>
        </p:nvSpPr>
        <p:spPr>
          <a:xfrm>
            <a:off x="7461503" y="1197864"/>
            <a:ext cx="4730496" cy="9296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dirty="0"/>
              <a:t>Try our dashboards, and let us know if you need one!</a:t>
            </a:r>
            <a:endParaRPr sz="2600" dirty="0"/>
          </a:p>
        </p:txBody>
      </p:sp>
      <p:sp>
        <p:nvSpPr>
          <p:cNvPr id="210" name="Google Shape;210;g29ac453d30a_8_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86BD91-B2F1-D5B6-86CF-957F5E8B4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1504" y="2127504"/>
            <a:ext cx="4730496" cy="4730496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721DD9E-5A2A-6B54-99C2-907A4FB9C594}"/>
              </a:ext>
            </a:extLst>
          </p:cNvPr>
          <p:cNvSpPr txBox="1">
            <a:spLocks/>
          </p:cNvSpPr>
          <p:nvPr/>
        </p:nvSpPr>
        <p:spPr>
          <a:xfrm>
            <a:off x="189654" y="1197864"/>
            <a:ext cx="6421458" cy="5660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Font typeface="Arial"/>
              <a:buNone/>
            </a:pPr>
            <a:r>
              <a:rPr lang="en-US" sz="3600" dirty="0"/>
              <a:t>- Technological progress needs to be connected to the </a:t>
            </a:r>
            <a:r>
              <a:rPr lang="en-US" sz="3600" b="1" dirty="0"/>
              <a:t>needs of users </a:t>
            </a:r>
            <a:r>
              <a:rPr lang="en-US" sz="3600" dirty="0"/>
              <a:t>and facilities</a:t>
            </a:r>
          </a:p>
          <a:p>
            <a:pPr marL="114300" indent="0">
              <a:buFont typeface="Arial"/>
              <a:buNone/>
            </a:pPr>
            <a:r>
              <a:rPr lang="en-US" sz="3600" dirty="0"/>
              <a:t>- </a:t>
            </a:r>
            <a:r>
              <a:rPr lang="en-US" sz="3600" b="1" dirty="0"/>
              <a:t>Education and training of user </a:t>
            </a:r>
            <a:r>
              <a:rPr lang="en-US" sz="3600" dirty="0"/>
              <a:t>communities is key to making impact</a:t>
            </a:r>
          </a:p>
          <a:p>
            <a:pPr marL="114300" indent="0">
              <a:buFont typeface="Arial"/>
              <a:buNone/>
            </a:pPr>
            <a:r>
              <a:rPr lang="en-US" sz="3600" dirty="0"/>
              <a:t>- Emphasis on open APIs to improve </a:t>
            </a:r>
            <a:r>
              <a:rPr lang="en-US" sz="3600" b="1" dirty="0"/>
              <a:t>integration and interoperability </a:t>
            </a:r>
            <a:r>
              <a:rPr lang="en-US" sz="3600" dirty="0"/>
              <a:t>among tools </a:t>
            </a:r>
          </a:p>
          <a:p>
            <a:pPr marL="114300" indent="0">
              <a:buFont typeface="Arial"/>
              <a:buNone/>
            </a:pPr>
            <a:endParaRPr lang="en-US" sz="3600" dirty="0"/>
          </a:p>
          <a:p>
            <a:pPr marL="114300" indent="0">
              <a:buFont typeface="Arial"/>
              <a:buNone/>
            </a:pPr>
            <a:endParaRPr lang="en-US" sz="3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"/>
          <p:cNvSpPr txBox="1">
            <a:spLocks noGrp="1"/>
          </p:cNvSpPr>
          <p:nvPr>
            <p:ph type="title"/>
          </p:nvPr>
        </p:nvSpPr>
        <p:spPr>
          <a:xfrm>
            <a:off x="508713" y="434189"/>
            <a:ext cx="11393357" cy="378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50" rIns="0" bIns="0" anchor="ctr" anchorCtr="0">
            <a:spAutoFit/>
          </a:bodyPr>
          <a:lstStyle/>
          <a:p>
            <a:pPr marL="72007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sz="2400" dirty="0"/>
              <a:t>Cornell Laboratory for Accelerator-based Science and Education</a:t>
            </a:r>
            <a:endParaRPr sz="2400" dirty="0"/>
          </a:p>
        </p:txBody>
      </p:sp>
      <p:sp>
        <p:nvSpPr>
          <p:cNvPr id="200" name="Google Shape;200;p3"/>
          <p:cNvSpPr txBox="1"/>
          <p:nvPr/>
        </p:nvSpPr>
        <p:spPr>
          <a:xfrm>
            <a:off x="25043" y="1095961"/>
            <a:ext cx="3322337" cy="766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925" rIns="0" bIns="0" anchor="t" anchorCtr="0">
            <a:spAutoFit/>
          </a:bodyPr>
          <a:lstStyle/>
          <a:p>
            <a:pPr marL="23104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4"/>
              <a:buFont typeface="Arial"/>
              <a:buNone/>
            </a:pPr>
            <a:r>
              <a:rPr lang="en-US" sz="2304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CLASSE</a:t>
            </a:r>
            <a:endParaRPr sz="2304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79790" marR="0" lvl="0" indent="-234889" algn="l" rtl="0">
              <a:lnSpc>
                <a:spcPct val="100000"/>
              </a:lnSpc>
              <a:spcBef>
                <a:spcPts val="861"/>
              </a:spcBef>
              <a:spcAft>
                <a:spcPts val="0"/>
              </a:spcAft>
              <a:buClr>
                <a:schemeClr val="dk1"/>
              </a:buClr>
              <a:buSzPts val="2849"/>
              <a:buFont typeface="Arial"/>
              <a:buChar char="•"/>
            </a:pPr>
            <a:r>
              <a:rPr lang="en-US" sz="187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CHESS X-Ray user facility</a:t>
            </a:r>
            <a:endParaRPr sz="1879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3"/>
          <p:cNvSpPr txBox="1"/>
          <p:nvPr/>
        </p:nvSpPr>
        <p:spPr>
          <a:xfrm>
            <a:off x="484914" y="2340582"/>
            <a:ext cx="91645" cy="191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625" rIns="0" bIns="0" anchor="t" anchorCtr="0">
            <a:spAutoFit/>
          </a:bodyPr>
          <a:lstStyle/>
          <a:p>
            <a:pPr marL="7701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82"/>
              <a:buFont typeface="Arial"/>
              <a:buNone/>
            </a:pPr>
            <a:r>
              <a:rPr lang="en-US" sz="118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endParaRPr sz="1182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3"/>
          <p:cNvSpPr txBox="1"/>
          <p:nvPr/>
        </p:nvSpPr>
        <p:spPr>
          <a:xfrm>
            <a:off x="484914" y="2942996"/>
            <a:ext cx="91645" cy="191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625" rIns="0" bIns="0" anchor="t" anchorCtr="0">
            <a:spAutoFit/>
          </a:bodyPr>
          <a:lstStyle/>
          <a:p>
            <a:pPr marL="7701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82"/>
              <a:buFont typeface="Arial"/>
              <a:buNone/>
            </a:pPr>
            <a:r>
              <a:rPr lang="en-US" sz="118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endParaRPr sz="1182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3"/>
          <p:cNvSpPr txBox="1"/>
          <p:nvPr/>
        </p:nvSpPr>
        <p:spPr>
          <a:xfrm>
            <a:off x="484914" y="3545410"/>
            <a:ext cx="91645" cy="191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625" rIns="0" bIns="0" anchor="t" anchorCtr="0">
            <a:spAutoFit/>
          </a:bodyPr>
          <a:lstStyle/>
          <a:p>
            <a:pPr marL="7701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82"/>
              <a:buFont typeface="Arial"/>
              <a:buNone/>
            </a:pPr>
            <a:r>
              <a:rPr lang="en-US" sz="118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endParaRPr sz="1182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3"/>
          <p:cNvSpPr txBox="1"/>
          <p:nvPr/>
        </p:nvSpPr>
        <p:spPr>
          <a:xfrm>
            <a:off x="484914" y="1844237"/>
            <a:ext cx="4756703" cy="2156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675" rIns="0" bIns="0" anchor="t" anchorCtr="0">
            <a:spAutoFit/>
          </a:bodyPr>
          <a:lstStyle/>
          <a:p>
            <a:pPr marL="213711" marR="0" lvl="0" indent="-2063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83"/>
              <a:buFont typeface="Arial"/>
              <a:buChar char="•"/>
            </a:pPr>
            <a:r>
              <a:rPr lang="en-US" sz="157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Seven beam lines</a:t>
            </a:r>
            <a:endParaRPr sz="1577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3711" marR="3081" lvl="0" indent="0" algn="l" rtl="0">
              <a:lnSpc>
                <a:spcPct val="103099"/>
              </a:lnSpc>
              <a:spcBef>
                <a:spcPts val="843"/>
              </a:spcBef>
              <a:spcAft>
                <a:spcPts val="0"/>
              </a:spcAft>
              <a:buClr>
                <a:srgbClr val="000000"/>
              </a:buClr>
              <a:buSzPts val="1577"/>
              <a:buFont typeface="Arial"/>
              <a:buNone/>
            </a:pPr>
            <a:r>
              <a:rPr lang="en-US" sz="157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Three sub-facilities, supported by the NSF, NIH, and AFRL</a:t>
            </a:r>
            <a:endParaRPr sz="1577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3711" marR="74702" lvl="0" indent="0" algn="l" rtl="0">
              <a:lnSpc>
                <a:spcPct val="103099"/>
              </a:lnSpc>
              <a:spcBef>
                <a:spcPts val="843"/>
              </a:spcBef>
              <a:spcAft>
                <a:spcPts val="0"/>
              </a:spcAft>
              <a:buClr>
                <a:srgbClr val="000000"/>
              </a:buClr>
              <a:buSzPts val="1577"/>
              <a:buFont typeface="Arial"/>
              <a:buNone/>
            </a:pPr>
            <a:r>
              <a:rPr lang="en-US" sz="157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Macromolecular crystallography, structural biology, chemistry, quantum materials, and material science</a:t>
            </a:r>
            <a:endParaRPr sz="1577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3711" marR="187141" lvl="0" indent="0" algn="l" rtl="0">
              <a:lnSpc>
                <a:spcPct val="103099"/>
              </a:lnSpc>
              <a:spcBef>
                <a:spcPts val="843"/>
              </a:spcBef>
              <a:spcAft>
                <a:spcPts val="0"/>
              </a:spcAft>
              <a:buClr>
                <a:srgbClr val="000000"/>
              </a:buClr>
              <a:buSzPts val="1577"/>
              <a:buFont typeface="Arial"/>
              <a:buNone/>
            </a:pPr>
            <a:r>
              <a:rPr lang="en-US" sz="157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New Experimental Hall to house the 20 Tesla High Magnetic Field beamline</a:t>
            </a:r>
            <a:endParaRPr sz="1577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3"/>
          <p:cNvSpPr txBox="1"/>
          <p:nvPr/>
        </p:nvSpPr>
        <p:spPr>
          <a:xfrm>
            <a:off x="339361" y="4050409"/>
            <a:ext cx="3923038" cy="1184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3625" rIns="0" bIns="0" anchor="t" anchorCtr="0">
            <a:spAutoFit/>
          </a:bodyPr>
          <a:lstStyle/>
          <a:p>
            <a:pPr marL="265309" marR="0" lvl="0" indent="-2348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49"/>
              <a:buFont typeface="Arial"/>
              <a:buChar char="•"/>
            </a:pPr>
            <a:r>
              <a:rPr lang="en-US" sz="187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Accelerator Physics</a:t>
            </a:r>
            <a:endParaRPr/>
          </a:p>
          <a:p>
            <a:pPr marL="458996" marR="0" lvl="1" indent="-206394" algn="l" rtl="0">
              <a:lnSpc>
                <a:spcPct val="100000"/>
              </a:lnSpc>
              <a:spcBef>
                <a:spcPts val="910"/>
              </a:spcBef>
              <a:spcAft>
                <a:spcPts val="0"/>
              </a:spcAft>
              <a:buClr>
                <a:schemeClr val="dk1"/>
              </a:buClr>
              <a:buSzPts val="1183"/>
              <a:buFont typeface="Arial"/>
              <a:buChar char="•"/>
            </a:pPr>
            <a:r>
              <a:rPr lang="en-US" sz="157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CESR, CesrTA, SRF, ERL</a:t>
            </a:r>
            <a:endParaRPr/>
          </a:p>
          <a:p>
            <a:pPr marL="265309" marR="0" lvl="0" indent="-234887" algn="l" rtl="0">
              <a:lnSpc>
                <a:spcPct val="100000"/>
              </a:lnSpc>
              <a:spcBef>
                <a:spcPts val="828"/>
              </a:spcBef>
              <a:spcAft>
                <a:spcPts val="0"/>
              </a:spcAft>
              <a:buClr>
                <a:schemeClr val="dk1"/>
              </a:buClr>
              <a:buSzPts val="2849"/>
              <a:buFont typeface="Arial"/>
              <a:buChar char="•"/>
            </a:pPr>
            <a:r>
              <a:rPr lang="en-US" sz="187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Particle Physics and Astrophysics</a:t>
            </a:r>
            <a:endParaRPr/>
          </a:p>
        </p:txBody>
      </p:sp>
      <p:sp>
        <p:nvSpPr>
          <p:cNvPr id="206" name="Google Shape;206;p3"/>
          <p:cNvSpPr txBox="1"/>
          <p:nvPr/>
        </p:nvSpPr>
        <p:spPr>
          <a:xfrm>
            <a:off x="484914" y="5288363"/>
            <a:ext cx="91645" cy="191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625" rIns="0" bIns="0" anchor="t" anchorCtr="0">
            <a:spAutoFit/>
          </a:bodyPr>
          <a:lstStyle/>
          <a:p>
            <a:pPr marL="7701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82"/>
              <a:buFont typeface="Arial"/>
              <a:buNone/>
            </a:pPr>
            <a:r>
              <a:rPr lang="en-US" sz="118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endParaRPr sz="1182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3"/>
          <p:cNvSpPr txBox="1"/>
          <p:nvPr/>
        </p:nvSpPr>
        <p:spPr>
          <a:xfrm>
            <a:off x="247278" y="5257757"/>
            <a:ext cx="5175653" cy="895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075" rIns="0" bIns="0" anchor="t" anchorCtr="0">
            <a:spAutoFit/>
          </a:bodyPr>
          <a:lstStyle/>
          <a:p>
            <a:pPr marL="451294" marR="18483" lvl="0" indent="0" algn="l" rtl="0">
              <a:lnSpc>
                <a:spcPct val="1030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77"/>
              <a:buFont typeface="Arial"/>
              <a:buNone/>
            </a:pPr>
            <a:r>
              <a:rPr lang="en-US" sz="157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CMS, Cosmology, Muon g-2, HEP Theory, Theoretical Astrophysics</a:t>
            </a:r>
            <a:endParaRPr sz="1577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7607" marR="0" lvl="0" indent="-234887" algn="l" rtl="0">
              <a:lnSpc>
                <a:spcPct val="100000"/>
              </a:lnSpc>
              <a:spcBef>
                <a:spcPts val="828"/>
              </a:spcBef>
              <a:spcAft>
                <a:spcPts val="0"/>
              </a:spcAft>
              <a:buClr>
                <a:schemeClr val="dk1"/>
              </a:buClr>
              <a:buSzPts val="2849"/>
              <a:buFont typeface="Arial"/>
              <a:buChar char="•"/>
            </a:pPr>
            <a:r>
              <a:rPr lang="en-US" sz="187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Center for Bright Beams</a:t>
            </a:r>
            <a:endParaRPr sz="1879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8" name="Google Shape;208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22" y="249263"/>
            <a:ext cx="669679" cy="669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21903" y="2353910"/>
            <a:ext cx="6755424" cy="3936087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"/>
          <p:cNvSpPr txBox="1"/>
          <p:nvPr/>
        </p:nvSpPr>
        <p:spPr>
          <a:xfrm>
            <a:off x="6199931" y="1425589"/>
            <a:ext cx="5873775" cy="622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300" rIns="0" bIns="0" anchor="t" anchorCtr="0">
            <a:spAutoFit/>
          </a:bodyPr>
          <a:lstStyle/>
          <a:p>
            <a:pPr marL="7701" marR="3081" lvl="0" indent="799778" algn="l" rtl="0">
              <a:lnSpc>
                <a:spcPct val="1004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https://www.chess.cornell.edu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https://www.classe.cornell.edu/Research/</a:t>
            </a: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3"/>
          <p:cNvSpPr txBox="1">
            <a:spLocks noGrp="1"/>
          </p:cNvSpPr>
          <p:nvPr>
            <p:ph type="sldNum" idx="12"/>
          </p:nvPr>
        </p:nvSpPr>
        <p:spPr>
          <a:xfrm>
            <a:off x="5221903" y="3907494"/>
            <a:ext cx="1663479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54679" lvl="0" indent="0" algn="r" rtl="0">
              <a:lnSpc>
                <a:spcPct val="116375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2B21E-4B7D-152B-CE0F-2A17CD4CB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217654"/>
            <a:ext cx="10820398" cy="72417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/>
              <a:t>Democratizing Access to CHESS Beamline Data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703649-0C03-9BBE-B8DF-EB6DD63172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F75568-205B-07D9-A265-3F6456582F8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261CE1-F05F-1DC6-4AF0-94F068E57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" y="1066801"/>
            <a:ext cx="10844460" cy="515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173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28369-94C6-0021-16D0-F62653CD577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" y="90488"/>
            <a:ext cx="11549850" cy="68138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NSDF@CHESS beamline data collection workflow</a:t>
            </a:r>
            <a:endParaRPr lang="en-US" b="1" kern="12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3D551D-0BD3-9678-40E1-D70E7C61D3FD}"/>
              </a:ext>
            </a:extLst>
          </p:cNvPr>
          <p:cNvSpPr txBox="1"/>
          <p:nvPr/>
        </p:nvSpPr>
        <p:spPr>
          <a:xfrm>
            <a:off x="413129" y="893838"/>
            <a:ext cx="5288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OpenViSUS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remote viewer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PROBE and other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web dashboards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Personalized Jupyter notebooks</a:t>
            </a:r>
          </a:p>
        </p:txBody>
      </p:sp>
      <p:pic>
        <p:nvPicPr>
          <p:cNvPr id="3" name="Picture 6" descr="GitHub - bokeh/bokeh: Interactive Data Visualization in the browser, from  Python">
            <a:extLst>
              <a:ext uri="{FF2B5EF4-FFF2-40B4-BE49-F238E27FC236}">
                <a16:creationId xmlns:a16="http://schemas.microsoft.com/office/drawing/2014/main" id="{3943FF43-934F-41FB-EDBF-61A1B9F23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5525" y="2881262"/>
            <a:ext cx="1713578" cy="856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Project Jupyter - Wikipedia">
            <a:extLst>
              <a:ext uri="{FF2B5EF4-FFF2-40B4-BE49-F238E27FC236}">
                <a16:creationId xmlns:a16="http://schemas.microsoft.com/office/drawing/2014/main" id="{459A44FD-1886-0816-85D4-F6337AA7E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512" y="3903911"/>
            <a:ext cx="1163802" cy="135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Visus · GitHub">
            <a:extLst>
              <a:ext uri="{FF2B5EF4-FFF2-40B4-BE49-F238E27FC236}">
                <a16:creationId xmlns:a16="http://schemas.microsoft.com/office/drawing/2014/main" id="{AE376318-F668-2E34-5670-6FCDAA3844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58" b="23662"/>
          <a:stretch/>
        </p:blipFill>
        <p:spPr bwMode="auto">
          <a:xfrm>
            <a:off x="9659244" y="5406899"/>
            <a:ext cx="2004672" cy="98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2EA4C6E-FC2B-9BC9-DCAB-4D11C16B8224}"/>
              </a:ext>
            </a:extLst>
          </p:cNvPr>
          <p:cNvSpPr txBox="1"/>
          <p:nvPr/>
        </p:nvSpPr>
        <p:spPr>
          <a:xfrm>
            <a:off x="6067870" y="802528"/>
            <a:ext cx="60200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NSDF trustworthy services @ CHESS: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Only HTTPS port exposed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SSH tunneling options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Other external server with block caching</a:t>
            </a:r>
          </a:p>
        </p:txBody>
      </p:sp>
      <p:pic>
        <p:nvPicPr>
          <p:cNvPr id="7" name="Picture 6" descr="A diagram of a server&#10;&#10;Description automatically generated">
            <a:extLst>
              <a:ext uri="{FF2B5EF4-FFF2-40B4-BE49-F238E27FC236}">
                <a16:creationId xmlns:a16="http://schemas.microsoft.com/office/drawing/2014/main" id="{EB0730F2-A057-7800-AB7D-33B7817A07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17" y="2372188"/>
            <a:ext cx="7584958" cy="3901968"/>
          </a:xfrm>
          <a:prstGeom prst="rect">
            <a:avLst/>
          </a:prstGeom>
          <a:effectLst/>
        </p:spPr>
      </p:pic>
      <p:pic>
        <p:nvPicPr>
          <p:cNvPr id="4098" name="Picture 2" descr="HoloViz Blog">
            <a:extLst>
              <a:ext uri="{FF2B5EF4-FFF2-40B4-BE49-F238E27FC236}">
                <a16:creationId xmlns:a16="http://schemas.microsoft.com/office/drawing/2014/main" id="{D1DE36DE-C925-769E-8A1F-F2BFB1267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787" y="3945505"/>
            <a:ext cx="1166165" cy="98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0-day su Apache Web Server - Web Agency Napoli - Cyber security - sicurezza  informatica - SEO - posizionamento motori di ricerca - crittografia - SSL -  cloud service - ecommerce - commercio elettronico - SOAP REST services">
            <a:extLst>
              <a:ext uri="{FF2B5EF4-FFF2-40B4-BE49-F238E27FC236}">
                <a16:creationId xmlns:a16="http://schemas.microsoft.com/office/drawing/2014/main" id="{740D017B-6D0D-ED08-C3F8-CC965B3C2D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9500"/>
          <a:stretch/>
        </p:blipFill>
        <p:spPr bwMode="auto">
          <a:xfrm rot="19746774">
            <a:off x="4946594" y="3474419"/>
            <a:ext cx="1208941" cy="52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loud Storage » Information Technology Services">
            <a:extLst>
              <a:ext uri="{FF2B5EF4-FFF2-40B4-BE49-F238E27FC236}">
                <a16:creationId xmlns:a16="http://schemas.microsoft.com/office/drawing/2014/main" id="{98AA9C70-7E0C-DC0B-9B74-9173E39D9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230" y="5900848"/>
            <a:ext cx="1339554" cy="92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4BEA5BB-0B51-DBEA-066D-0E97D980C81A}"/>
              </a:ext>
            </a:extLst>
          </p:cNvPr>
          <p:cNvGrpSpPr/>
          <p:nvPr/>
        </p:nvGrpSpPr>
        <p:grpSpPr>
          <a:xfrm>
            <a:off x="6470261" y="2535040"/>
            <a:ext cx="2570473" cy="3812597"/>
            <a:chOff x="6470261" y="2535040"/>
            <a:chExt cx="2570473" cy="3812597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12A8C9A-E90D-6038-0789-F1D570079F0C}"/>
                </a:ext>
              </a:extLst>
            </p:cNvPr>
            <p:cNvSpPr/>
            <p:nvPr/>
          </p:nvSpPr>
          <p:spPr>
            <a:xfrm>
              <a:off x="6791839" y="3703888"/>
              <a:ext cx="2248895" cy="2643749"/>
            </a:xfrm>
            <a:prstGeom prst="ellipse">
              <a:avLst/>
            </a:prstGeom>
            <a:solidFill>
              <a:srgbClr val="4472C4">
                <a:alpha val="1098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Arrow: Down 11">
              <a:extLst>
                <a:ext uri="{FF2B5EF4-FFF2-40B4-BE49-F238E27FC236}">
                  <a16:creationId xmlns:a16="http://schemas.microsoft.com/office/drawing/2014/main" id="{B5D6B890-D9F1-7EE6-18D0-48FD2E2F7402}"/>
                </a:ext>
              </a:extLst>
            </p:cNvPr>
            <p:cNvSpPr/>
            <p:nvPr/>
          </p:nvSpPr>
          <p:spPr>
            <a:xfrm rot="18995825">
              <a:off x="6470261" y="2535040"/>
              <a:ext cx="798164" cy="1488879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497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9DF40-DCEB-D6F0-9CAE-28ECB3DDF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1" y="109417"/>
            <a:ext cx="10820398" cy="689297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NSDF@CHESS: PROBE web dashboard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029C00-6DA3-F80E-253F-C118DBFB98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B2D37C-37B9-630C-3BFF-9CD82F6475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B6BF38-F05D-0B5F-821C-3B0386623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0120"/>
            <a:ext cx="12192000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348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9DF40-DCEB-D6F0-9CAE-28ECB3DDF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1" y="109417"/>
            <a:ext cx="10820398" cy="689297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NSDF@CHESS: PROBE web dashboard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029C00-6DA3-F80E-253F-C118DBFB98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B2D37C-37B9-630C-3BFF-9CD82F6475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B6BF38-F05D-0B5F-821C-3B0386623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60120"/>
            <a:ext cx="12192000" cy="5897880"/>
          </a:xfrm>
          <a:prstGeom prst="rect">
            <a:avLst/>
          </a:prstGeom>
        </p:spPr>
      </p:pic>
      <p:pic>
        <p:nvPicPr>
          <p:cNvPr id="6" name="2023-11-15-20-03-55">
            <a:hlinkClick r:id="" action="ppaction://media"/>
            <a:extLst>
              <a:ext uri="{FF2B5EF4-FFF2-40B4-BE49-F238E27FC236}">
                <a16:creationId xmlns:a16="http://schemas.microsoft.com/office/drawing/2014/main" id="{3E33CF36-C653-57BA-B87F-1BA0B07E40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400" y="944683"/>
            <a:ext cx="12141200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47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9DF40-DCEB-D6F0-9CAE-28ECB3DDF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1" y="109417"/>
            <a:ext cx="10820398" cy="689297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NSDF@CHESS: PROBE web dashboard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029C00-6DA3-F80E-253F-C118DBFB98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B2D37C-37B9-630C-3BFF-9CD82F6475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B6BF38-F05D-0B5F-821C-3B0386623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60120"/>
            <a:ext cx="12192000" cy="5897880"/>
          </a:xfrm>
          <a:prstGeom prst="rect">
            <a:avLst/>
          </a:prstGeom>
        </p:spPr>
      </p:pic>
      <p:pic>
        <p:nvPicPr>
          <p:cNvPr id="5" name="2023-11-15-19-42-56">
            <a:hlinkClick r:id="" action="ppaction://media"/>
            <a:extLst>
              <a:ext uri="{FF2B5EF4-FFF2-40B4-BE49-F238E27FC236}">
                <a16:creationId xmlns:a16="http://schemas.microsoft.com/office/drawing/2014/main" id="{98810D52-F4B4-A007-706F-59F8022738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21533"/>
          <a:stretch>
            <a:fillRect/>
          </a:stretch>
        </p:blipFill>
        <p:spPr>
          <a:xfrm>
            <a:off x="0" y="960120"/>
            <a:ext cx="12192000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82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565D2814-497F-BCA2-DF61-B2C54BC6E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5580" y="3464780"/>
            <a:ext cx="4111167" cy="2990884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3F6FA590-12FD-15A3-6FA8-6F6C5D588EE5}"/>
              </a:ext>
            </a:extLst>
          </p:cNvPr>
          <p:cNvGrpSpPr/>
          <p:nvPr/>
        </p:nvGrpSpPr>
        <p:grpSpPr>
          <a:xfrm>
            <a:off x="7992896" y="5136432"/>
            <a:ext cx="1757077" cy="2058618"/>
            <a:chOff x="7995579" y="5107628"/>
            <a:chExt cx="1757077" cy="2058618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507BA8A9-E8F3-9DB4-1B26-2A6D204D6AA5}"/>
                </a:ext>
              </a:extLst>
            </p:cNvPr>
            <p:cNvSpPr/>
            <p:nvPr/>
          </p:nvSpPr>
          <p:spPr>
            <a:xfrm>
              <a:off x="7995579" y="5107628"/>
              <a:ext cx="1545783" cy="1716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FDC9B2A6-8BFB-B7E0-F7D0-5E89C2000028}"/>
                </a:ext>
              </a:extLst>
            </p:cNvPr>
            <p:cNvSpPr/>
            <p:nvPr/>
          </p:nvSpPr>
          <p:spPr>
            <a:xfrm>
              <a:off x="8206873" y="5450222"/>
              <a:ext cx="1545783" cy="1716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62B44F1-35A8-53CA-BAFA-CF761E592C5D}"/>
              </a:ext>
            </a:extLst>
          </p:cNvPr>
          <p:cNvGrpSpPr/>
          <p:nvPr/>
        </p:nvGrpSpPr>
        <p:grpSpPr>
          <a:xfrm>
            <a:off x="7995579" y="4960222"/>
            <a:ext cx="4344294" cy="2206024"/>
            <a:chOff x="7995579" y="4960222"/>
            <a:chExt cx="4344294" cy="2206024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1F9E7677-DA4C-E854-DD88-A9E7C885C92E}"/>
                </a:ext>
              </a:extLst>
            </p:cNvPr>
            <p:cNvSpPr/>
            <p:nvPr/>
          </p:nvSpPr>
          <p:spPr>
            <a:xfrm>
              <a:off x="7995579" y="5107628"/>
              <a:ext cx="1545783" cy="1716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F6B437D-59CF-9D88-3792-4269191239E3}"/>
                </a:ext>
              </a:extLst>
            </p:cNvPr>
            <p:cNvSpPr/>
            <p:nvPr/>
          </p:nvSpPr>
          <p:spPr>
            <a:xfrm>
              <a:off x="10794090" y="4960222"/>
              <a:ext cx="1545783" cy="1716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856C732A-9250-0BD7-7EC0-850768A1C06B}"/>
                </a:ext>
              </a:extLst>
            </p:cNvPr>
            <p:cNvSpPr/>
            <p:nvPr/>
          </p:nvSpPr>
          <p:spPr>
            <a:xfrm>
              <a:off x="8206873" y="5450222"/>
              <a:ext cx="1545783" cy="1716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3D5AD2D-AC37-C01F-8F6D-FE63ADFD8DDD}"/>
              </a:ext>
            </a:extLst>
          </p:cNvPr>
          <p:cNvGrpSpPr/>
          <p:nvPr/>
        </p:nvGrpSpPr>
        <p:grpSpPr>
          <a:xfrm>
            <a:off x="7995580" y="3464780"/>
            <a:ext cx="5345516" cy="3243868"/>
            <a:chOff x="7995580" y="3464780"/>
            <a:chExt cx="5345516" cy="3243868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28932E7-023F-3A65-398A-073AF5C8A10D}"/>
                </a:ext>
              </a:extLst>
            </p:cNvPr>
            <p:cNvSpPr/>
            <p:nvPr/>
          </p:nvSpPr>
          <p:spPr>
            <a:xfrm>
              <a:off x="9667267" y="3464780"/>
              <a:ext cx="3673829" cy="30914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6B3B535E-33CD-7E8F-3427-DBB702869498}"/>
                </a:ext>
              </a:extLst>
            </p:cNvPr>
            <p:cNvSpPr/>
            <p:nvPr/>
          </p:nvSpPr>
          <p:spPr>
            <a:xfrm>
              <a:off x="7995580" y="5065776"/>
              <a:ext cx="5345515" cy="16428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E0572695-37A4-7F69-EB79-491CBF2F0CAE}"/>
                </a:ext>
              </a:extLst>
            </p:cNvPr>
            <p:cNvSpPr/>
            <p:nvPr/>
          </p:nvSpPr>
          <p:spPr>
            <a:xfrm>
              <a:off x="9345115" y="4559808"/>
              <a:ext cx="3227885" cy="16428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EA28369-94C6-0021-16D0-F62653CD577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" y="90488"/>
            <a:ext cx="11549850" cy="68138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NSDF@CHESS Democratizing Access to Beamline Data</a:t>
            </a:r>
            <a:endParaRPr lang="en-US" b="1" kern="12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A diagram of a server&#10;&#10;Description automatically generated">
            <a:extLst>
              <a:ext uri="{FF2B5EF4-FFF2-40B4-BE49-F238E27FC236}">
                <a16:creationId xmlns:a16="http://schemas.microsoft.com/office/drawing/2014/main" id="{EB0730F2-A057-7800-AB7D-33B7817A0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17" y="2372188"/>
            <a:ext cx="7584958" cy="3901968"/>
          </a:xfrm>
          <a:prstGeom prst="rect">
            <a:avLst/>
          </a:prstGeom>
          <a:effectLst/>
        </p:spPr>
      </p:pic>
      <p:pic>
        <p:nvPicPr>
          <p:cNvPr id="8" name="Picture 2" descr="0-day su Apache Web Server - Web Agency Napoli - Cyber security - sicurezza  informatica - SEO - posizionamento motori di ricerca - crittografia - SSL -  cloud service - ecommerce - commercio elettronico - SOAP REST services">
            <a:extLst>
              <a:ext uri="{FF2B5EF4-FFF2-40B4-BE49-F238E27FC236}">
                <a16:creationId xmlns:a16="http://schemas.microsoft.com/office/drawing/2014/main" id="{740D017B-6D0D-ED08-C3F8-CC965B3C2D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9500"/>
          <a:stretch/>
        </p:blipFill>
        <p:spPr bwMode="auto">
          <a:xfrm rot="19746774">
            <a:off x="4260794" y="3474419"/>
            <a:ext cx="1208941" cy="52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loud Storage » Information Technology Services">
            <a:extLst>
              <a:ext uri="{FF2B5EF4-FFF2-40B4-BE49-F238E27FC236}">
                <a16:creationId xmlns:a16="http://schemas.microsoft.com/office/drawing/2014/main" id="{98AA9C70-7E0C-DC0B-9B74-9173E39D9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430" y="5900848"/>
            <a:ext cx="1339554" cy="92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420BB9D-7D7F-AF29-D203-8C4E93E5D1B1}"/>
              </a:ext>
            </a:extLst>
          </p:cNvPr>
          <p:cNvSpPr txBox="1"/>
          <p:nvPr/>
        </p:nvSpPr>
        <p:spPr>
          <a:xfrm>
            <a:off x="215663" y="792111"/>
            <a:ext cx="715235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published through the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OpenVisus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NSDF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EntryPoint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enables immediate sharing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Automatic transfer to long-term storage: 				cloud, federated server, …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06A9140-E6FB-3EA4-64A9-D1D0AEE06B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1148" y="754288"/>
            <a:ext cx="4583409" cy="26389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08A38E87-4A6F-1940-38C8-4FDABBC0E89C}"/>
              </a:ext>
            </a:extLst>
          </p:cNvPr>
          <p:cNvGrpSpPr/>
          <p:nvPr/>
        </p:nvGrpSpPr>
        <p:grpSpPr>
          <a:xfrm>
            <a:off x="1522894" y="2889844"/>
            <a:ext cx="6158087" cy="3815605"/>
            <a:chOff x="1522894" y="2889844"/>
            <a:chExt cx="6158087" cy="381560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153343C-30AA-3191-360D-770ABD1C543E}"/>
                </a:ext>
              </a:extLst>
            </p:cNvPr>
            <p:cNvSpPr/>
            <p:nvPr/>
          </p:nvSpPr>
          <p:spPr>
            <a:xfrm rot="21344559">
              <a:off x="1522894" y="3382283"/>
              <a:ext cx="4926413" cy="3323166"/>
            </a:xfrm>
            <a:custGeom>
              <a:avLst/>
              <a:gdLst>
                <a:gd name="connsiteX0" fmla="*/ 2016064 w 4453428"/>
                <a:gd name="connsiteY0" fmla="*/ 268510 h 3329425"/>
                <a:gd name="connsiteX1" fmla="*/ 1583985 w 4453428"/>
                <a:gd name="connsiteY1" fmla="*/ 429284 h 3329425"/>
                <a:gd name="connsiteX2" fmla="*/ 679633 w 4453428"/>
                <a:gd name="connsiteY2" fmla="*/ 1253249 h 3329425"/>
                <a:gd name="connsiteX3" fmla="*/ 86780 w 4453428"/>
                <a:gd name="connsiteY3" fmla="*/ 2187746 h 3329425"/>
                <a:gd name="connsiteX4" fmla="*/ 257602 w 4453428"/>
                <a:gd name="connsiteY4" fmla="*/ 3051904 h 3329425"/>
                <a:gd name="connsiteX5" fmla="*/ 2417998 w 4453428"/>
                <a:gd name="connsiteY5" fmla="*/ 3242822 h 3329425"/>
                <a:gd name="connsiteX6" fmla="*/ 4065928 w 4453428"/>
                <a:gd name="connsiteY6" fmla="*/ 3182532 h 3329425"/>
                <a:gd name="connsiteX7" fmla="*/ 4407572 w 4453428"/>
                <a:gd name="connsiteY7" fmla="*/ 1584844 h 3329425"/>
                <a:gd name="connsiteX8" fmla="*/ 4246798 w 4453428"/>
                <a:gd name="connsiteY8" fmla="*/ 238365 h 3329425"/>
                <a:gd name="connsiteX9" fmla="*/ 2578772 w 4453428"/>
                <a:gd name="connsiteY9" fmla="*/ 7253 h 3329425"/>
                <a:gd name="connsiteX10" fmla="*/ 1764855 w 4453428"/>
                <a:gd name="connsiteY10" fmla="*/ 328800 h 3329425"/>
                <a:gd name="connsiteX11" fmla="*/ 2016064 w 4453428"/>
                <a:gd name="connsiteY11" fmla="*/ 268510 h 3329425"/>
                <a:gd name="connsiteX0" fmla="*/ 2016064 w 4410557"/>
                <a:gd name="connsiteY0" fmla="*/ 266218 h 3327133"/>
                <a:gd name="connsiteX1" fmla="*/ 1583985 w 4410557"/>
                <a:gd name="connsiteY1" fmla="*/ 426992 h 3327133"/>
                <a:gd name="connsiteX2" fmla="*/ 679633 w 4410557"/>
                <a:gd name="connsiteY2" fmla="*/ 1250957 h 3327133"/>
                <a:gd name="connsiteX3" fmla="*/ 86780 w 4410557"/>
                <a:gd name="connsiteY3" fmla="*/ 2185454 h 3327133"/>
                <a:gd name="connsiteX4" fmla="*/ 257602 w 4410557"/>
                <a:gd name="connsiteY4" fmla="*/ 3049612 h 3327133"/>
                <a:gd name="connsiteX5" fmla="*/ 2417998 w 4410557"/>
                <a:gd name="connsiteY5" fmla="*/ 3240530 h 3327133"/>
                <a:gd name="connsiteX6" fmla="*/ 4065928 w 4410557"/>
                <a:gd name="connsiteY6" fmla="*/ 3180240 h 3327133"/>
                <a:gd name="connsiteX7" fmla="*/ 4407572 w 4410557"/>
                <a:gd name="connsiteY7" fmla="*/ 1582552 h 3327133"/>
                <a:gd name="connsiteX8" fmla="*/ 3981014 w 4410557"/>
                <a:gd name="connsiteY8" fmla="*/ 256014 h 3327133"/>
                <a:gd name="connsiteX9" fmla="*/ 2578772 w 4410557"/>
                <a:gd name="connsiteY9" fmla="*/ 4961 h 3327133"/>
                <a:gd name="connsiteX10" fmla="*/ 1764855 w 4410557"/>
                <a:gd name="connsiteY10" fmla="*/ 326508 h 3327133"/>
                <a:gd name="connsiteX11" fmla="*/ 2016064 w 4410557"/>
                <a:gd name="connsiteY11" fmla="*/ 266218 h 3327133"/>
                <a:gd name="connsiteX0" fmla="*/ 2016064 w 4410557"/>
                <a:gd name="connsiteY0" fmla="*/ 463398 h 3524313"/>
                <a:gd name="connsiteX1" fmla="*/ 1583985 w 4410557"/>
                <a:gd name="connsiteY1" fmla="*/ 624172 h 3524313"/>
                <a:gd name="connsiteX2" fmla="*/ 679633 w 4410557"/>
                <a:gd name="connsiteY2" fmla="*/ 1448137 h 3524313"/>
                <a:gd name="connsiteX3" fmla="*/ 86780 w 4410557"/>
                <a:gd name="connsiteY3" fmla="*/ 2382634 h 3524313"/>
                <a:gd name="connsiteX4" fmla="*/ 257602 w 4410557"/>
                <a:gd name="connsiteY4" fmla="*/ 3246792 h 3524313"/>
                <a:gd name="connsiteX5" fmla="*/ 2417998 w 4410557"/>
                <a:gd name="connsiteY5" fmla="*/ 3437710 h 3524313"/>
                <a:gd name="connsiteX6" fmla="*/ 4065928 w 4410557"/>
                <a:gd name="connsiteY6" fmla="*/ 3377420 h 3524313"/>
                <a:gd name="connsiteX7" fmla="*/ 4407572 w 4410557"/>
                <a:gd name="connsiteY7" fmla="*/ 1779732 h 3524313"/>
                <a:gd name="connsiteX8" fmla="*/ 3981014 w 4410557"/>
                <a:gd name="connsiteY8" fmla="*/ 453194 h 3524313"/>
                <a:gd name="connsiteX9" fmla="*/ 2578772 w 4410557"/>
                <a:gd name="connsiteY9" fmla="*/ 202141 h 3524313"/>
                <a:gd name="connsiteX10" fmla="*/ 1764855 w 4410557"/>
                <a:gd name="connsiteY10" fmla="*/ 523688 h 3524313"/>
                <a:gd name="connsiteX11" fmla="*/ 2016064 w 4410557"/>
                <a:gd name="connsiteY11" fmla="*/ 463398 h 3524313"/>
                <a:gd name="connsiteX0" fmla="*/ 2016064 w 4410557"/>
                <a:gd name="connsiteY0" fmla="*/ 266218 h 3327133"/>
                <a:gd name="connsiteX1" fmla="*/ 1583985 w 4410557"/>
                <a:gd name="connsiteY1" fmla="*/ 426992 h 3327133"/>
                <a:gd name="connsiteX2" fmla="*/ 679633 w 4410557"/>
                <a:gd name="connsiteY2" fmla="*/ 1250957 h 3327133"/>
                <a:gd name="connsiteX3" fmla="*/ 86780 w 4410557"/>
                <a:gd name="connsiteY3" fmla="*/ 2185454 h 3327133"/>
                <a:gd name="connsiteX4" fmla="*/ 257602 w 4410557"/>
                <a:gd name="connsiteY4" fmla="*/ 3049612 h 3327133"/>
                <a:gd name="connsiteX5" fmla="*/ 2417998 w 4410557"/>
                <a:gd name="connsiteY5" fmla="*/ 3240530 h 3327133"/>
                <a:gd name="connsiteX6" fmla="*/ 4065928 w 4410557"/>
                <a:gd name="connsiteY6" fmla="*/ 3180240 h 3327133"/>
                <a:gd name="connsiteX7" fmla="*/ 4407572 w 4410557"/>
                <a:gd name="connsiteY7" fmla="*/ 1582552 h 3327133"/>
                <a:gd name="connsiteX8" fmla="*/ 3981014 w 4410557"/>
                <a:gd name="connsiteY8" fmla="*/ 256014 h 3327133"/>
                <a:gd name="connsiteX9" fmla="*/ 2578772 w 4410557"/>
                <a:gd name="connsiteY9" fmla="*/ 4961 h 3327133"/>
                <a:gd name="connsiteX10" fmla="*/ 1764855 w 4410557"/>
                <a:gd name="connsiteY10" fmla="*/ 326508 h 3327133"/>
                <a:gd name="connsiteX11" fmla="*/ 2016064 w 4410557"/>
                <a:gd name="connsiteY11" fmla="*/ 266218 h 3327133"/>
                <a:gd name="connsiteX0" fmla="*/ 2016064 w 4410557"/>
                <a:gd name="connsiteY0" fmla="*/ 266218 h 3327133"/>
                <a:gd name="connsiteX1" fmla="*/ 1583985 w 4410557"/>
                <a:gd name="connsiteY1" fmla="*/ 426992 h 3327133"/>
                <a:gd name="connsiteX2" fmla="*/ 679633 w 4410557"/>
                <a:gd name="connsiteY2" fmla="*/ 1250957 h 3327133"/>
                <a:gd name="connsiteX3" fmla="*/ 86780 w 4410557"/>
                <a:gd name="connsiteY3" fmla="*/ 2185454 h 3327133"/>
                <a:gd name="connsiteX4" fmla="*/ 257602 w 4410557"/>
                <a:gd name="connsiteY4" fmla="*/ 3049612 h 3327133"/>
                <a:gd name="connsiteX5" fmla="*/ 2417998 w 4410557"/>
                <a:gd name="connsiteY5" fmla="*/ 3240530 h 3327133"/>
                <a:gd name="connsiteX6" fmla="*/ 4065928 w 4410557"/>
                <a:gd name="connsiteY6" fmla="*/ 3180240 h 3327133"/>
                <a:gd name="connsiteX7" fmla="*/ 4407572 w 4410557"/>
                <a:gd name="connsiteY7" fmla="*/ 1582552 h 3327133"/>
                <a:gd name="connsiteX8" fmla="*/ 3981014 w 4410557"/>
                <a:gd name="connsiteY8" fmla="*/ 256014 h 3327133"/>
                <a:gd name="connsiteX9" fmla="*/ 2578772 w 4410557"/>
                <a:gd name="connsiteY9" fmla="*/ 4961 h 3327133"/>
                <a:gd name="connsiteX10" fmla="*/ 2016064 w 4410557"/>
                <a:gd name="connsiteY10" fmla="*/ 266218 h 3327133"/>
                <a:gd name="connsiteX0" fmla="*/ 2016064 w 4410557"/>
                <a:gd name="connsiteY0" fmla="*/ 266218 h 3327133"/>
                <a:gd name="connsiteX1" fmla="*/ 1583985 w 4410557"/>
                <a:gd name="connsiteY1" fmla="*/ 426992 h 3327133"/>
                <a:gd name="connsiteX2" fmla="*/ 679633 w 4410557"/>
                <a:gd name="connsiteY2" fmla="*/ 1250957 h 3327133"/>
                <a:gd name="connsiteX3" fmla="*/ 86780 w 4410557"/>
                <a:gd name="connsiteY3" fmla="*/ 2185454 h 3327133"/>
                <a:gd name="connsiteX4" fmla="*/ 257602 w 4410557"/>
                <a:gd name="connsiteY4" fmla="*/ 3049612 h 3327133"/>
                <a:gd name="connsiteX5" fmla="*/ 2417998 w 4410557"/>
                <a:gd name="connsiteY5" fmla="*/ 3240530 h 3327133"/>
                <a:gd name="connsiteX6" fmla="*/ 4065928 w 4410557"/>
                <a:gd name="connsiteY6" fmla="*/ 3180240 h 3327133"/>
                <a:gd name="connsiteX7" fmla="*/ 4407572 w 4410557"/>
                <a:gd name="connsiteY7" fmla="*/ 1582552 h 3327133"/>
                <a:gd name="connsiteX8" fmla="*/ 3981014 w 4410557"/>
                <a:gd name="connsiteY8" fmla="*/ 256014 h 3327133"/>
                <a:gd name="connsiteX9" fmla="*/ 2578772 w 4410557"/>
                <a:gd name="connsiteY9" fmla="*/ 4961 h 3327133"/>
                <a:gd name="connsiteX10" fmla="*/ 2016064 w 4410557"/>
                <a:gd name="connsiteY10" fmla="*/ 266218 h 3327133"/>
                <a:gd name="connsiteX0" fmla="*/ 1978978 w 4410557"/>
                <a:gd name="connsiteY0" fmla="*/ 140803 h 3365778"/>
                <a:gd name="connsiteX1" fmla="*/ 1583985 w 4410557"/>
                <a:gd name="connsiteY1" fmla="*/ 465637 h 3365778"/>
                <a:gd name="connsiteX2" fmla="*/ 679633 w 4410557"/>
                <a:gd name="connsiteY2" fmla="*/ 1289602 h 3365778"/>
                <a:gd name="connsiteX3" fmla="*/ 86780 w 4410557"/>
                <a:gd name="connsiteY3" fmla="*/ 2224099 h 3365778"/>
                <a:gd name="connsiteX4" fmla="*/ 257602 w 4410557"/>
                <a:gd name="connsiteY4" fmla="*/ 3088257 h 3365778"/>
                <a:gd name="connsiteX5" fmla="*/ 2417998 w 4410557"/>
                <a:gd name="connsiteY5" fmla="*/ 3279175 h 3365778"/>
                <a:gd name="connsiteX6" fmla="*/ 4065928 w 4410557"/>
                <a:gd name="connsiteY6" fmla="*/ 3218885 h 3365778"/>
                <a:gd name="connsiteX7" fmla="*/ 4407572 w 4410557"/>
                <a:gd name="connsiteY7" fmla="*/ 1621197 h 3365778"/>
                <a:gd name="connsiteX8" fmla="*/ 3981014 w 4410557"/>
                <a:gd name="connsiteY8" fmla="*/ 294659 h 3365778"/>
                <a:gd name="connsiteX9" fmla="*/ 2578772 w 4410557"/>
                <a:gd name="connsiteY9" fmla="*/ 43606 h 3365778"/>
                <a:gd name="connsiteX10" fmla="*/ 1978978 w 4410557"/>
                <a:gd name="connsiteY10" fmla="*/ 140803 h 3365778"/>
                <a:gd name="connsiteX0" fmla="*/ 2578772 w 4410557"/>
                <a:gd name="connsiteY0" fmla="*/ 4961 h 3327133"/>
                <a:gd name="connsiteX1" fmla="*/ 1583985 w 4410557"/>
                <a:gd name="connsiteY1" fmla="*/ 426992 h 3327133"/>
                <a:gd name="connsiteX2" fmla="*/ 679633 w 4410557"/>
                <a:gd name="connsiteY2" fmla="*/ 1250957 h 3327133"/>
                <a:gd name="connsiteX3" fmla="*/ 86780 w 4410557"/>
                <a:gd name="connsiteY3" fmla="*/ 2185454 h 3327133"/>
                <a:gd name="connsiteX4" fmla="*/ 257602 w 4410557"/>
                <a:gd name="connsiteY4" fmla="*/ 3049612 h 3327133"/>
                <a:gd name="connsiteX5" fmla="*/ 2417998 w 4410557"/>
                <a:gd name="connsiteY5" fmla="*/ 3240530 h 3327133"/>
                <a:gd name="connsiteX6" fmla="*/ 4065928 w 4410557"/>
                <a:gd name="connsiteY6" fmla="*/ 3180240 h 3327133"/>
                <a:gd name="connsiteX7" fmla="*/ 4407572 w 4410557"/>
                <a:gd name="connsiteY7" fmla="*/ 1582552 h 3327133"/>
                <a:gd name="connsiteX8" fmla="*/ 3981014 w 4410557"/>
                <a:gd name="connsiteY8" fmla="*/ 256014 h 3327133"/>
                <a:gd name="connsiteX9" fmla="*/ 2578772 w 4410557"/>
                <a:gd name="connsiteY9" fmla="*/ 4961 h 3327133"/>
                <a:gd name="connsiteX0" fmla="*/ 2599262 w 4431047"/>
                <a:gd name="connsiteY0" fmla="*/ 4961 h 3327133"/>
                <a:gd name="connsiteX1" fmla="*/ 1604475 w 4431047"/>
                <a:gd name="connsiteY1" fmla="*/ 426992 h 3327133"/>
                <a:gd name="connsiteX2" fmla="*/ 700123 w 4431047"/>
                <a:gd name="connsiteY2" fmla="*/ 1250957 h 3327133"/>
                <a:gd name="connsiteX3" fmla="*/ 107270 w 4431047"/>
                <a:gd name="connsiteY3" fmla="*/ 2185454 h 3327133"/>
                <a:gd name="connsiteX4" fmla="*/ 278092 w 4431047"/>
                <a:gd name="connsiteY4" fmla="*/ 3049612 h 3327133"/>
                <a:gd name="connsiteX5" fmla="*/ 2438488 w 4431047"/>
                <a:gd name="connsiteY5" fmla="*/ 3240530 h 3327133"/>
                <a:gd name="connsiteX6" fmla="*/ 4086418 w 4431047"/>
                <a:gd name="connsiteY6" fmla="*/ 3180240 h 3327133"/>
                <a:gd name="connsiteX7" fmla="*/ 4428062 w 4431047"/>
                <a:gd name="connsiteY7" fmla="*/ 1582552 h 3327133"/>
                <a:gd name="connsiteX8" fmla="*/ 4001504 w 4431047"/>
                <a:gd name="connsiteY8" fmla="*/ 256014 h 3327133"/>
                <a:gd name="connsiteX9" fmla="*/ 2599262 w 4431047"/>
                <a:gd name="connsiteY9" fmla="*/ 4961 h 3327133"/>
                <a:gd name="connsiteX0" fmla="*/ 2495282 w 4327067"/>
                <a:gd name="connsiteY0" fmla="*/ 4961 h 3323166"/>
                <a:gd name="connsiteX1" fmla="*/ 1500495 w 4327067"/>
                <a:gd name="connsiteY1" fmla="*/ 426992 h 3323166"/>
                <a:gd name="connsiteX2" fmla="*/ 596143 w 4327067"/>
                <a:gd name="connsiteY2" fmla="*/ 1250957 h 3323166"/>
                <a:gd name="connsiteX3" fmla="*/ 3290 w 4327067"/>
                <a:gd name="connsiteY3" fmla="*/ 2185454 h 3323166"/>
                <a:gd name="connsiteX4" fmla="*/ 853490 w 4327067"/>
                <a:gd name="connsiteY4" fmla="*/ 3131891 h 3323166"/>
                <a:gd name="connsiteX5" fmla="*/ 2334508 w 4327067"/>
                <a:gd name="connsiteY5" fmla="*/ 3240530 h 3323166"/>
                <a:gd name="connsiteX6" fmla="*/ 3982438 w 4327067"/>
                <a:gd name="connsiteY6" fmla="*/ 3180240 h 3323166"/>
                <a:gd name="connsiteX7" fmla="*/ 4324082 w 4327067"/>
                <a:gd name="connsiteY7" fmla="*/ 1582552 h 3323166"/>
                <a:gd name="connsiteX8" fmla="*/ 3897524 w 4327067"/>
                <a:gd name="connsiteY8" fmla="*/ 256014 h 3323166"/>
                <a:gd name="connsiteX9" fmla="*/ 2495282 w 4327067"/>
                <a:gd name="connsiteY9" fmla="*/ 4961 h 3323166"/>
                <a:gd name="connsiteX0" fmla="*/ 2494756 w 4326541"/>
                <a:gd name="connsiteY0" fmla="*/ 4961 h 3323166"/>
                <a:gd name="connsiteX1" fmla="*/ 1499969 w 4326541"/>
                <a:gd name="connsiteY1" fmla="*/ 426992 h 3323166"/>
                <a:gd name="connsiteX2" fmla="*/ 595617 w 4326541"/>
                <a:gd name="connsiteY2" fmla="*/ 1250957 h 3323166"/>
                <a:gd name="connsiteX3" fmla="*/ 2764 w 4326541"/>
                <a:gd name="connsiteY3" fmla="*/ 2185454 h 3323166"/>
                <a:gd name="connsiteX4" fmla="*/ 852964 w 4326541"/>
                <a:gd name="connsiteY4" fmla="*/ 3131891 h 3323166"/>
                <a:gd name="connsiteX5" fmla="*/ 2333982 w 4326541"/>
                <a:gd name="connsiteY5" fmla="*/ 3240530 h 3323166"/>
                <a:gd name="connsiteX6" fmla="*/ 3981912 w 4326541"/>
                <a:gd name="connsiteY6" fmla="*/ 3180240 h 3323166"/>
                <a:gd name="connsiteX7" fmla="*/ 4323556 w 4326541"/>
                <a:gd name="connsiteY7" fmla="*/ 1582552 h 3323166"/>
                <a:gd name="connsiteX8" fmla="*/ 3896998 w 4326541"/>
                <a:gd name="connsiteY8" fmla="*/ 256014 h 3323166"/>
                <a:gd name="connsiteX9" fmla="*/ 2494756 w 4326541"/>
                <a:gd name="connsiteY9" fmla="*/ 4961 h 3323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26541" h="3323166">
                  <a:moveTo>
                    <a:pt x="2494756" y="4961"/>
                  </a:moveTo>
                  <a:cubicBezTo>
                    <a:pt x="2095251" y="33457"/>
                    <a:pt x="1816492" y="219326"/>
                    <a:pt x="1499969" y="426992"/>
                  </a:cubicBezTo>
                  <a:cubicBezTo>
                    <a:pt x="1183446" y="634658"/>
                    <a:pt x="845151" y="957880"/>
                    <a:pt x="595617" y="1250957"/>
                  </a:cubicBezTo>
                  <a:cubicBezTo>
                    <a:pt x="346083" y="1544034"/>
                    <a:pt x="45012" y="1777727"/>
                    <a:pt x="2764" y="2185454"/>
                  </a:cubicBezTo>
                  <a:cubicBezTo>
                    <a:pt x="-39484" y="2593181"/>
                    <a:pt x="409947" y="3032480"/>
                    <a:pt x="852964" y="3131891"/>
                  </a:cubicBezTo>
                  <a:cubicBezTo>
                    <a:pt x="1295981" y="3231302"/>
                    <a:pt x="1812491" y="3232472"/>
                    <a:pt x="2333982" y="3240530"/>
                  </a:cubicBezTo>
                  <a:cubicBezTo>
                    <a:pt x="2855473" y="3248588"/>
                    <a:pt x="3650316" y="3456570"/>
                    <a:pt x="3981912" y="3180240"/>
                  </a:cubicBezTo>
                  <a:cubicBezTo>
                    <a:pt x="4313508" y="2903910"/>
                    <a:pt x="4337708" y="2069923"/>
                    <a:pt x="4323556" y="1582552"/>
                  </a:cubicBezTo>
                  <a:cubicBezTo>
                    <a:pt x="4309404" y="1095181"/>
                    <a:pt x="4201798" y="518946"/>
                    <a:pt x="3896998" y="256014"/>
                  </a:cubicBezTo>
                  <a:cubicBezTo>
                    <a:pt x="3592198" y="-6918"/>
                    <a:pt x="2908413" y="-10111"/>
                    <a:pt x="2494756" y="4961"/>
                  </a:cubicBezTo>
                  <a:close/>
                </a:path>
              </a:pathLst>
            </a:custGeom>
            <a:solidFill>
              <a:srgbClr val="4472C4">
                <a:alpha val="14902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Arrow: Down 20">
              <a:extLst>
                <a:ext uri="{FF2B5EF4-FFF2-40B4-BE49-F238E27FC236}">
                  <a16:creationId xmlns:a16="http://schemas.microsoft.com/office/drawing/2014/main" id="{99DB0B3A-66B1-0E85-3615-0D66FC19474A}"/>
                </a:ext>
              </a:extLst>
            </p:cNvPr>
            <p:cNvSpPr/>
            <p:nvPr/>
          </p:nvSpPr>
          <p:spPr>
            <a:xfrm rot="3587089">
              <a:off x="6575291" y="2483963"/>
              <a:ext cx="699809" cy="1511571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077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C1F9C35-B75C-0684-ED09-F3AD9368EAEA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189654" y="0"/>
            <a:ext cx="11812693" cy="1066800"/>
          </a:xfrm>
        </p:spPr>
        <p:txBody>
          <a:bodyPr>
            <a:normAutofit fontScale="90000"/>
          </a:bodyPr>
          <a:lstStyle/>
          <a:p>
            <a:r>
              <a:rPr lang="en-US" sz="3733" b="1" dirty="0"/>
              <a:t>NSDF@NASA: </a:t>
            </a:r>
            <a:r>
              <a:rPr lang="en-US" sz="3733" dirty="0"/>
              <a:t>democratizing access and exploration to petascale climate modeling data (4PB)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71FB9F-8A42-82EA-7ABF-C7027B5F007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79965" y="1181954"/>
            <a:ext cx="5663636" cy="2476500"/>
          </a:xfrm>
        </p:spPr>
        <p:txBody>
          <a:bodyPr anchor="t"/>
          <a:lstStyle/>
          <a:p>
            <a:pPr marL="114300" indent="0" algn="ctr">
              <a:buNone/>
            </a:pPr>
            <a:r>
              <a:rPr lang="en-US" b="0" i="0" dirty="0">
                <a:solidFill>
                  <a:srgbClr val="232F3E"/>
                </a:solidFill>
                <a:effectLst/>
                <a:latin typeface="AmazonEmberBold"/>
              </a:rPr>
              <a:t>Estimating the Circulation &amp; Climate of the Ocean (ECCO)</a:t>
            </a:r>
          </a:p>
          <a:p>
            <a:pPr algn="ctr"/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5270E90-3727-93F0-44C6-27099A76D6D9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494272" y="1181954"/>
            <a:ext cx="5374125" cy="2476500"/>
          </a:xfrm>
        </p:spPr>
        <p:txBody>
          <a:bodyPr anchor="t"/>
          <a:lstStyle/>
          <a:p>
            <a:pPr marL="114300" indent="0" algn="ctr">
              <a:buNone/>
            </a:pPr>
            <a:r>
              <a:rPr lang="en-US" b="0" dirty="0"/>
              <a:t>GEOS-5: A High Resolution Global Atmospheric Model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A06F7A2-22A6-4031-ADB0-72ABA0B600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94272" y="3747634"/>
            <a:ext cx="5374125" cy="2476500"/>
          </a:xfrm>
        </p:spPr>
        <p:txBody>
          <a:bodyPr anchor="t"/>
          <a:lstStyle/>
          <a:p>
            <a:pPr marL="114300" indent="0" algn="ctr">
              <a:buNone/>
            </a:pPr>
            <a:endParaRPr lang="en-US" b="0" i="0" dirty="0">
              <a:solidFill>
                <a:srgbClr val="212529"/>
              </a:solidFill>
              <a:effectLst/>
              <a:latin typeface="-apple-system"/>
            </a:endParaRPr>
          </a:p>
          <a:p>
            <a:pPr marL="114300" indent="0" algn="ctr">
              <a:buNone/>
            </a:pPr>
            <a: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  <a:t>Downscaled Climate Projections (NEX-GDDP-CMIP6)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54F6A09-A533-9EBB-0229-216211CC4B67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279965" y="3747634"/>
            <a:ext cx="5663635" cy="2476500"/>
          </a:xfrm>
        </p:spPr>
        <p:txBody>
          <a:bodyPr anchor="t"/>
          <a:lstStyle/>
          <a:p>
            <a:pPr marL="114300" indent="0" algn="ctr">
              <a:buNone/>
            </a:pPr>
            <a:endParaRPr lang="en-US" b="0" dirty="0"/>
          </a:p>
          <a:p>
            <a:pPr marL="114300" indent="0" algn="ctr">
              <a:buNone/>
            </a:pPr>
            <a:r>
              <a:rPr lang="en-US" b="0" dirty="0"/>
              <a:t>MIT general circulation model (</a:t>
            </a:r>
            <a:r>
              <a:rPr lang="en-US" b="0" dirty="0" err="1"/>
              <a:t>MITgcm</a:t>
            </a:r>
            <a:r>
              <a:rPr lang="en-US" b="0" dirty="0"/>
              <a:t>)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AEBBE69-4D7E-A4F1-6C30-E7DA1EFC6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081" y="1617400"/>
            <a:ext cx="5460647" cy="22881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40499C3-1D55-EEFC-AFB9-CDB1A9C1D1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40" b="13571"/>
          <a:stretch/>
        </p:blipFill>
        <p:spPr>
          <a:xfrm>
            <a:off x="6893082" y="4502985"/>
            <a:ext cx="4576505" cy="201563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D67FE84-5C86-9ED1-89F1-6AEF93E991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6302" y="1617400"/>
            <a:ext cx="3870064" cy="2236759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CD8B15A3-0732-CA63-7452-34FDEB510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25" y="4589725"/>
            <a:ext cx="5453675" cy="184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536834"/>
      </p:ext>
    </p:extLst>
  </p:cSld>
  <p:clrMapOvr>
    <a:masterClrMapping/>
  </p:clrMapOvr>
</p:sld>
</file>

<file path=ppt/theme/theme1.xml><?xml version="1.0" encoding="utf-8"?>
<a:theme xmlns:a="http://schemas.openxmlformats.org/drawingml/2006/main" name="Celestial">
  <a:themeElements>
    <a:clrScheme name="Custom 23">
      <a:dk1>
        <a:srgbClr val="000000"/>
      </a:dk1>
      <a:lt1>
        <a:srgbClr val="FFFFFF"/>
      </a:lt1>
      <a:dk2>
        <a:srgbClr val="2B7974"/>
      </a:dk2>
      <a:lt2>
        <a:srgbClr val="D2E9D2"/>
      </a:lt2>
      <a:accent1>
        <a:srgbClr val="48BEB7"/>
      </a:accent1>
      <a:accent2>
        <a:srgbClr val="17BAD0"/>
      </a:accent2>
      <a:accent3>
        <a:srgbClr val="BE986C"/>
      </a:accent3>
      <a:accent4>
        <a:srgbClr val="80C36E"/>
      </a:accent4>
      <a:accent5>
        <a:srgbClr val="4D9ED9"/>
      </a:accent5>
      <a:accent6>
        <a:srgbClr val="2B7974"/>
      </a:accent6>
      <a:hlink>
        <a:srgbClr val="2B7974"/>
      </a:hlink>
      <a:folHlink>
        <a:srgbClr val="48BEB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545</Words>
  <Application>Microsoft Office PowerPoint</Application>
  <PresentationFormat>Widescreen</PresentationFormat>
  <Paragraphs>96</Paragraphs>
  <Slides>16</Slides>
  <Notes>3</Notes>
  <HiddenSlides>2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AmazonEmberBold</vt:lpstr>
      <vt:lpstr>Calibri Light</vt:lpstr>
      <vt:lpstr>-apple-system</vt:lpstr>
      <vt:lpstr>Calibri</vt:lpstr>
      <vt:lpstr>Celestial</vt:lpstr>
      <vt:lpstr>Office Theme</vt:lpstr>
      <vt:lpstr>NSDF Pilot Deployments: CHESS, NASA, Catalogs Valerio Pascucci, University of Utah</vt:lpstr>
      <vt:lpstr>Cornell Laboratory for Accelerator-based Science and Education</vt:lpstr>
      <vt:lpstr>Democratizing Access to CHESS Beamline Data</vt:lpstr>
      <vt:lpstr>NSDF@CHESS beamline data collection workflow</vt:lpstr>
      <vt:lpstr>NSDF@CHESS: PROBE web dashboard</vt:lpstr>
      <vt:lpstr>NSDF@CHESS: PROBE web dashboard</vt:lpstr>
      <vt:lpstr>NSDF@CHESS: PROBE web dashboard</vt:lpstr>
      <vt:lpstr>NSDF@CHESS Democratizing Access to Beamline Data</vt:lpstr>
      <vt:lpstr>NSDF@NASA: democratizing access and exploration to petascale climate modeling data (4PB)</vt:lpstr>
      <vt:lpstr>NSDF@NASA</vt:lpstr>
      <vt:lpstr>NSDF@NASA: democratizing access and exploration of  petascale climate modeling data (4PB) through web portals</vt:lpstr>
      <vt:lpstr>PowerPoint Presentation</vt:lpstr>
      <vt:lpstr>            Multi-federation Catalog for 75PB of Community Data, 1.6 Billion Records</vt:lpstr>
      <vt:lpstr>Searching for data across multiple repositories</vt:lpstr>
      <vt:lpstr>NSDF Catalog</vt:lpstr>
      <vt:lpstr>NSDF: instant relief for your data pain!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Science Data Fabric User Communities:  Discovering the Pain Points in Data Management  Michela Taufer, University of Tennessee Knoxville</dc:title>
  <dc:creator>Microsoft Office User</dc:creator>
  <cp:lastModifiedBy>Giorgio Scorzelli</cp:lastModifiedBy>
  <cp:revision>92</cp:revision>
  <dcterms:created xsi:type="dcterms:W3CDTF">2021-05-28T21:00:04Z</dcterms:created>
  <dcterms:modified xsi:type="dcterms:W3CDTF">2024-01-09T15:58:48Z</dcterms:modified>
</cp:coreProperties>
</file>